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143"/>
  </p:notesMasterIdLst>
  <p:sldIdLst>
    <p:sldId id="463" r:id="rId7"/>
    <p:sldId id="705" r:id="rId8"/>
    <p:sldId id="620" r:id="rId9"/>
    <p:sldId id="630" r:id="rId10"/>
    <p:sldId id="597" r:id="rId11"/>
    <p:sldId id="1411" r:id="rId12"/>
    <p:sldId id="1320" r:id="rId13"/>
    <p:sldId id="694" r:id="rId14"/>
    <p:sldId id="890" r:id="rId15"/>
    <p:sldId id="892" r:id="rId16"/>
    <p:sldId id="706" r:id="rId17"/>
    <p:sldId id="891" r:id="rId18"/>
    <p:sldId id="707" r:id="rId19"/>
    <p:sldId id="708" r:id="rId20"/>
    <p:sldId id="966" r:id="rId21"/>
    <p:sldId id="709" r:id="rId22"/>
    <p:sldId id="710" r:id="rId23"/>
    <p:sldId id="774" r:id="rId24"/>
    <p:sldId id="711" r:id="rId25"/>
    <p:sldId id="712" r:id="rId26"/>
    <p:sldId id="713" r:id="rId27"/>
    <p:sldId id="1041" r:id="rId28"/>
    <p:sldId id="714" r:id="rId29"/>
    <p:sldId id="967" r:id="rId30"/>
    <p:sldId id="968" r:id="rId31"/>
    <p:sldId id="2018" r:id="rId32"/>
    <p:sldId id="2019" r:id="rId33"/>
    <p:sldId id="2020" r:id="rId34"/>
    <p:sldId id="2021" r:id="rId35"/>
    <p:sldId id="972" r:id="rId36"/>
    <p:sldId id="1246" r:id="rId37"/>
    <p:sldId id="973" r:id="rId38"/>
    <p:sldId id="974" r:id="rId39"/>
    <p:sldId id="715" r:id="rId40"/>
    <p:sldId id="716" r:id="rId41"/>
    <p:sldId id="765" r:id="rId42"/>
    <p:sldId id="766" r:id="rId43"/>
    <p:sldId id="718" r:id="rId44"/>
    <p:sldId id="719" r:id="rId45"/>
    <p:sldId id="720" r:id="rId46"/>
    <p:sldId id="721" r:id="rId47"/>
    <p:sldId id="1503" r:id="rId48"/>
    <p:sldId id="767" r:id="rId49"/>
    <p:sldId id="1042" r:id="rId50"/>
    <p:sldId id="1043" r:id="rId51"/>
    <p:sldId id="1166" r:id="rId52"/>
    <p:sldId id="768" r:id="rId53"/>
    <p:sldId id="1561" r:id="rId54"/>
    <p:sldId id="1562" r:id="rId55"/>
    <p:sldId id="1665" r:id="rId56"/>
    <p:sldId id="1614" r:id="rId57"/>
    <p:sldId id="1615" r:id="rId58"/>
    <p:sldId id="725" r:id="rId59"/>
    <p:sldId id="1667" r:id="rId60"/>
    <p:sldId id="727" r:id="rId61"/>
    <p:sldId id="1616" r:id="rId62"/>
    <p:sldId id="1617" r:id="rId63"/>
    <p:sldId id="1112" r:id="rId64"/>
    <p:sldId id="1618" r:id="rId65"/>
    <p:sldId id="734" r:id="rId66"/>
    <p:sldId id="837" r:id="rId67"/>
    <p:sldId id="731" r:id="rId68"/>
    <p:sldId id="1718" r:id="rId69"/>
    <p:sldId id="732" r:id="rId70"/>
    <p:sldId id="1760" r:id="rId71"/>
    <p:sldId id="733" r:id="rId72"/>
    <p:sldId id="1719" r:id="rId73"/>
    <p:sldId id="735" r:id="rId74"/>
    <p:sldId id="1761" r:id="rId75"/>
    <p:sldId id="1762" r:id="rId76"/>
    <p:sldId id="736" r:id="rId77"/>
    <p:sldId id="737" r:id="rId78"/>
    <p:sldId id="738" r:id="rId79"/>
    <p:sldId id="1803" r:id="rId80"/>
    <p:sldId id="739" r:id="rId81"/>
    <p:sldId id="1159" r:id="rId82"/>
    <p:sldId id="1838" r:id="rId83"/>
    <p:sldId id="1160" r:id="rId84"/>
    <p:sldId id="1162" r:id="rId85"/>
    <p:sldId id="1161" r:id="rId86"/>
    <p:sldId id="740" r:id="rId87"/>
    <p:sldId id="741" r:id="rId88"/>
    <p:sldId id="1871" r:id="rId89"/>
    <p:sldId id="742" r:id="rId90"/>
    <p:sldId id="1872" r:id="rId91"/>
    <p:sldId id="770" r:id="rId92"/>
    <p:sldId id="743" r:id="rId93"/>
    <p:sldId id="744" r:id="rId94"/>
    <p:sldId id="1163" r:id="rId95"/>
    <p:sldId id="1164" r:id="rId96"/>
    <p:sldId id="1222" r:id="rId97"/>
    <p:sldId id="746" r:id="rId98"/>
    <p:sldId id="747" r:id="rId99"/>
    <p:sldId id="748" r:id="rId100"/>
    <p:sldId id="750" r:id="rId101"/>
    <p:sldId id="1167" r:id="rId102"/>
    <p:sldId id="752" r:id="rId103"/>
    <p:sldId id="754" r:id="rId104"/>
    <p:sldId id="1899" r:id="rId105"/>
    <p:sldId id="756" r:id="rId106"/>
    <p:sldId id="757" r:id="rId107"/>
    <p:sldId id="1310" r:id="rId108"/>
    <p:sldId id="1311" r:id="rId109"/>
    <p:sldId id="1247" r:id="rId110"/>
    <p:sldId id="1912" r:id="rId111"/>
    <p:sldId id="763" r:id="rId112"/>
    <p:sldId id="764" r:id="rId113"/>
    <p:sldId id="1922" r:id="rId114"/>
    <p:sldId id="773" r:id="rId115"/>
    <p:sldId id="1312" r:id="rId116"/>
    <p:sldId id="1314" r:id="rId117"/>
    <p:sldId id="1913" r:id="rId118"/>
    <p:sldId id="1315" r:id="rId119"/>
    <p:sldId id="2109" r:id="rId120"/>
    <p:sldId id="2110" r:id="rId121"/>
    <p:sldId id="2111" r:id="rId122"/>
    <p:sldId id="2112" r:id="rId123"/>
    <p:sldId id="2113" r:id="rId124"/>
    <p:sldId id="2114" r:id="rId125"/>
    <p:sldId id="2115" r:id="rId126"/>
    <p:sldId id="2116" r:id="rId127"/>
    <p:sldId id="2117" r:id="rId128"/>
    <p:sldId id="2118" r:id="rId129"/>
    <p:sldId id="2119" r:id="rId130"/>
    <p:sldId id="2120" r:id="rId131"/>
    <p:sldId id="2121" r:id="rId132"/>
    <p:sldId id="2122" r:id="rId133"/>
    <p:sldId id="2123" r:id="rId134"/>
    <p:sldId id="2124" r:id="rId135"/>
    <p:sldId id="2125" r:id="rId136"/>
    <p:sldId id="2126" r:id="rId137"/>
    <p:sldId id="2127" r:id="rId138"/>
    <p:sldId id="2128" r:id="rId139"/>
    <p:sldId id="2129" r:id="rId140"/>
    <p:sldId id="2130" r:id="rId141"/>
    <p:sldId id="2017" r:id="rId142"/>
  </p:sldIdLst>
  <p:sldSz cx="9144000" cy="6858000" type="screen4x3"/>
  <p:notesSz cx="6813550" cy="9825355"/>
  <p:custDataLst>
    <p:tags r:id="rId147"/>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24" userDrawn="1">
          <p15:clr>
            <a:srgbClr val="A4A3A4"/>
          </p15:clr>
        </p15:guide>
        <p15:guide id="2" pos="31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009AD0"/>
    <a:srgbClr val="FFFF00"/>
    <a:srgbClr val="66FFCC"/>
    <a:srgbClr val="99FFCC"/>
    <a:srgbClr val="C0C0C0"/>
    <a:srgbClr val="EAEAEA"/>
    <a:srgbClr val="CCCC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024"/>
        <p:guide pos="3141"/>
      </p:guideLst>
    </p:cSldViewPr>
  </p:slideViewPr>
  <p:gridSpacing cx="72005" cy="72005"/>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Master" Target="slideMasters/slideMaster5.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7" Type="http://schemas.openxmlformats.org/officeDocument/2006/relationships/tags" Target="tags/tag107.xml"/><Relationship Id="rId146" Type="http://schemas.openxmlformats.org/officeDocument/2006/relationships/tableStyles" Target="tableStyles.xml"/><Relationship Id="rId145" Type="http://schemas.openxmlformats.org/officeDocument/2006/relationships/viewProps" Target="viewProps.xml"/><Relationship Id="rId144" Type="http://schemas.openxmlformats.org/officeDocument/2006/relationships/presProps" Target="presProps.xml"/><Relationship Id="rId143" Type="http://schemas.openxmlformats.org/officeDocument/2006/relationships/notesMaster" Target="notesMasters/notesMaster1.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14" Type="http://schemas.openxmlformats.org/officeDocument/2006/relationships/slide" Target="slides/slide8.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 Type="http://schemas.openxmlformats.org/officeDocument/2006/relationships/slide" Target="slides/slide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6.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15.wmf"/><Relationship Id="rId6" Type="http://schemas.openxmlformats.org/officeDocument/2006/relationships/image" Target="../media/image14.wmf"/><Relationship Id="rId5" Type="http://schemas.openxmlformats.org/officeDocument/2006/relationships/image" Target="../media/image13.emf"/><Relationship Id="rId4" Type="http://schemas.openxmlformats.org/officeDocument/2006/relationships/image" Target="../media/image12.wmf"/><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emf"/><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30.wmf"/><Relationship Id="rId2" Type="http://schemas.openxmlformats.org/officeDocument/2006/relationships/image" Target="../media/image43.emf"/><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30.wmf"/><Relationship Id="rId2" Type="http://schemas.openxmlformats.org/officeDocument/2006/relationships/image" Target="../media/image47.emf"/><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emf"/><Relationship Id="rId1" Type="http://schemas.openxmlformats.org/officeDocument/2006/relationships/image" Target="../media/image48.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55.wmf"/><Relationship Id="rId3" Type="http://schemas.openxmlformats.org/officeDocument/2006/relationships/image" Target="../media/image56.wmf"/><Relationship Id="rId2" Type="http://schemas.openxmlformats.org/officeDocument/2006/relationships/image" Target="../media/image58.emf"/><Relationship Id="rId1" Type="http://schemas.openxmlformats.org/officeDocument/2006/relationships/image" Target="../media/image5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65.wmf"/><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e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68.emf"/><Relationship Id="rId4" Type="http://schemas.openxmlformats.org/officeDocument/2006/relationships/image" Target="../media/image81.e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67.emf"/><Relationship Id="rId1" Type="http://schemas.openxmlformats.org/officeDocument/2006/relationships/image" Target="../media/image8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e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16.e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e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99.emf"/><Relationship Id="rId3" Type="http://schemas.openxmlformats.org/officeDocument/2006/relationships/image" Target="../media/image98.wmf"/><Relationship Id="rId2" Type="http://schemas.openxmlformats.org/officeDocument/2006/relationships/image" Target="../media/image97.emf"/><Relationship Id="rId1" Type="http://schemas.openxmlformats.org/officeDocument/2006/relationships/image" Target="../media/image9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image" Target="../media/image139.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42.emf"/><Relationship Id="rId1" Type="http://schemas.openxmlformats.org/officeDocument/2006/relationships/image" Target="../media/image141.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wmf"/><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9.wmf"/><Relationship Id="rId1" Type="http://schemas.openxmlformats.org/officeDocument/2006/relationships/image" Target="../media/image148.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4.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57.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58.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78.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image" Target="../media/image166.emf"/></Relationships>
</file>

<file path=ppt/drawings/_rels/vmlDrawing65.vml.rels><?xml version="1.0" encoding="UTF-8" standalone="yes"?>
<Relationships xmlns="http://schemas.openxmlformats.org/package/2006/relationships"><Relationship Id="rId5" Type="http://schemas.openxmlformats.org/officeDocument/2006/relationships/image" Target="../media/image172.wmf"/><Relationship Id="rId4" Type="http://schemas.openxmlformats.org/officeDocument/2006/relationships/image" Target="../media/image171.wmf"/><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image" Target="../media/image168.emf"/></Relationships>
</file>

<file path=ppt/drawings/_rels/vmlDrawing66.vml.rels><?xml version="1.0" encoding="UTF-8" standalone="yes"?>
<Relationships xmlns="http://schemas.openxmlformats.org/package/2006/relationships"><Relationship Id="rId4" Type="http://schemas.openxmlformats.org/officeDocument/2006/relationships/image" Target="../media/image91.emf"/><Relationship Id="rId3" Type="http://schemas.openxmlformats.org/officeDocument/2006/relationships/image" Target="../media/image175.emf"/><Relationship Id="rId2" Type="http://schemas.openxmlformats.org/officeDocument/2006/relationships/image" Target="../media/image174.wmf"/><Relationship Id="rId1" Type="http://schemas.openxmlformats.org/officeDocument/2006/relationships/image" Target="../media/image173.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67.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81.emf"/><Relationship Id="rId1" Type="http://schemas.openxmlformats.org/officeDocument/2006/relationships/image" Target="../media/image17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0.vml.rels><?xml version="1.0" encoding="UTF-8" standalone="yes"?>
<Relationships xmlns="http://schemas.openxmlformats.org/package/2006/relationships"><Relationship Id="rId4" Type="http://schemas.openxmlformats.org/officeDocument/2006/relationships/image" Target="../media/image185.emf"/><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emf"/></Relationships>
</file>

<file path=ppt/drawings/_rels/vmlDrawing72.vml.rels><?xml version="1.0" encoding="UTF-8" standalone="yes"?>
<Relationships xmlns="http://schemas.openxmlformats.org/package/2006/relationships"><Relationship Id="rId4" Type="http://schemas.openxmlformats.org/officeDocument/2006/relationships/image" Target="../media/image191.wmf"/><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6.emf"/><Relationship Id="rId1" Type="http://schemas.openxmlformats.org/officeDocument/2006/relationships/image" Target="../media/image19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9.w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27.emf"/><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9.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05.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17.emf"/><Relationship Id="rId1" Type="http://schemas.openxmlformats.org/officeDocument/2006/relationships/image" Target="../media/image213.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151.wmf"/><Relationship Id="rId1" Type="http://schemas.openxmlformats.org/officeDocument/2006/relationships/image" Target="../media/image218.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22.png"/></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image" Target="../media/image2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image" Target="../media/image227.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2.png"/></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34.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36.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p:cNvSpPr>
          <p:nvPr>
            <p:ph type="hdr" sz="quarter"/>
          </p:nvPr>
        </p:nvSpPr>
        <p:spPr>
          <a:xfrm>
            <a:off x="0" y="0"/>
            <a:ext cx="2952750" cy="490538"/>
          </a:xfrm>
          <a:prstGeom prst="rect">
            <a:avLst/>
          </a:prstGeom>
          <a:noFill/>
          <a:ln w="9525">
            <a:noFill/>
          </a:ln>
        </p:spPr>
        <p:txBody>
          <a:bodyPr/>
          <a:p>
            <a:pPr lvl="0" eaLnBrk="1" fontAlgn="base" hangingPunct="1"/>
            <a:endParaRPr lang="en-US" altLang="x-none" sz="1200" b="0" strike="noStrike" noProof="1" dirty="0"/>
          </a:p>
        </p:txBody>
      </p:sp>
      <p:sp>
        <p:nvSpPr>
          <p:cNvPr id="3075" name="Rectangle 3"/>
          <p:cNvSpPr>
            <a:spLocks noGrp="1"/>
          </p:cNvSpPr>
          <p:nvPr>
            <p:ph type="dt" idx="1"/>
          </p:nvPr>
        </p:nvSpPr>
        <p:spPr>
          <a:xfrm>
            <a:off x="3859213" y="0"/>
            <a:ext cx="2952750" cy="490538"/>
          </a:xfrm>
          <a:prstGeom prst="rect">
            <a:avLst/>
          </a:prstGeom>
          <a:noFill/>
          <a:ln w="9525">
            <a:noFill/>
          </a:ln>
        </p:spPr>
        <p:txBody>
          <a:bodyPr/>
          <a:p>
            <a:pPr lvl="0" algn="r" eaLnBrk="1" fontAlgn="base" hangingPunct="1"/>
            <a:endParaRPr lang="en-US" altLang="x-none" sz="1200" b="0" strike="noStrike" noProof="1" dirty="0"/>
          </a:p>
        </p:txBody>
      </p:sp>
      <p:sp>
        <p:nvSpPr>
          <p:cNvPr id="5124" name="Rectangle 4"/>
          <p:cNvSpPr>
            <a:spLocks noGrp="1"/>
          </p:cNvSpPr>
          <p:nvPr>
            <p:ph type="sldImg"/>
          </p:nvPr>
        </p:nvSpPr>
        <p:spPr>
          <a:xfrm>
            <a:off x="1003300" y="735013"/>
            <a:ext cx="4913313" cy="3684587"/>
          </a:xfrm>
          <a:prstGeom prst="rect">
            <a:avLst/>
          </a:prstGeom>
          <a:noFill/>
          <a:ln w="9525">
            <a:noFill/>
          </a:ln>
        </p:spPr>
      </p:sp>
      <p:sp>
        <p:nvSpPr>
          <p:cNvPr id="5125" name="Rectangle 5"/>
          <p:cNvSpPr>
            <a:spLocks noGrp="1"/>
          </p:cNvSpPr>
          <p:nvPr>
            <p:ph type="body" sz="quarter"/>
          </p:nvPr>
        </p:nvSpPr>
        <p:spPr>
          <a:xfrm>
            <a:off x="681038" y="4667250"/>
            <a:ext cx="5451475" cy="4421188"/>
          </a:xfrm>
          <a:prstGeom prst="rect">
            <a:avLst/>
          </a:prstGeom>
          <a:noFill/>
          <a:ln w="9525">
            <a:noFill/>
          </a:ln>
        </p:spPr>
        <p:txBody>
          <a:bodyPr anchor="t" anchorCtr="0"/>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3078" name="Rectangle 6"/>
          <p:cNvSpPr>
            <a:spLocks noGrp="1"/>
          </p:cNvSpPr>
          <p:nvPr>
            <p:ph type="ftr" sz="quarter" idx="4"/>
          </p:nvPr>
        </p:nvSpPr>
        <p:spPr>
          <a:xfrm>
            <a:off x="0" y="9331325"/>
            <a:ext cx="2952750" cy="492125"/>
          </a:xfrm>
          <a:prstGeom prst="rect">
            <a:avLst/>
          </a:prstGeom>
          <a:noFill/>
          <a:ln w="9525">
            <a:noFill/>
          </a:ln>
        </p:spPr>
        <p:txBody>
          <a:bodyPr anchor="b"/>
          <a:p>
            <a:pPr lvl="0" eaLnBrk="1" fontAlgn="base" hangingPunct="1"/>
            <a:endParaRPr lang="en-US" altLang="x-none" sz="1200" b="0" strike="noStrike" noProof="1" dirty="0"/>
          </a:p>
        </p:txBody>
      </p:sp>
      <p:sp>
        <p:nvSpPr>
          <p:cNvPr id="3079" name="Rectangle 7"/>
          <p:cNvSpPr>
            <a:spLocks noGrp="1"/>
          </p:cNvSpPr>
          <p:nvPr>
            <p:ph type="sldNum" sz="quarter" idx="5"/>
          </p:nvPr>
        </p:nvSpPr>
        <p:spPr>
          <a:xfrm>
            <a:off x="3859213" y="9331325"/>
            <a:ext cx="2952750" cy="492125"/>
          </a:xfrm>
          <a:prstGeom prst="rect">
            <a:avLst/>
          </a:prstGeom>
          <a:noFill/>
          <a:ln w="9525">
            <a:noFill/>
          </a:ln>
        </p:spPr>
        <p:txBody>
          <a:bodyPr anchor="b"/>
          <a:p>
            <a:pPr lvl="0" algn="r" eaLnBrk="1" fontAlgn="base" hangingPunct="1"/>
            <a:fld id="{9A0DB2DC-4C9A-4742-B13C-FB6460FD3503}" type="slidenum">
              <a:rPr lang="en-US" altLang="x-none" sz="1200" b="0" strike="noStrike" noProof="1" dirty="0">
                <a:latin typeface="Arial" panose="020B0604020202020204" pitchFamily="34" charset="0"/>
                <a:ea typeface="宋体" panose="02010600030101010101" pitchFamily="2" charset="-122"/>
                <a:cs typeface="+mn-cs"/>
              </a:rPr>
            </a:fld>
            <a:endParaRPr lang="en-US" altLang="x-none" sz="1200" b="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4" Type="http://schemas.openxmlformats.org/officeDocument/2006/relationships/theme" Target="../theme/theme3.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4" Type="http://schemas.openxmlformats.org/officeDocument/2006/relationships/theme" Target="../theme/theme4.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4" Type="http://schemas.openxmlformats.org/officeDocument/2006/relationships/theme" Target="../theme/theme5.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14"/>
          <p:cNvSpPr/>
          <p:nvPr userDrawn="1"/>
        </p:nvSpPr>
        <p:spPr>
          <a:xfrm>
            <a:off x="0" y="6308725"/>
            <a:ext cx="9144000" cy="549275"/>
          </a:xfrm>
          <a:prstGeom prst="rect">
            <a:avLst/>
          </a:prstGeom>
          <a:solidFill>
            <a:srgbClr val="5E7270"/>
          </a:soli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1027" name="AutoShape 19"/>
          <p:cNvSpPr/>
          <p:nvPr userDrawn="1"/>
        </p:nvSpPr>
        <p:spPr>
          <a:xfrm>
            <a:off x="2339975" y="53975"/>
            <a:ext cx="6696075" cy="495300"/>
          </a:xfrm>
          <a:prstGeom prst="roundRect">
            <a:avLst>
              <a:gd name="adj" fmla="val 11505"/>
            </a:avLst>
          </a:prstGeom>
          <a:gradFill rotWithShape="1">
            <a:gsLst>
              <a:gs pos="0">
                <a:srgbClr val="5E9EFF">
                  <a:alpha val="100000"/>
                </a:srgbClr>
              </a:gs>
              <a:gs pos="39999">
                <a:srgbClr val="85C2FF">
                  <a:alpha val="100000"/>
                </a:srgbClr>
              </a:gs>
              <a:gs pos="70000">
                <a:srgbClr val="C4D6EB">
                  <a:alpha val="100000"/>
                </a:srgbClr>
              </a:gs>
              <a:gs pos="100000">
                <a:srgbClr val="FFFFFF">
                  <a:alpha val="100000"/>
                </a:srgbClr>
              </a:gs>
            </a:gsLst>
            <a:lin ang="0"/>
            <a:tileRect/>
          </a:gra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1028" name="Line 18"/>
          <p:cNvSpPr/>
          <p:nvPr userDrawn="1"/>
        </p:nvSpPr>
        <p:spPr>
          <a:xfrm>
            <a:off x="0" y="6308725"/>
            <a:ext cx="9144000" cy="0"/>
          </a:xfrm>
          <a:prstGeom prst="line">
            <a:avLst/>
          </a:prstGeom>
          <a:ln w="3175" cap="flat" cmpd="sng">
            <a:solidFill>
              <a:srgbClr val="DDDDDD"/>
            </a:solidFill>
            <a:prstDash val="solid"/>
            <a:round/>
            <a:headEnd type="none" w="med" len="med"/>
            <a:tailEnd type="none" w="med" len="med"/>
          </a:ln>
        </p:spPr>
      </p:sp>
      <p:pic>
        <p:nvPicPr>
          <p:cNvPr id="1029" name="Picture 20"/>
          <p:cNvPicPr>
            <a:picLocks noChangeAspect="1"/>
          </p:cNvPicPr>
          <p:nvPr userDrawn="1"/>
        </p:nvPicPr>
        <p:blipFill>
          <a:blip r:embed="rId12">
            <a:lum bright="29999"/>
          </a:blip>
          <a:stretch>
            <a:fillRect/>
          </a:stretch>
        </p:blipFill>
        <p:spPr>
          <a:xfrm>
            <a:off x="7019925" y="6445250"/>
            <a:ext cx="2071688" cy="287338"/>
          </a:xfrm>
          <a:prstGeom prst="rect">
            <a:avLst/>
          </a:prstGeom>
          <a:noFill/>
          <a:ln w="9525">
            <a:noFill/>
          </a:ln>
        </p:spPr>
      </p:pic>
      <p:sp>
        <p:nvSpPr>
          <p:cNvPr id="1030" name="灯片编号占位符 3"/>
          <p:cNvSpPr/>
          <p:nvPr userDrawn="1"/>
        </p:nvSpPr>
        <p:spPr>
          <a:xfrm>
            <a:off x="8424863" y="127000"/>
            <a:ext cx="539750" cy="255588"/>
          </a:xfrm>
          <a:prstGeom prst="rect">
            <a:avLst/>
          </a:prstGeom>
          <a:noFill/>
          <a:ln w="9525">
            <a:noFill/>
          </a:ln>
        </p:spPr>
        <p:txBody>
          <a:bodyPr anchor="t" anchorCtr="0"/>
          <a:p>
            <a:pPr lvl="0" algn="r"/>
            <a:endParaRPr lang="en-US" altLang="x-none" sz="2000" dirty="0">
              <a:solidFill>
                <a:srgbClr val="A50021"/>
              </a:solidFill>
              <a:latin typeface="Arial" panose="020B0604020202020204" pitchFamily="34" charset="0"/>
              <a:ea typeface="宋体" panose="02010600030101010101" pitchFamily="2" charset="-122"/>
            </a:endParaRPr>
          </a:p>
        </p:txBody>
      </p:sp>
      <p:pic>
        <p:nvPicPr>
          <p:cNvPr id="1031" name="Picture 29" descr="陕科大形象设计手册基础部分-011"/>
          <p:cNvPicPr>
            <a:picLocks noChangeAspect="1"/>
          </p:cNvPicPr>
          <p:nvPr userDrawn="1"/>
        </p:nvPicPr>
        <p:blipFill>
          <a:blip r:embed="rId13"/>
          <a:stretch>
            <a:fillRect/>
          </a:stretch>
        </p:blipFill>
        <p:spPr>
          <a:xfrm>
            <a:off x="6350" y="65088"/>
            <a:ext cx="2333625" cy="555625"/>
          </a:xfrm>
          <a:prstGeom prst="rect">
            <a:avLst/>
          </a:prstGeom>
          <a:noFill/>
          <a:ln w="9525">
            <a:noFill/>
          </a:ln>
        </p:spPr>
      </p:pic>
      <p:cxnSp>
        <p:nvCxnSpPr>
          <p:cNvPr id="1032" name="直接连接符 2"/>
          <p:cNvCxnSpPr/>
          <p:nvPr userDrawn="1"/>
        </p:nvCxnSpPr>
        <p:spPr>
          <a:xfrm>
            <a:off x="-7937" y="6400800"/>
            <a:ext cx="9147175" cy="0"/>
          </a:xfrm>
          <a:prstGeom prst="line">
            <a:avLst/>
          </a:prstGeom>
          <a:ln w="25400" cap="flat" cmpd="sng">
            <a:solidFill>
              <a:schemeClr val="bg1"/>
            </a:solidFill>
            <a:prstDash val="solid"/>
            <a:round/>
            <a:headEnd type="none" w="med" len="med"/>
            <a:tailEnd type="none" w="med" len="med"/>
          </a:ln>
        </p:spPr>
      </p:cxnSp>
      <p:cxnSp>
        <p:nvCxnSpPr>
          <p:cNvPr id="1033" name="直接连接符 15"/>
          <p:cNvCxnSpPr/>
          <p:nvPr userDrawn="1"/>
        </p:nvCxnSpPr>
        <p:spPr>
          <a:xfrm>
            <a:off x="4763" y="6751638"/>
            <a:ext cx="9139237" cy="0"/>
          </a:xfrm>
          <a:prstGeom prst="line">
            <a:avLst/>
          </a:prstGeom>
          <a:ln w="25400" cap="flat" cmpd="sng">
            <a:solidFill>
              <a:schemeClr val="bg1"/>
            </a:solidFill>
            <a:prstDash val="solid"/>
            <a:round/>
            <a:headEnd type="none" w="med" len="med"/>
            <a:tailEnd type="none" w="med" len="med"/>
          </a:ln>
        </p:spPr>
      </p:cxnSp>
      <p:sp>
        <p:nvSpPr>
          <p:cNvPr id="1034" name="文本框 1"/>
          <p:cNvSpPr txBox="1"/>
          <p:nvPr userDrawn="1"/>
        </p:nvSpPr>
        <p:spPr>
          <a:xfrm>
            <a:off x="3190875" y="88900"/>
            <a:ext cx="5845175" cy="423863"/>
          </a:xfrm>
          <a:prstGeom prst="rect">
            <a:avLst/>
          </a:prstGeom>
          <a:noFill/>
          <a:ln w="9525">
            <a:noFill/>
          </a:ln>
        </p:spPr>
        <p:txBody>
          <a:bodyPr wrap="square" anchor="t" anchorCtr="0">
            <a:spAutoFit/>
          </a:bodyPr>
          <a:p>
            <a:pPr lvl="0" algn="ctr">
              <a:lnSpc>
                <a:spcPct val="120000"/>
              </a:lnSpc>
              <a:spcBef>
                <a:spcPct val="20000"/>
              </a:spcBef>
            </a:pPr>
            <a:r>
              <a:rPr lang="zh-CN" altLang="en-US"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第</a:t>
            </a:r>
            <a:r>
              <a:rPr lang="en-US" altLang="zh-CN" dirty="0">
                <a:latin typeface="Comic Sans MS" panose="030F0702030302020204" pitchFamily="2" charset="0"/>
                <a:ea typeface="宋体" panose="02010600030101010101" pitchFamily="2" charset="-122"/>
              </a:rPr>
              <a:t>6</a:t>
            </a:r>
            <a:r>
              <a:rPr lang="zh-CN" altLang="en-US" dirty="0">
                <a:latin typeface="Comic Sans MS" panose="030F0702030302020204" pitchFamily="2" charset="0"/>
                <a:ea typeface="宋体" panose="02010600030101010101" pitchFamily="2" charset="-122"/>
              </a:rPr>
              <a:t>章 时序逻辑电路 </a:t>
            </a:r>
            <a:r>
              <a:rPr lang="en-US" altLang="zh-CN" b="0" dirty="0">
                <a:latin typeface="Comic Sans MS" panose="030F0702030302020204" pitchFamily="2" charset="0"/>
                <a:ea typeface="黑体" panose="02010609060101010101" pitchFamily="2" charset="-122"/>
              </a:rPr>
              <a:t>Sequential Logic Circuits</a:t>
            </a:r>
            <a:endParaRPr lang="zh-CN" altLang="en-US" dirty="0">
              <a:latin typeface="Arial" panose="020B0604020202020204" pitchFamily="34" charset="0"/>
              <a:ea typeface="宋体" panose="02010600030101010101" pitchFamily="2" charset="-122"/>
            </a:endParaRPr>
          </a:p>
        </p:txBody>
      </p:sp>
      <p:sp>
        <p:nvSpPr>
          <p:cNvPr id="1035" name="文本框 3"/>
          <p:cNvSpPr txBox="1"/>
          <p:nvPr userDrawn="1"/>
        </p:nvSpPr>
        <p:spPr>
          <a:xfrm>
            <a:off x="1960563" y="6370638"/>
            <a:ext cx="3816350" cy="423862"/>
          </a:xfrm>
          <a:prstGeom prst="rect">
            <a:avLst/>
          </a:prstGeom>
          <a:noFill/>
          <a:ln w="9525">
            <a:noFill/>
          </a:ln>
        </p:spPr>
        <p:txBody>
          <a:bodyPr wrap="square" anchor="t" anchorCtr="0">
            <a:spAutoFit/>
          </a:bodyPr>
          <a:p>
            <a:pPr lvl="0" algn="r">
              <a:lnSpc>
                <a:spcPct val="120000"/>
              </a:lnSpc>
              <a:spcBef>
                <a:spcPct val="20000"/>
              </a:spcBef>
            </a:pPr>
            <a:r>
              <a:rPr lang="en-US" altLang="zh-CN" sz="1800" dirty="0">
                <a:latin typeface="楷体_GB2312" pitchFamily="1" charset="-122"/>
                <a:ea typeface="楷体_GB2312" pitchFamily="1" charset="-122"/>
              </a:rPr>
              <a:t>《</a:t>
            </a:r>
            <a:r>
              <a:rPr lang="zh-CN" altLang="en-US" sz="1800" dirty="0">
                <a:latin typeface="楷体_GB2312" pitchFamily="1" charset="-122"/>
                <a:ea typeface="楷体_GB2312" pitchFamily="1" charset="-122"/>
              </a:rPr>
              <a:t>数字电路与逻辑设计</a:t>
            </a:r>
            <a:r>
              <a:rPr lang="en-US" altLang="zh-CN" sz="1800" dirty="0">
                <a:latin typeface="楷体_GB2312" pitchFamily="1" charset="-122"/>
                <a:ea typeface="楷体_GB2312" pitchFamily="1" charset="-122"/>
              </a:rPr>
              <a:t>》</a:t>
            </a:r>
            <a:endParaRPr lang="en-US" altLang="zh-CN" sz="1800" dirty="0">
              <a:latin typeface="楷体_GB2312" pitchFamily="1" charset="-122"/>
              <a:ea typeface="楷体_GB2312" pitchFamily="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14"/>
          <p:cNvSpPr/>
          <p:nvPr userDrawn="1"/>
        </p:nvSpPr>
        <p:spPr>
          <a:xfrm>
            <a:off x="0" y="6308725"/>
            <a:ext cx="9144000" cy="549275"/>
          </a:xfrm>
          <a:prstGeom prst="rect">
            <a:avLst/>
          </a:prstGeom>
          <a:solidFill>
            <a:srgbClr val="5E7270"/>
          </a:soli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2051" name="AutoShape 19"/>
          <p:cNvSpPr/>
          <p:nvPr userDrawn="1"/>
        </p:nvSpPr>
        <p:spPr>
          <a:xfrm>
            <a:off x="2339975" y="53975"/>
            <a:ext cx="6696075" cy="495300"/>
          </a:xfrm>
          <a:prstGeom prst="roundRect">
            <a:avLst>
              <a:gd name="adj" fmla="val 11505"/>
            </a:avLst>
          </a:prstGeom>
          <a:gradFill rotWithShape="1">
            <a:gsLst>
              <a:gs pos="0">
                <a:srgbClr val="5E9EFF">
                  <a:alpha val="100000"/>
                </a:srgbClr>
              </a:gs>
              <a:gs pos="39999">
                <a:srgbClr val="85C2FF">
                  <a:alpha val="100000"/>
                </a:srgbClr>
              </a:gs>
              <a:gs pos="70000">
                <a:srgbClr val="C4D6EB">
                  <a:alpha val="100000"/>
                </a:srgbClr>
              </a:gs>
              <a:gs pos="100000">
                <a:srgbClr val="FFFFFF">
                  <a:alpha val="100000"/>
                </a:srgbClr>
              </a:gs>
            </a:gsLst>
            <a:lin ang="0"/>
            <a:tileRect/>
          </a:gra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2052" name="Line 18"/>
          <p:cNvSpPr/>
          <p:nvPr userDrawn="1"/>
        </p:nvSpPr>
        <p:spPr>
          <a:xfrm>
            <a:off x="0" y="6308725"/>
            <a:ext cx="9144000" cy="0"/>
          </a:xfrm>
          <a:prstGeom prst="line">
            <a:avLst/>
          </a:prstGeom>
          <a:ln w="3175" cap="flat" cmpd="sng">
            <a:solidFill>
              <a:srgbClr val="DDDDDD"/>
            </a:solidFill>
            <a:prstDash val="solid"/>
            <a:round/>
            <a:headEnd type="none" w="med" len="med"/>
            <a:tailEnd type="none" w="med" len="med"/>
          </a:ln>
        </p:spPr>
      </p:sp>
      <p:pic>
        <p:nvPicPr>
          <p:cNvPr id="2053" name="Picture 20"/>
          <p:cNvPicPr>
            <a:picLocks noChangeAspect="1"/>
          </p:cNvPicPr>
          <p:nvPr userDrawn="1"/>
        </p:nvPicPr>
        <p:blipFill>
          <a:blip r:embed="rId12">
            <a:lum bright="29999"/>
          </a:blip>
          <a:stretch>
            <a:fillRect/>
          </a:stretch>
        </p:blipFill>
        <p:spPr>
          <a:xfrm>
            <a:off x="7019925" y="6445250"/>
            <a:ext cx="2071688" cy="287338"/>
          </a:xfrm>
          <a:prstGeom prst="rect">
            <a:avLst/>
          </a:prstGeom>
          <a:noFill/>
          <a:ln w="9525">
            <a:noFill/>
          </a:ln>
        </p:spPr>
      </p:pic>
      <p:sp>
        <p:nvSpPr>
          <p:cNvPr id="2054" name="灯片编号占位符 3"/>
          <p:cNvSpPr/>
          <p:nvPr userDrawn="1"/>
        </p:nvSpPr>
        <p:spPr>
          <a:xfrm>
            <a:off x="8424863" y="127000"/>
            <a:ext cx="539750" cy="255588"/>
          </a:xfrm>
          <a:prstGeom prst="rect">
            <a:avLst/>
          </a:prstGeom>
          <a:noFill/>
          <a:ln w="9525">
            <a:noFill/>
          </a:ln>
        </p:spPr>
        <p:txBody>
          <a:bodyPr anchor="t" anchorCtr="0"/>
          <a:p>
            <a:pPr lvl="0" algn="r"/>
            <a:endParaRPr lang="en-US" altLang="x-none" sz="2000" dirty="0">
              <a:solidFill>
                <a:srgbClr val="A50021"/>
              </a:solidFill>
              <a:latin typeface="Arial" panose="020B0604020202020204" pitchFamily="34" charset="0"/>
              <a:ea typeface="宋体" panose="02010600030101010101" pitchFamily="2" charset="-122"/>
            </a:endParaRPr>
          </a:p>
        </p:txBody>
      </p:sp>
      <p:pic>
        <p:nvPicPr>
          <p:cNvPr id="2055" name="Picture 29" descr="陕科大形象设计手册基础部分-011"/>
          <p:cNvPicPr>
            <a:picLocks noChangeAspect="1"/>
          </p:cNvPicPr>
          <p:nvPr userDrawn="1"/>
        </p:nvPicPr>
        <p:blipFill>
          <a:blip r:embed="rId13"/>
          <a:stretch>
            <a:fillRect/>
          </a:stretch>
        </p:blipFill>
        <p:spPr>
          <a:xfrm>
            <a:off x="6350" y="65088"/>
            <a:ext cx="2333625" cy="555625"/>
          </a:xfrm>
          <a:prstGeom prst="rect">
            <a:avLst/>
          </a:prstGeom>
          <a:noFill/>
          <a:ln w="9525">
            <a:noFill/>
          </a:ln>
        </p:spPr>
      </p:pic>
      <p:cxnSp>
        <p:nvCxnSpPr>
          <p:cNvPr id="2056" name="直接连接符 2"/>
          <p:cNvCxnSpPr/>
          <p:nvPr userDrawn="1"/>
        </p:nvCxnSpPr>
        <p:spPr>
          <a:xfrm>
            <a:off x="-7937" y="6400800"/>
            <a:ext cx="9147175" cy="0"/>
          </a:xfrm>
          <a:prstGeom prst="line">
            <a:avLst/>
          </a:prstGeom>
          <a:ln w="25400" cap="flat" cmpd="sng">
            <a:solidFill>
              <a:schemeClr val="bg1"/>
            </a:solidFill>
            <a:prstDash val="solid"/>
            <a:round/>
            <a:headEnd type="none" w="med" len="med"/>
            <a:tailEnd type="none" w="med" len="med"/>
          </a:ln>
        </p:spPr>
      </p:cxnSp>
      <p:cxnSp>
        <p:nvCxnSpPr>
          <p:cNvPr id="2057" name="直接连接符 15"/>
          <p:cNvCxnSpPr/>
          <p:nvPr userDrawn="1"/>
        </p:nvCxnSpPr>
        <p:spPr>
          <a:xfrm>
            <a:off x="4763" y="6751638"/>
            <a:ext cx="9139237" cy="0"/>
          </a:xfrm>
          <a:prstGeom prst="line">
            <a:avLst/>
          </a:prstGeom>
          <a:ln w="25400" cap="flat" cmpd="sng">
            <a:solidFill>
              <a:schemeClr val="bg1"/>
            </a:solidFill>
            <a:prstDash val="solid"/>
            <a:round/>
            <a:headEnd type="none" w="med" len="med"/>
            <a:tailEnd type="none" w="med" len="med"/>
          </a:ln>
        </p:spPr>
      </p:cxnSp>
      <p:sp>
        <p:nvSpPr>
          <p:cNvPr id="2058" name="文本框 1"/>
          <p:cNvSpPr txBox="1"/>
          <p:nvPr userDrawn="1"/>
        </p:nvSpPr>
        <p:spPr>
          <a:xfrm>
            <a:off x="3190875" y="88900"/>
            <a:ext cx="5845175" cy="423863"/>
          </a:xfrm>
          <a:prstGeom prst="rect">
            <a:avLst/>
          </a:prstGeom>
          <a:noFill/>
          <a:ln w="9525">
            <a:noFill/>
          </a:ln>
        </p:spPr>
        <p:txBody>
          <a:bodyPr wrap="square" anchor="t" anchorCtr="0">
            <a:spAutoFit/>
          </a:bodyPr>
          <a:p>
            <a:pPr lvl="0" algn="ctr">
              <a:lnSpc>
                <a:spcPct val="120000"/>
              </a:lnSpc>
              <a:spcBef>
                <a:spcPct val="20000"/>
              </a:spcBef>
            </a:pPr>
            <a:r>
              <a:rPr lang="zh-CN" altLang="en-US"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第</a:t>
            </a:r>
            <a:r>
              <a:rPr lang="en-US" altLang="zh-CN" dirty="0">
                <a:latin typeface="Comic Sans MS" panose="030F0702030302020204" pitchFamily="2" charset="0"/>
                <a:ea typeface="宋体" panose="02010600030101010101" pitchFamily="2" charset="-122"/>
              </a:rPr>
              <a:t>6</a:t>
            </a:r>
            <a:r>
              <a:rPr lang="zh-CN" altLang="en-US" dirty="0">
                <a:latin typeface="Comic Sans MS" panose="030F0702030302020204" pitchFamily="2" charset="0"/>
                <a:ea typeface="宋体" panose="02010600030101010101" pitchFamily="2" charset="-122"/>
              </a:rPr>
              <a:t>章 时序逻辑电路 </a:t>
            </a:r>
            <a:r>
              <a:rPr lang="en-US" altLang="zh-CN" b="0" dirty="0">
                <a:latin typeface="Comic Sans MS" panose="030F0702030302020204" pitchFamily="2" charset="0"/>
                <a:ea typeface="黑体" panose="02010609060101010101" pitchFamily="2" charset="-122"/>
              </a:rPr>
              <a:t>Sequential Logic Circuits</a:t>
            </a:r>
            <a:endParaRPr lang="zh-CN" altLang="en-US" dirty="0">
              <a:latin typeface="Arial" panose="020B0604020202020204" pitchFamily="34" charset="0"/>
              <a:ea typeface="宋体" panose="02010600030101010101" pitchFamily="2" charset="-122"/>
            </a:endParaRPr>
          </a:p>
        </p:txBody>
      </p:sp>
      <p:sp>
        <p:nvSpPr>
          <p:cNvPr id="2059" name="文本框 3"/>
          <p:cNvSpPr txBox="1"/>
          <p:nvPr userDrawn="1"/>
        </p:nvSpPr>
        <p:spPr>
          <a:xfrm>
            <a:off x="1960563" y="6370638"/>
            <a:ext cx="3816350" cy="423862"/>
          </a:xfrm>
          <a:prstGeom prst="rect">
            <a:avLst/>
          </a:prstGeom>
          <a:noFill/>
          <a:ln w="9525">
            <a:noFill/>
          </a:ln>
        </p:spPr>
        <p:txBody>
          <a:bodyPr wrap="square" anchor="t" anchorCtr="0">
            <a:spAutoFit/>
          </a:bodyPr>
          <a:p>
            <a:pPr lvl="0" algn="r">
              <a:lnSpc>
                <a:spcPct val="120000"/>
              </a:lnSpc>
              <a:spcBef>
                <a:spcPct val="20000"/>
              </a:spcBef>
            </a:pPr>
            <a:r>
              <a:rPr lang="en-US" altLang="zh-CN" sz="1800" dirty="0">
                <a:latin typeface="楷体_GB2312" pitchFamily="1" charset="-122"/>
                <a:ea typeface="楷体_GB2312" pitchFamily="1" charset="-122"/>
              </a:rPr>
              <a:t>《</a:t>
            </a:r>
            <a:r>
              <a:rPr lang="zh-CN" altLang="en-US" sz="1800" dirty="0">
                <a:latin typeface="楷体_GB2312" pitchFamily="1" charset="-122"/>
                <a:ea typeface="楷体_GB2312" pitchFamily="1" charset="-122"/>
              </a:rPr>
              <a:t>数字电路与逻辑设计</a:t>
            </a:r>
            <a:r>
              <a:rPr lang="en-US" altLang="zh-CN" sz="1800" dirty="0">
                <a:latin typeface="楷体_GB2312" pitchFamily="1" charset="-122"/>
                <a:ea typeface="楷体_GB2312" pitchFamily="1" charset="-122"/>
              </a:rPr>
              <a:t>》</a:t>
            </a:r>
            <a:endParaRPr lang="en-US" altLang="zh-CN" sz="1800" dirty="0">
              <a:latin typeface="楷体_GB2312" pitchFamily="1" charset="-122"/>
              <a:ea typeface="楷体_GB2312" pitchFamily="1"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3074" name="Rectangle 14"/>
          <p:cNvSpPr/>
          <p:nvPr userDrawn="1"/>
        </p:nvSpPr>
        <p:spPr>
          <a:xfrm>
            <a:off x="0" y="6308725"/>
            <a:ext cx="9144000" cy="549275"/>
          </a:xfrm>
          <a:prstGeom prst="rect">
            <a:avLst/>
          </a:prstGeom>
          <a:solidFill>
            <a:srgbClr val="5E7270"/>
          </a:soli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3075" name="AutoShape 19"/>
          <p:cNvSpPr/>
          <p:nvPr userDrawn="1"/>
        </p:nvSpPr>
        <p:spPr>
          <a:xfrm>
            <a:off x="2339975" y="53975"/>
            <a:ext cx="6696075" cy="495300"/>
          </a:xfrm>
          <a:prstGeom prst="roundRect">
            <a:avLst>
              <a:gd name="adj" fmla="val 11505"/>
            </a:avLst>
          </a:prstGeom>
          <a:gradFill rotWithShape="1">
            <a:gsLst>
              <a:gs pos="0">
                <a:srgbClr val="5E9EFF">
                  <a:alpha val="100000"/>
                </a:srgbClr>
              </a:gs>
              <a:gs pos="39999">
                <a:srgbClr val="85C2FF">
                  <a:alpha val="100000"/>
                </a:srgbClr>
              </a:gs>
              <a:gs pos="70000">
                <a:srgbClr val="C4D6EB">
                  <a:alpha val="100000"/>
                </a:srgbClr>
              </a:gs>
              <a:gs pos="100000">
                <a:srgbClr val="FFFFFF">
                  <a:alpha val="100000"/>
                </a:srgbClr>
              </a:gs>
            </a:gsLst>
            <a:lin ang="0"/>
            <a:tileRect/>
          </a:gra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3076" name="Line 18"/>
          <p:cNvSpPr/>
          <p:nvPr userDrawn="1"/>
        </p:nvSpPr>
        <p:spPr>
          <a:xfrm>
            <a:off x="0" y="6308725"/>
            <a:ext cx="9144000" cy="0"/>
          </a:xfrm>
          <a:prstGeom prst="line">
            <a:avLst/>
          </a:prstGeom>
          <a:ln w="3175" cap="flat" cmpd="sng">
            <a:solidFill>
              <a:srgbClr val="DDDDDD"/>
            </a:solidFill>
            <a:prstDash val="solid"/>
            <a:round/>
            <a:headEnd type="none" w="med" len="med"/>
            <a:tailEnd type="none" w="med" len="med"/>
          </a:ln>
        </p:spPr>
      </p:sp>
      <p:pic>
        <p:nvPicPr>
          <p:cNvPr id="3077" name="Picture 20"/>
          <p:cNvPicPr>
            <a:picLocks noChangeAspect="1"/>
          </p:cNvPicPr>
          <p:nvPr userDrawn="1"/>
        </p:nvPicPr>
        <p:blipFill>
          <a:blip r:embed="rId12">
            <a:lum bright="29999"/>
          </a:blip>
          <a:stretch>
            <a:fillRect/>
          </a:stretch>
        </p:blipFill>
        <p:spPr>
          <a:xfrm>
            <a:off x="7019925" y="6445250"/>
            <a:ext cx="2071688" cy="287338"/>
          </a:xfrm>
          <a:prstGeom prst="rect">
            <a:avLst/>
          </a:prstGeom>
          <a:noFill/>
          <a:ln w="9525">
            <a:noFill/>
          </a:ln>
        </p:spPr>
      </p:pic>
      <p:sp>
        <p:nvSpPr>
          <p:cNvPr id="3078" name="灯片编号占位符 3"/>
          <p:cNvSpPr/>
          <p:nvPr userDrawn="1"/>
        </p:nvSpPr>
        <p:spPr>
          <a:xfrm>
            <a:off x="8424863" y="127000"/>
            <a:ext cx="539750" cy="255588"/>
          </a:xfrm>
          <a:prstGeom prst="rect">
            <a:avLst/>
          </a:prstGeom>
          <a:noFill/>
          <a:ln w="9525">
            <a:noFill/>
          </a:ln>
        </p:spPr>
        <p:txBody>
          <a:bodyPr anchor="t" anchorCtr="0"/>
          <a:p>
            <a:pPr lvl="0" algn="r"/>
            <a:endParaRPr lang="en-US" altLang="x-none" sz="2000" dirty="0">
              <a:solidFill>
                <a:srgbClr val="A50021"/>
              </a:solidFill>
              <a:latin typeface="Arial" panose="020B0604020202020204" pitchFamily="34" charset="0"/>
              <a:ea typeface="宋体" panose="02010600030101010101" pitchFamily="2" charset="-122"/>
            </a:endParaRPr>
          </a:p>
        </p:txBody>
      </p:sp>
      <p:pic>
        <p:nvPicPr>
          <p:cNvPr id="3079" name="Picture 29" descr="陕科大形象设计手册基础部分-011"/>
          <p:cNvPicPr>
            <a:picLocks noChangeAspect="1"/>
          </p:cNvPicPr>
          <p:nvPr userDrawn="1"/>
        </p:nvPicPr>
        <p:blipFill>
          <a:blip r:embed="rId13"/>
          <a:stretch>
            <a:fillRect/>
          </a:stretch>
        </p:blipFill>
        <p:spPr>
          <a:xfrm>
            <a:off x="6350" y="65088"/>
            <a:ext cx="2333625" cy="555625"/>
          </a:xfrm>
          <a:prstGeom prst="rect">
            <a:avLst/>
          </a:prstGeom>
          <a:noFill/>
          <a:ln w="9525">
            <a:noFill/>
          </a:ln>
        </p:spPr>
      </p:pic>
      <p:cxnSp>
        <p:nvCxnSpPr>
          <p:cNvPr id="3080" name="直接连接符 2"/>
          <p:cNvCxnSpPr/>
          <p:nvPr userDrawn="1"/>
        </p:nvCxnSpPr>
        <p:spPr>
          <a:xfrm>
            <a:off x="-7937" y="6400800"/>
            <a:ext cx="9147175" cy="0"/>
          </a:xfrm>
          <a:prstGeom prst="line">
            <a:avLst/>
          </a:prstGeom>
          <a:ln w="25400" cap="flat" cmpd="sng">
            <a:solidFill>
              <a:schemeClr val="bg1"/>
            </a:solidFill>
            <a:prstDash val="solid"/>
            <a:round/>
            <a:headEnd type="none" w="med" len="med"/>
            <a:tailEnd type="none" w="med" len="med"/>
          </a:ln>
        </p:spPr>
      </p:cxnSp>
      <p:cxnSp>
        <p:nvCxnSpPr>
          <p:cNvPr id="3081" name="直接连接符 15"/>
          <p:cNvCxnSpPr/>
          <p:nvPr userDrawn="1"/>
        </p:nvCxnSpPr>
        <p:spPr>
          <a:xfrm>
            <a:off x="4763" y="6751638"/>
            <a:ext cx="9139237" cy="0"/>
          </a:xfrm>
          <a:prstGeom prst="line">
            <a:avLst/>
          </a:prstGeom>
          <a:ln w="25400" cap="flat" cmpd="sng">
            <a:solidFill>
              <a:schemeClr val="bg1"/>
            </a:solidFill>
            <a:prstDash val="solid"/>
            <a:round/>
            <a:headEnd type="none" w="med" len="med"/>
            <a:tailEnd type="none" w="med" len="med"/>
          </a:ln>
        </p:spPr>
      </p:cxnSp>
      <p:sp>
        <p:nvSpPr>
          <p:cNvPr id="3082" name="文本框 1"/>
          <p:cNvSpPr txBox="1"/>
          <p:nvPr userDrawn="1"/>
        </p:nvSpPr>
        <p:spPr>
          <a:xfrm>
            <a:off x="3190875" y="88900"/>
            <a:ext cx="5845175" cy="423863"/>
          </a:xfrm>
          <a:prstGeom prst="rect">
            <a:avLst/>
          </a:prstGeom>
          <a:noFill/>
          <a:ln w="9525">
            <a:noFill/>
          </a:ln>
        </p:spPr>
        <p:txBody>
          <a:bodyPr wrap="square" anchor="t" anchorCtr="0">
            <a:spAutoFit/>
          </a:bodyPr>
          <a:p>
            <a:pPr lvl="0" algn="ctr">
              <a:lnSpc>
                <a:spcPct val="120000"/>
              </a:lnSpc>
              <a:spcBef>
                <a:spcPct val="20000"/>
              </a:spcBef>
            </a:pPr>
            <a:r>
              <a:rPr lang="zh-CN" altLang="en-US"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第</a:t>
            </a:r>
            <a:r>
              <a:rPr lang="en-US" altLang="zh-CN" dirty="0">
                <a:latin typeface="Comic Sans MS" panose="030F0702030302020204" pitchFamily="2" charset="0"/>
                <a:ea typeface="宋体" panose="02010600030101010101" pitchFamily="2" charset="-122"/>
              </a:rPr>
              <a:t>6</a:t>
            </a:r>
            <a:r>
              <a:rPr lang="zh-CN" altLang="en-US" dirty="0">
                <a:latin typeface="Comic Sans MS" panose="030F0702030302020204" pitchFamily="2" charset="0"/>
                <a:ea typeface="宋体" panose="02010600030101010101" pitchFamily="2" charset="-122"/>
              </a:rPr>
              <a:t>章 时序逻辑电路 </a:t>
            </a:r>
            <a:r>
              <a:rPr lang="en-US" altLang="zh-CN" b="0" dirty="0">
                <a:latin typeface="Comic Sans MS" panose="030F0702030302020204" pitchFamily="2" charset="0"/>
                <a:ea typeface="黑体" panose="02010609060101010101" pitchFamily="2" charset="-122"/>
              </a:rPr>
              <a:t>Sequential Logic Circuits</a:t>
            </a:r>
            <a:endParaRPr lang="zh-CN" altLang="en-US" dirty="0">
              <a:latin typeface="Arial" panose="020B0604020202020204" pitchFamily="34" charset="0"/>
              <a:ea typeface="宋体" panose="02010600030101010101" pitchFamily="2" charset="-122"/>
            </a:endParaRPr>
          </a:p>
        </p:txBody>
      </p:sp>
      <p:sp>
        <p:nvSpPr>
          <p:cNvPr id="3083" name="文本框 3"/>
          <p:cNvSpPr txBox="1"/>
          <p:nvPr userDrawn="1"/>
        </p:nvSpPr>
        <p:spPr>
          <a:xfrm>
            <a:off x="1960563" y="6370638"/>
            <a:ext cx="3816350" cy="423862"/>
          </a:xfrm>
          <a:prstGeom prst="rect">
            <a:avLst/>
          </a:prstGeom>
          <a:noFill/>
          <a:ln w="9525">
            <a:noFill/>
          </a:ln>
        </p:spPr>
        <p:txBody>
          <a:bodyPr wrap="square" anchor="t" anchorCtr="0">
            <a:spAutoFit/>
          </a:bodyPr>
          <a:p>
            <a:pPr lvl="0" algn="r">
              <a:lnSpc>
                <a:spcPct val="120000"/>
              </a:lnSpc>
              <a:spcBef>
                <a:spcPct val="20000"/>
              </a:spcBef>
            </a:pPr>
            <a:r>
              <a:rPr lang="en-US" altLang="zh-CN" sz="1800" dirty="0">
                <a:latin typeface="楷体_GB2312" pitchFamily="1" charset="-122"/>
                <a:ea typeface="楷体_GB2312" pitchFamily="1" charset="-122"/>
              </a:rPr>
              <a:t>《</a:t>
            </a:r>
            <a:r>
              <a:rPr lang="zh-CN" altLang="en-US" sz="1800" dirty="0">
                <a:latin typeface="楷体_GB2312" pitchFamily="1" charset="-122"/>
                <a:ea typeface="楷体_GB2312" pitchFamily="1" charset="-122"/>
              </a:rPr>
              <a:t>数字电路与逻辑设计</a:t>
            </a:r>
            <a:r>
              <a:rPr lang="en-US" altLang="zh-CN" sz="1800" dirty="0">
                <a:latin typeface="楷体_GB2312" pitchFamily="1" charset="-122"/>
                <a:ea typeface="楷体_GB2312" pitchFamily="1" charset="-122"/>
              </a:rPr>
              <a:t>》</a:t>
            </a:r>
            <a:endParaRPr lang="en-US" altLang="zh-CN" sz="1800" dirty="0">
              <a:latin typeface="楷体_GB2312" pitchFamily="1" charset="-122"/>
              <a:ea typeface="楷体_GB2312" pitchFamily="1"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4098" name="Rectangle 14"/>
          <p:cNvSpPr/>
          <p:nvPr userDrawn="1"/>
        </p:nvSpPr>
        <p:spPr>
          <a:xfrm>
            <a:off x="0" y="6308725"/>
            <a:ext cx="9144000" cy="549275"/>
          </a:xfrm>
          <a:prstGeom prst="rect">
            <a:avLst/>
          </a:prstGeom>
          <a:solidFill>
            <a:srgbClr val="5E7270"/>
          </a:soli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4099" name="AutoShape 19"/>
          <p:cNvSpPr/>
          <p:nvPr userDrawn="1"/>
        </p:nvSpPr>
        <p:spPr>
          <a:xfrm>
            <a:off x="2339975" y="53975"/>
            <a:ext cx="6696075" cy="495300"/>
          </a:xfrm>
          <a:prstGeom prst="roundRect">
            <a:avLst>
              <a:gd name="adj" fmla="val 11505"/>
            </a:avLst>
          </a:prstGeom>
          <a:gradFill rotWithShape="1">
            <a:gsLst>
              <a:gs pos="0">
                <a:srgbClr val="5E9EFF">
                  <a:alpha val="100000"/>
                </a:srgbClr>
              </a:gs>
              <a:gs pos="39999">
                <a:srgbClr val="85C2FF">
                  <a:alpha val="100000"/>
                </a:srgbClr>
              </a:gs>
              <a:gs pos="70000">
                <a:srgbClr val="C4D6EB">
                  <a:alpha val="100000"/>
                </a:srgbClr>
              </a:gs>
              <a:gs pos="100000">
                <a:srgbClr val="FFFFFF">
                  <a:alpha val="100000"/>
                </a:srgbClr>
              </a:gs>
            </a:gsLst>
            <a:lin ang="0"/>
            <a:tileRect/>
          </a:gra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4100" name="Line 18"/>
          <p:cNvSpPr/>
          <p:nvPr userDrawn="1"/>
        </p:nvSpPr>
        <p:spPr>
          <a:xfrm>
            <a:off x="0" y="6308725"/>
            <a:ext cx="9144000" cy="0"/>
          </a:xfrm>
          <a:prstGeom prst="line">
            <a:avLst/>
          </a:prstGeom>
          <a:ln w="3175" cap="flat" cmpd="sng">
            <a:solidFill>
              <a:srgbClr val="DDDDDD"/>
            </a:solidFill>
            <a:prstDash val="solid"/>
            <a:round/>
            <a:headEnd type="none" w="med" len="med"/>
            <a:tailEnd type="none" w="med" len="med"/>
          </a:ln>
        </p:spPr>
      </p:sp>
      <p:pic>
        <p:nvPicPr>
          <p:cNvPr id="4101" name="Picture 20"/>
          <p:cNvPicPr>
            <a:picLocks noChangeAspect="1"/>
          </p:cNvPicPr>
          <p:nvPr userDrawn="1"/>
        </p:nvPicPr>
        <p:blipFill>
          <a:blip r:embed="rId12">
            <a:lum bright="29999"/>
          </a:blip>
          <a:stretch>
            <a:fillRect/>
          </a:stretch>
        </p:blipFill>
        <p:spPr>
          <a:xfrm>
            <a:off x="7019925" y="6445250"/>
            <a:ext cx="2071688" cy="287338"/>
          </a:xfrm>
          <a:prstGeom prst="rect">
            <a:avLst/>
          </a:prstGeom>
          <a:noFill/>
          <a:ln w="9525">
            <a:noFill/>
          </a:ln>
        </p:spPr>
      </p:pic>
      <p:sp>
        <p:nvSpPr>
          <p:cNvPr id="4102" name="灯片编号占位符 3"/>
          <p:cNvSpPr/>
          <p:nvPr userDrawn="1"/>
        </p:nvSpPr>
        <p:spPr>
          <a:xfrm>
            <a:off x="8424863" y="127000"/>
            <a:ext cx="539750" cy="255588"/>
          </a:xfrm>
          <a:prstGeom prst="rect">
            <a:avLst/>
          </a:prstGeom>
          <a:noFill/>
          <a:ln w="9525">
            <a:noFill/>
          </a:ln>
        </p:spPr>
        <p:txBody>
          <a:bodyPr anchor="t" anchorCtr="0"/>
          <a:p>
            <a:pPr lvl="0" algn="r"/>
            <a:endParaRPr lang="en-US" altLang="x-none" sz="2000" dirty="0">
              <a:solidFill>
                <a:srgbClr val="A50021"/>
              </a:solidFill>
              <a:latin typeface="Arial" panose="020B0604020202020204" pitchFamily="34" charset="0"/>
              <a:ea typeface="宋体" panose="02010600030101010101" pitchFamily="2" charset="-122"/>
            </a:endParaRPr>
          </a:p>
        </p:txBody>
      </p:sp>
      <p:pic>
        <p:nvPicPr>
          <p:cNvPr id="4103" name="Picture 29" descr="陕科大形象设计手册基础部分-011"/>
          <p:cNvPicPr>
            <a:picLocks noChangeAspect="1"/>
          </p:cNvPicPr>
          <p:nvPr userDrawn="1"/>
        </p:nvPicPr>
        <p:blipFill>
          <a:blip r:embed="rId13"/>
          <a:stretch>
            <a:fillRect/>
          </a:stretch>
        </p:blipFill>
        <p:spPr>
          <a:xfrm>
            <a:off x="6350" y="65088"/>
            <a:ext cx="2333625" cy="555625"/>
          </a:xfrm>
          <a:prstGeom prst="rect">
            <a:avLst/>
          </a:prstGeom>
          <a:noFill/>
          <a:ln w="9525">
            <a:noFill/>
          </a:ln>
        </p:spPr>
      </p:pic>
      <p:cxnSp>
        <p:nvCxnSpPr>
          <p:cNvPr id="4104" name="直接连接符 2"/>
          <p:cNvCxnSpPr/>
          <p:nvPr userDrawn="1"/>
        </p:nvCxnSpPr>
        <p:spPr>
          <a:xfrm>
            <a:off x="-7937" y="6400800"/>
            <a:ext cx="9147175" cy="0"/>
          </a:xfrm>
          <a:prstGeom prst="line">
            <a:avLst/>
          </a:prstGeom>
          <a:ln w="25400" cap="flat" cmpd="sng">
            <a:solidFill>
              <a:schemeClr val="bg1"/>
            </a:solidFill>
            <a:prstDash val="solid"/>
            <a:round/>
            <a:headEnd type="none" w="med" len="med"/>
            <a:tailEnd type="none" w="med" len="med"/>
          </a:ln>
        </p:spPr>
      </p:cxnSp>
      <p:cxnSp>
        <p:nvCxnSpPr>
          <p:cNvPr id="4105" name="直接连接符 15"/>
          <p:cNvCxnSpPr/>
          <p:nvPr userDrawn="1"/>
        </p:nvCxnSpPr>
        <p:spPr>
          <a:xfrm>
            <a:off x="4763" y="6751638"/>
            <a:ext cx="9139237" cy="0"/>
          </a:xfrm>
          <a:prstGeom prst="line">
            <a:avLst/>
          </a:prstGeom>
          <a:ln w="25400" cap="flat" cmpd="sng">
            <a:solidFill>
              <a:schemeClr val="bg1"/>
            </a:solidFill>
            <a:prstDash val="solid"/>
            <a:round/>
            <a:headEnd type="none" w="med" len="med"/>
            <a:tailEnd type="none" w="med" len="med"/>
          </a:ln>
        </p:spPr>
      </p:cxnSp>
      <p:sp>
        <p:nvSpPr>
          <p:cNvPr id="4106" name="文本框 1"/>
          <p:cNvSpPr txBox="1"/>
          <p:nvPr userDrawn="1"/>
        </p:nvSpPr>
        <p:spPr>
          <a:xfrm>
            <a:off x="3190875" y="88900"/>
            <a:ext cx="5845175" cy="423863"/>
          </a:xfrm>
          <a:prstGeom prst="rect">
            <a:avLst/>
          </a:prstGeom>
          <a:noFill/>
          <a:ln w="9525">
            <a:noFill/>
          </a:ln>
        </p:spPr>
        <p:txBody>
          <a:bodyPr wrap="square" anchor="t" anchorCtr="0">
            <a:spAutoFit/>
          </a:bodyPr>
          <a:p>
            <a:pPr lvl="0" algn="ctr">
              <a:lnSpc>
                <a:spcPct val="120000"/>
              </a:lnSpc>
              <a:spcBef>
                <a:spcPct val="20000"/>
              </a:spcBef>
            </a:pPr>
            <a:r>
              <a:rPr lang="zh-CN" altLang="en-US"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第</a:t>
            </a:r>
            <a:r>
              <a:rPr lang="en-US" altLang="zh-CN" dirty="0">
                <a:latin typeface="Comic Sans MS" panose="030F0702030302020204" pitchFamily="2" charset="0"/>
                <a:ea typeface="宋体" panose="02010600030101010101" pitchFamily="2" charset="-122"/>
              </a:rPr>
              <a:t>6</a:t>
            </a:r>
            <a:r>
              <a:rPr lang="zh-CN" altLang="en-US" dirty="0">
                <a:latin typeface="Comic Sans MS" panose="030F0702030302020204" pitchFamily="2" charset="0"/>
                <a:ea typeface="宋体" panose="02010600030101010101" pitchFamily="2" charset="-122"/>
              </a:rPr>
              <a:t>章 时序逻辑电路 </a:t>
            </a:r>
            <a:r>
              <a:rPr lang="en-US" altLang="zh-CN" b="0" dirty="0">
                <a:latin typeface="Comic Sans MS" panose="030F0702030302020204" pitchFamily="2" charset="0"/>
                <a:ea typeface="黑体" panose="02010609060101010101" pitchFamily="2" charset="-122"/>
              </a:rPr>
              <a:t>Sequential Logic Circuits</a:t>
            </a:r>
            <a:endParaRPr lang="zh-CN" altLang="en-US" dirty="0">
              <a:latin typeface="Arial" panose="020B0604020202020204" pitchFamily="34" charset="0"/>
              <a:ea typeface="宋体" panose="02010600030101010101" pitchFamily="2" charset="-122"/>
            </a:endParaRPr>
          </a:p>
        </p:txBody>
      </p:sp>
      <p:sp>
        <p:nvSpPr>
          <p:cNvPr id="4107" name="文本框 3"/>
          <p:cNvSpPr txBox="1"/>
          <p:nvPr userDrawn="1"/>
        </p:nvSpPr>
        <p:spPr>
          <a:xfrm>
            <a:off x="1960563" y="6370638"/>
            <a:ext cx="3816350" cy="423862"/>
          </a:xfrm>
          <a:prstGeom prst="rect">
            <a:avLst/>
          </a:prstGeom>
          <a:noFill/>
          <a:ln w="9525">
            <a:noFill/>
          </a:ln>
        </p:spPr>
        <p:txBody>
          <a:bodyPr wrap="square" anchor="t" anchorCtr="0">
            <a:spAutoFit/>
          </a:bodyPr>
          <a:p>
            <a:pPr lvl="0" algn="r">
              <a:lnSpc>
                <a:spcPct val="120000"/>
              </a:lnSpc>
              <a:spcBef>
                <a:spcPct val="20000"/>
              </a:spcBef>
            </a:pPr>
            <a:r>
              <a:rPr lang="en-US" altLang="zh-CN" sz="1800" dirty="0">
                <a:latin typeface="楷体_GB2312" pitchFamily="1" charset="-122"/>
                <a:ea typeface="楷体_GB2312" pitchFamily="1" charset="-122"/>
              </a:rPr>
              <a:t>《</a:t>
            </a:r>
            <a:r>
              <a:rPr lang="zh-CN" altLang="en-US" sz="1800" dirty="0">
                <a:latin typeface="楷体_GB2312" pitchFamily="1" charset="-122"/>
                <a:ea typeface="楷体_GB2312" pitchFamily="1" charset="-122"/>
              </a:rPr>
              <a:t>数字电路与逻辑设计</a:t>
            </a:r>
            <a:r>
              <a:rPr lang="en-US" altLang="zh-CN" sz="1800" dirty="0">
                <a:latin typeface="楷体_GB2312" pitchFamily="1" charset="-122"/>
                <a:ea typeface="楷体_GB2312" pitchFamily="1" charset="-122"/>
              </a:rPr>
              <a:t>》</a:t>
            </a:r>
            <a:endParaRPr lang="en-US" altLang="zh-CN" sz="1800" dirty="0">
              <a:latin typeface="楷体_GB2312" pitchFamily="1" charset="-122"/>
              <a:ea typeface="楷体_GB2312" pitchFamily="1" charset="-122"/>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14"/>
          <p:cNvSpPr/>
          <p:nvPr userDrawn="1"/>
        </p:nvSpPr>
        <p:spPr>
          <a:xfrm>
            <a:off x="0" y="6308725"/>
            <a:ext cx="9144000" cy="549275"/>
          </a:xfrm>
          <a:prstGeom prst="rect">
            <a:avLst/>
          </a:prstGeom>
          <a:solidFill>
            <a:srgbClr val="5E7270"/>
          </a:soli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1027" name="AutoShape 19"/>
          <p:cNvSpPr/>
          <p:nvPr userDrawn="1"/>
        </p:nvSpPr>
        <p:spPr>
          <a:xfrm>
            <a:off x="2339975" y="53975"/>
            <a:ext cx="6696075" cy="495300"/>
          </a:xfrm>
          <a:prstGeom prst="roundRect">
            <a:avLst>
              <a:gd name="adj" fmla="val 11505"/>
            </a:avLst>
          </a:prstGeom>
          <a:gradFill rotWithShape="1">
            <a:gsLst>
              <a:gs pos="0">
                <a:srgbClr val="5E9EFF">
                  <a:alpha val="100000"/>
                </a:srgbClr>
              </a:gs>
              <a:gs pos="39999">
                <a:srgbClr val="85C2FF">
                  <a:alpha val="100000"/>
                </a:srgbClr>
              </a:gs>
              <a:gs pos="70000">
                <a:srgbClr val="C4D6EB">
                  <a:alpha val="100000"/>
                </a:srgbClr>
              </a:gs>
              <a:gs pos="100000">
                <a:srgbClr val="FFFFFF">
                  <a:alpha val="100000"/>
                </a:srgbClr>
              </a:gs>
            </a:gsLst>
            <a:lin ang="0"/>
            <a:tileRect/>
          </a:gradFill>
          <a:ln w="9525">
            <a:noFill/>
          </a:ln>
        </p:spPr>
        <p:txBody>
          <a:bodyPr wrap="none" anchor="ctr" anchorCtr="0"/>
          <a:p>
            <a:pPr lvl="0">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1028" name="Line 18"/>
          <p:cNvSpPr/>
          <p:nvPr userDrawn="1"/>
        </p:nvSpPr>
        <p:spPr>
          <a:xfrm>
            <a:off x="0" y="6308725"/>
            <a:ext cx="9144000" cy="0"/>
          </a:xfrm>
          <a:prstGeom prst="line">
            <a:avLst/>
          </a:prstGeom>
          <a:ln w="3175" cap="flat" cmpd="sng">
            <a:solidFill>
              <a:srgbClr val="DDDDDD"/>
            </a:solidFill>
            <a:prstDash val="solid"/>
            <a:round/>
            <a:headEnd type="none" w="med" len="med"/>
            <a:tailEnd type="none" w="med" len="med"/>
          </a:ln>
        </p:spPr>
      </p:sp>
      <p:pic>
        <p:nvPicPr>
          <p:cNvPr id="1029" name="Picture 20"/>
          <p:cNvPicPr>
            <a:picLocks noChangeAspect="1"/>
          </p:cNvPicPr>
          <p:nvPr userDrawn="1"/>
        </p:nvPicPr>
        <p:blipFill>
          <a:blip r:embed="rId12">
            <a:lum bright="29999"/>
          </a:blip>
          <a:stretch>
            <a:fillRect/>
          </a:stretch>
        </p:blipFill>
        <p:spPr>
          <a:xfrm>
            <a:off x="7019925" y="6445250"/>
            <a:ext cx="2071688" cy="287338"/>
          </a:xfrm>
          <a:prstGeom prst="rect">
            <a:avLst/>
          </a:prstGeom>
          <a:noFill/>
          <a:ln w="9525">
            <a:noFill/>
          </a:ln>
        </p:spPr>
      </p:pic>
      <p:sp>
        <p:nvSpPr>
          <p:cNvPr id="1030" name="灯片编号占位符 3"/>
          <p:cNvSpPr/>
          <p:nvPr userDrawn="1"/>
        </p:nvSpPr>
        <p:spPr>
          <a:xfrm>
            <a:off x="8424863" y="127000"/>
            <a:ext cx="539750" cy="255588"/>
          </a:xfrm>
          <a:prstGeom prst="rect">
            <a:avLst/>
          </a:prstGeom>
          <a:noFill/>
          <a:ln w="9525">
            <a:noFill/>
          </a:ln>
        </p:spPr>
        <p:txBody>
          <a:bodyPr anchor="t" anchorCtr="0"/>
          <a:p>
            <a:pPr lvl="0" algn="r"/>
            <a:endParaRPr lang="en-US" altLang="x-none" sz="2000" dirty="0">
              <a:solidFill>
                <a:srgbClr val="A50021"/>
              </a:solidFill>
              <a:latin typeface="Arial" panose="020B0604020202020204" pitchFamily="34" charset="0"/>
              <a:ea typeface="宋体" panose="02010600030101010101" pitchFamily="2" charset="-122"/>
            </a:endParaRPr>
          </a:p>
        </p:txBody>
      </p:sp>
      <p:pic>
        <p:nvPicPr>
          <p:cNvPr id="1031" name="Picture 29" descr="陕科大形象设计手册基础部分-011"/>
          <p:cNvPicPr>
            <a:picLocks noChangeAspect="1"/>
          </p:cNvPicPr>
          <p:nvPr userDrawn="1"/>
        </p:nvPicPr>
        <p:blipFill>
          <a:blip r:embed="rId13"/>
          <a:stretch>
            <a:fillRect/>
          </a:stretch>
        </p:blipFill>
        <p:spPr>
          <a:xfrm>
            <a:off x="6350" y="65088"/>
            <a:ext cx="2333625" cy="555625"/>
          </a:xfrm>
          <a:prstGeom prst="rect">
            <a:avLst/>
          </a:prstGeom>
          <a:noFill/>
          <a:ln w="9525">
            <a:noFill/>
          </a:ln>
        </p:spPr>
      </p:pic>
      <p:cxnSp>
        <p:nvCxnSpPr>
          <p:cNvPr id="1032" name="直接连接符 2"/>
          <p:cNvCxnSpPr/>
          <p:nvPr userDrawn="1"/>
        </p:nvCxnSpPr>
        <p:spPr>
          <a:xfrm>
            <a:off x="-7937" y="6400800"/>
            <a:ext cx="9147175" cy="0"/>
          </a:xfrm>
          <a:prstGeom prst="line">
            <a:avLst/>
          </a:prstGeom>
          <a:ln w="25400" cap="flat" cmpd="sng">
            <a:solidFill>
              <a:schemeClr val="bg1"/>
            </a:solidFill>
            <a:prstDash val="solid"/>
            <a:round/>
            <a:headEnd type="none" w="med" len="med"/>
            <a:tailEnd type="none" w="med" len="med"/>
          </a:ln>
        </p:spPr>
      </p:cxnSp>
      <p:cxnSp>
        <p:nvCxnSpPr>
          <p:cNvPr id="1033" name="直接连接符 15"/>
          <p:cNvCxnSpPr/>
          <p:nvPr userDrawn="1"/>
        </p:nvCxnSpPr>
        <p:spPr>
          <a:xfrm>
            <a:off x="4763" y="6751638"/>
            <a:ext cx="9139237" cy="0"/>
          </a:xfrm>
          <a:prstGeom prst="line">
            <a:avLst/>
          </a:prstGeom>
          <a:ln w="25400" cap="flat" cmpd="sng">
            <a:solidFill>
              <a:schemeClr val="bg1"/>
            </a:solidFill>
            <a:prstDash val="solid"/>
            <a:round/>
            <a:headEnd type="none" w="med" len="med"/>
            <a:tailEnd type="none" w="med" len="med"/>
          </a:ln>
        </p:spPr>
      </p:cxnSp>
      <p:sp>
        <p:nvSpPr>
          <p:cNvPr id="1034" name="文本框 1"/>
          <p:cNvSpPr txBox="1"/>
          <p:nvPr userDrawn="1"/>
        </p:nvSpPr>
        <p:spPr>
          <a:xfrm>
            <a:off x="3190875" y="88900"/>
            <a:ext cx="5845175" cy="423863"/>
          </a:xfrm>
          <a:prstGeom prst="rect">
            <a:avLst/>
          </a:prstGeom>
          <a:noFill/>
          <a:ln w="9525">
            <a:noFill/>
          </a:ln>
        </p:spPr>
        <p:txBody>
          <a:bodyPr wrap="square" anchor="t" anchorCtr="0">
            <a:spAutoFit/>
          </a:bodyPr>
          <a:p>
            <a:pPr lvl="0" algn="ctr">
              <a:lnSpc>
                <a:spcPct val="120000"/>
              </a:lnSpc>
              <a:spcBef>
                <a:spcPct val="20000"/>
              </a:spcBef>
            </a:pPr>
            <a:r>
              <a:rPr lang="zh-CN" altLang="en-US"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第</a:t>
            </a:r>
            <a:r>
              <a:rPr lang="en-US" altLang="zh-CN" dirty="0">
                <a:latin typeface="Comic Sans MS" panose="030F0702030302020204" pitchFamily="2" charset="0"/>
                <a:ea typeface="宋体" panose="02010600030101010101" pitchFamily="2" charset="-122"/>
              </a:rPr>
              <a:t>6</a:t>
            </a:r>
            <a:r>
              <a:rPr lang="zh-CN" altLang="en-US" dirty="0">
                <a:latin typeface="Comic Sans MS" panose="030F0702030302020204" pitchFamily="2" charset="0"/>
                <a:ea typeface="宋体" panose="02010600030101010101" pitchFamily="2" charset="-122"/>
              </a:rPr>
              <a:t>章 时序逻辑电路 </a:t>
            </a:r>
            <a:r>
              <a:rPr lang="en-US" altLang="zh-CN" b="0" dirty="0">
                <a:latin typeface="Comic Sans MS" panose="030F0702030302020204" pitchFamily="2" charset="0"/>
                <a:ea typeface="黑体" panose="02010609060101010101" pitchFamily="2" charset="-122"/>
              </a:rPr>
              <a:t>Sequential Logic Circuits</a:t>
            </a:r>
            <a:endParaRPr lang="zh-CN" altLang="en-US" dirty="0">
              <a:latin typeface="Arial" panose="020B0604020202020204" pitchFamily="34" charset="0"/>
              <a:ea typeface="宋体" panose="02010600030101010101" pitchFamily="2" charset="-122"/>
            </a:endParaRPr>
          </a:p>
        </p:txBody>
      </p:sp>
      <p:sp>
        <p:nvSpPr>
          <p:cNvPr id="1035" name="文本框 3"/>
          <p:cNvSpPr txBox="1"/>
          <p:nvPr userDrawn="1"/>
        </p:nvSpPr>
        <p:spPr>
          <a:xfrm>
            <a:off x="1960563" y="6370638"/>
            <a:ext cx="3816350" cy="423862"/>
          </a:xfrm>
          <a:prstGeom prst="rect">
            <a:avLst/>
          </a:prstGeom>
          <a:noFill/>
          <a:ln w="9525">
            <a:noFill/>
          </a:ln>
        </p:spPr>
        <p:txBody>
          <a:bodyPr wrap="square" anchor="t" anchorCtr="0">
            <a:spAutoFit/>
          </a:bodyPr>
          <a:p>
            <a:pPr lvl="0" algn="r">
              <a:lnSpc>
                <a:spcPct val="120000"/>
              </a:lnSpc>
              <a:spcBef>
                <a:spcPct val="20000"/>
              </a:spcBef>
            </a:pPr>
            <a:r>
              <a:rPr lang="en-US" altLang="zh-CN" sz="1800" dirty="0">
                <a:latin typeface="楷体_GB2312" pitchFamily="1" charset="-122"/>
                <a:ea typeface="楷体_GB2312" pitchFamily="1" charset="-122"/>
              </a:rPr>
              <a:t>《</a:t>
            </a:r>
            <a:r>
              <a:rPr lang="zh-CN" altLang="en-US" sz="1800" dirty="0">
                <a:latin typeface="楷体_GB2312" pitchFamily="1" charset="-122"/>
                <a:ea typeface="楷体_GB2312" pitchFamily="1" charset="-122"/>
              </a:rPr>
              <a:t>数字电路与逻辑设计</a:t>
            </a:r>
            <a:r>
              <a:rPr lang="en-US" altLang="zh-CN" sz="1800" dirty="0">
                <a:latin typeface="楷体_GB2312" pitchFamily="1" charset="-122"/>
                <a:ea typeface="楷体_GB2312" pitchFamily="1" charset="-122"/>
              </a:rPr>
              <a:t>》</a:t>
            </a:r>
            <a:endParaRPr lang="en-US" altLang="zh-CN" sz="1800" dirty="0">
              <a:latin typeface="楷体_GB2312" pitchFamily="1" charset="-122"/>
              <a:ea typeface="楷体_GB2312" pitchFamily="1" charset="-122"/>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6" Type="http://schemas.openxmlformats.org/officeDocument/2006/relationships/vmlDrawing" Target="../drawings/vmlDrawing71.vml"/><Relationship Id="rId5" Type="http://schemas.openxmlformats.org/officeDocument/2006/relationships/slideLayout" Target="../slideLayouts/slideLayout2.xml"/><Relationship Id="rId4" Type="http://schemas.openxmlformats.org/officeDocument/2006/relationships/image" Target="../media/image187.wmf"/><Relationship Id="rId3" Type="http://schemas.openxmlformats.org/officeDocument/2006/relationships/oleObject" Target="../embeddings/oleObject175.bin"/><Relationship Id="rId2" Type="http://schemas.openxmlformats.org/officeDocument/2006/relationships/image" Target="../media/image186.emf"/><Relationship Id="rId1" Type="http://schemas.openxmlformats.org/officeDocument/2006/relationships/oleObject" Target="../embeddings/oleObject174.bin"/></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1.wmf"/><Relationship Id="rId7" Type="http://schemas.openxmlformats.org/officeDocument/2006/relationships/oleObject" Target="../embeddings/oleObject179.bin"/><Relationship Id="rId6" Type="http://schemas.openxmlformats.org/officeDocument/2006/relationships/image" Target="../media/image190.wmf"/><Relationship Id="rId5" Type="http://schemas.openxmlformats.org/officeDocument/2006/relationships/oleObject" Target="../embeddings/oleObject178.bin"/><Relationship Id="rId4" Type="http://schemas.openxmlformats.org/officeDocument/2006/relationships/image" Target="../media/image189.wmf"/><Relationship Id="rId3" Type="http://schemas.openxmlformats.org/officeDocument/2006/relationships/oleObject" Target="../embeddings/oleObject177.bin"/><Relationship Id="rId2" Type="http://schemas.openxmlformats.org/officeDocument/2006/relationships/image" Target="../media/image188.wmf"/><Relationship Id="rId10" Type="http://schemas.openxmlformats.org/officeDocument/2006/relationships/vmlDrawing" Target="../drawings/vmlDrawing72.vml"/><Relationship Id="rId1" Type="http://schemas.openxmlformats.org/officeDocument/2006/relationships/oleObject" Target="../embeddings/oleObject176.bin"/></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2.xml"/><Relationship Id="rId2" Type="http://schemas.openxmlformats.org/officeDocument/2006/relationships/image" Target="../media/image192.emf"/><Relationship Id="rId1" Type="http://schemas.openxmlformats.org/officeDocument/2006/relationships/oleObject" Target="../embeddings/oleObject180.bin"/></Relationships>
</file>

<file path=ppt/slides/_rels/slide103.xml.rels><?xml version="1.0" encoding="UTF-8" standalone="yes"?>
<Relationships xmlns="http://schemas.openxmlformats.org/package/2006/relationships"><Relationship Id="rId7" Type="http://schemas.openxmlformats.org/officeDocument/2006/relationships/vmlDrawing" Target="../drawings/vmlDrawing74.vml"/><Relationship Id="rId6" Type="http://schemas.openxmlformats.org/officeDocument/2006/relationships/slideLayout" Target="../slideLayouts/slideLayout2.xml"/><Relationship Id="rId5" Type="http://schemas.openxmlformats.org/officeDocument/2006/relationships/image" Target="../media/image194.wmf"/><Relationship Id="rId4" Type="http://schemas.openxmlformats.org/officeDocument/2006/relationships/oleObject" Target="../embeddings/oleObject182.bin"/><Relationship Id="rId3" Type="http://schemas.openxmlformats.org/officeDocument/2006/relationships/image" Target="../media/image193.emf"/><Relationship Id="rId2" Type="http://schemas.openxmlformats.org/officeDocument/2006/relationships/oleObject" Target="../embeddings/oleObject181.bin"/><Relationship Id="rId1" Type="http://schemas.openxmlformats.org/officeDocument/2006/relationships/tags" Target="../tags/tag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75.v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oleObject" Target="../embeddings/oleObject183.bin"/></Relationships>
</file>

<file path=ppt/slides/_rels/slide106.xml.rels><?xml version="1.0" encoding="UTF-8" standalone="yes"?>
<Relationships xmlns="http://schemas.openxmlformats.org/package/2006/relationships"><Relationship Id="rId8" Type="http://schemas.openxmlformats.org/officeDocument/2006/relationships/vmlDrawing" Target="../drawings/vmlDrawing76.vml"/><Relationship Id="rId7"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oleObject" Target="../embeddings/oleObject186.bin"/><Relationship Id="rId4" Type="http://schemas.openxmlformats.org/officeDocument/2006/relationships/image" Target="../media/image196.emf"/><Relationship Id="rId3" Type="http://schemas.openxmlformats.org/officeDocument/2006/relationships/oleObject" Target="../embeddings/oleObject185.bin"/><Relationship Id="rId2" Type="http://schemas.openxmlformats.org/officeDocument/2006/relationships/image" Target="../media/image195.emf"/><Relationship Id="rId1" Type="http://schemas.openxmlformats.org/officeDocument/2006/relationships/oleObject" Target="../embeddings/oleObject184.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vmlDrawing" Target="../drawings/vmlDrawing77.vml"/><Relationship Id="rId4" Type="http://schemas.openxmlformats.org/officeDocument/2006/relationships/slideLayout" Target="../slideLayouts/slideLayout2.xml"/><Relationship Id="rId3" Type="http://schemas.openxmlformats.org/officeDocument/2006/relationships/image" Target="../media/image198.wmf"/><Relationship Id="rId2" Type="http://schemas.openxmlformats.org/officeDocument/2006/relationships/oleObject" Target="../embeddings/oleObject187.bin"/><Relationship Id="rId1" Type="http://schemas.openxmlformats.org/officeDocument/2006/relationships/image" Target="../media/image197.png"/></Relationships>
</file>

<file path=ppt/slides/_rels/slide109.xml.rels><?xml version="1.0" encoding="UTF-8" standalone="yes"?>
<Relationships xmlns="http://schemas.openxmlformats.org/package/2006/relationships"><Relationship Id="rId6" Type="http://schemas.openxmlformats.org/officeDocument/2006/relationships/vmlDrawing" Target="../drawings/vmlDrawing78.vml"/><Relationship Id="rId5" Type="http://schemas.openxmlformats.org/officeDocument/2006/relationships/slideLayout" Target="../slideLayouts/slideLayout2.xml"/><Relationship Id="rId4" Type="http://schemas.openxmlformats.org/officeDocument/2006/relationships/image" Target="../media/image198.wmf"/><Relationship Id="rId3" Type="http://schemas.openxmlformats.org/officeDocument/2006/relationships/oleObject" Target="../embeddings/oleObject189.bin"/><Relationship Id="rId2" Type="http://schemas.openxmlformats.org/officeDocument/2006/relationships/image" Target="../media/image199.wmf"/><Relationship Id="rId1" Type="http://schemas.openxmlformats.org/officeDocument/2006/relationships/oleObject" Target="../embeddings/oleObject188.bin"/></Relationships>
</file>

<file path=ppt/slides/_rels/slide11.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24.wmf"/><Relationship Id="rId3" Type="http://schemas.openxmlformats.org/officeDocument/2006/relationships/oleObject" Target="../embeddings/oleObject18.bin"/><Relationship Id="rId2" Type="http://schemas.openxmlformats.org/officeDocument/2006/relationships/image" Target="../media/image23.wmf"/><Relationship Id="rId1" Type="http://schemas.openxmlformats.org/officeDocument/2006/relationships/oleObject" Target="../embeddings/oleObject17.bin"/></Relationships>
</file>

<file path=ppt/slides/_rels/slide110.xml.rels><?xml version="1.0" encoding="UTF-8" standalone="yes"?>
<Relationships xmlns="http://schemas.openxmlformats.org/package/2006/relationships"><Relationship Id="rId6" Type="http://schemas.openxmlformats.org/officeDocument/2006/relationships/vmlDrawing" Target="../drawings/vmlDrawing79.vml"/><Relationship Id="rId5" Type="http://schemas.openxmlformats.org/officeDocument/2006/relationships/slideLayout" Target="../slideLayouts/slideLayout2.xml"/><Relationship Id="rId4" Type="http://schemas.openxmlformats.org/officeDocument/2006/relationships/image" Target="../media/image201.wmf"/><Relationship Id="rId3" Type="http://schemas.openxmlformats.org/officeDocument/2006/relationships/oleObject" Target="../embeddings/oleObject191.bin"/><Relationship Id="rId2" Type="http://schemas.openxmlformats.org/officeDocument/2006/relationships/image" Target="../media/image200.wmf"/><Relationship Id="rId1" Type="http://schemas.openxmlformats.org/officeDocument/2006/relationships/oleObject" Target="../embeddings/oleObject190.bin"/></Relationships>
</file>

<file path=ppt/slides/_rels/slide111.xml.rels><?xml version="1.0" encoding="UTF-8" standalone="yes"?>
<Relationships xmlns="http://schemas.openxmlformats.org/package/2006/relationships"><Relationship Id="rId6" Type="http://schemas.openxmlformats.org/officeDocument/2006/relationships/vmlDrawing" Target="../drawings/vmlDrawing80.vml"/><Relationship Id="rId5" Type="http://schemas.openxmlformats.org/officeDocument/2006/relationships/slideLayout" Target="../slideLayouts/slideLayout2.xml"/><Relationship Id="rId4" Type="http://schemas.openxmlformats.org/officeDocument/2006/relationships/image" Target="../media/image198.wmf"/><Relationship Id="rId3" Type="http://schemas.openxmlformats.org/officeDocument/2006/relationships/oleObject" Target="../embeddings/oleObject193.bin"/><Relationship Id="rId2" Type="http://schemas.openxmlformats.org/officeDocument/2006/relationships/image" Target="../media/image199.wmf"/><Relationship Id="rId1" Type="http://schemas.openxmlformats.org/officeDocument/2006/relationships/oleObject" Target="../embeddings/oleObject192.bin"/></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81.vml"/><Relationship Id="rId5" Type="http://schemas.openxmlformats.org/officeDocument/2006/relationships/slideLayout" Target="../slideLayouts/slideLayout2.xml"/><Relationship Id="rId4" Type="http://schemas.openxmlformats.org/officeDocument/2006/relationships/image" Target="../media/image201.wmf"/><Relationship Id="rId3" Type="http://schemas.openxmlformats.org/officeDocument/2006/relationships/oleObject" Target="../embeddings/oleObject195.bin"/><Relationship Id="rId2" Type="http://schemas.openxmlformats.org/officeDocument/2006/relationships/image" Target="../media/image200.wmf"/><Relationship Id="rId1" Type="http://schemas.openxmlformats.org/officeDocument/2006/relationships/oleObject" Target="../embeddings/oleObject194.bin"/></Relationships>
</file>

<file path=ppt/slides/_rels/slide113.xml.rels><?xml version="1.0" encoding="UTF-8" standalone="yes"?>
<Relationships xmlns="http://schemas.openxmlformats.org/package/2006/relationships"><Relationship Id="rId5" Type="http://schemas.openxmlformats.org/officeDocument/2006/relationships/vmlDrawing" Target="../drawings/vmlDrawing82.vml"/><Relationship Id="rId4" Type="http://schemas.openxmlformats.org/officeDocument/2006/relationships/slideLayout" Target="../slideLayouts/slideLayout2.xml"/><Relationship Id="rId3" Type="http://schemas.openxmlformats.org/officeDocument/2006/relationships/image" Target="../media/image198.wmf"/><Relationship Id="rId2" Type="http://schemas.openxmlformats.org/officeDocument/2006/relationships/oleObject" Target="../embeddings/oleObject196.bin"/><Relationship Id="rId1" Type="http://schemas.openxmlformats.org/officeDocument/2006/relationships/tags" Target="../tags/tag16.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15.xml.rels><?xml version="1.0" encoding="UTF-8" standalone="yes"?>
<Relationships xmlns="http://schemas.openxmlformats.org/package/2006/relationships"><Relationship Id="rId9" Type="http://schemas.openxmlformats.org/officeDocument/2006/relationships/image" Target="../media/image204.wmf"/><Relationship Id="rId8" Type="http://schemas.openxmlformats.org/officeDocument/2006/relationships/oleObject" Target="../embeddings/oleObject197.bin"/><Relationship Id="rId7" Type="http://schemas.openxmlformats.org/officeDocument/2006/relationships/tags" Target="../tags/tag24.xml"/><Relationship Id="rId6" Type="http://schemas.openxmlformats.org/officeDocument/2006/relationships/image" Target="../media/image203.jpe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202.jpeg"/><Relationship Id="rId11" Type="http://schemas.openxmlformats.org/officeDocument/2006/relationships/vmlDrawing" Target="../drawings/vmlDrawing83.vml"/><Relationship Id="rId10" Type="http://schemas.openxmlformats.org/officeDocument/2006/relationships/slideLayout" Target="../slideLayouts/slideLayout2.xml"/><Relationship Id="rId1" Type="http://schemas.openxmlformats.org/officeDocument/2006/relationships/tags" Target="../tags/tag20.xml"/></Relationships>
</file>

<file path=ppt/slides/_rels/slide1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6.png"/><Relationship Id="rId7" Type="http://schemas.openxmlformats.org/officeDocument/2006/relationships/tags" Target="../tags/tag29.xml"/><Relationship Id="rId6" Type="http://schemas.openxmlformats.org/officeDocument/2006/relationships/image" Target="../media/image205.emf"/><Relationship Id="rId5" Type="http://schemas.openxmlformats.org/officeDocument/2006/relationships/oleObject" Target="../embeddings/oleObject198.bin"/><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0" Type="http://schemas.openxmlformats.org/officeDocument/2006/relationships/vmlDrawing" Target="../drawings/vmlDrawing84.vml"/><Relationship Id="rId1" Type="http://schemas.openxmlformats.org/officeDocument/2006/relationships/tags" Target="../tags/tag25.xml"/></Relationships>
</file>

<file path=ppt/slides/_rels/slide11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image" Target="../media/image209.png"/><Relationship Id="rId5" Type="http://schemas.openxmlformats.org/officeDocument/2006/relationships/tags" Target="../tags/tag32.xml"/><Relationship Id="rId4" Type="http://schemas.openxmlformats.org/officeDocument/2006/relationships/image" Target="../media/image208.png"/><Relationship Id="rId3" Type="http://schemas.openxmlformats.org/officeDocument/2006/relationships/tags" Target="../tags/tag31.xml"/><Relationship Id="rId2" Type="http://schemas.openxmlformats.org/officeDocument/2006/relationships/image" Target="../media/image207.png"/><Relationship Id="rId13" Type="http://schemas.openxmlformats.org/officeDocument/2006/relationships/slideLayout" Target="../slideLayouts/slideLayout2.xml"/><Relationship Id="rId12" Type="http://schemas.openxmlformats.org/officeDocument/2006/relationships/image" Target="../media/image211.png"/><Relationship Id="rId11" Type="http://schemas.openxmlformats.org/officeDocument/2006/relationships/tags" Target="../tags/tag36.xml"/><Relationship Id="rId10" Type="http://schemas.openxmlformats.org/officeDocument/2006/relationships/image" Target="../media/image210.png"/><Relationship Id="rId1" Type="http://schemas.openxmlformats.org/officeDocument/2006/relationships/tags" Target="../tags/tag30.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212.emf"/><Relationship Id="rId1" Type="http://schemas.openxmlformats.org/officeDocument/2006/relationships/tags" Target="../tags/tag37.xml"/></Relationships>
</file>

<file path=ppt/slides/_rels/slide119.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213.wmf"/><Relationship Id="rId4" Type="http://schemas.openxmlformats.org/officeDocument/2006/relationships/oleObject" Target="../embeddings/oleObject199.bin"/><Relationship Id="rId3" Type="http://schemas.openxmlformats.org/officeDocument/2006/relationships/tags" Target="../tags/tag41.xml"/><Relationship Id="rId23" Type="http://schemas.openxmlformats.org/officeDocument/2006/relationships/vmlDrawing" Target="../drawings/vmlDrawing85.vml"/><Relationship Id="rId22" Type="http://schemas.openxmlformats.org/officeDocument/2006/relationships/slideLayout" Target="../slideLayouts/slideLayout2.xml"/><Relationship Id="rId21" Type="http://schemas.openxmlformats.org/officeDocument/2006/relationships/image" Target="../media/image217.emf"/><Relationship Id="rId20" Type="http://schemas.openxmlformats.org/officeDocument/2006/relationships/oleObject" Target="../embeddings/oleObject200.bin"/><Relationship Id="rId2" Type="http://schemas.openxmlformats.org/officeDocument/2006/relationships/tags" Target="../tags/tag40.xml"/><Relationship Id="rId19" Type="http://schemas.openxmlformats.org/officeDocument/2006/relationships/tags" Target="../tags/tag52.xml"/><Relationship Id="rId18" Type="http://schemas.openxmlformats.org/officeDocument/2006/relationships/image" Target="../media/image216.png"/><Relationship Id="rId17" Type="http://schemas.openxmlformats.org/officeDocument/2006/relationships/tags" Target="../tags/tag51.xml"/><Relationship Id="rId16" Type="http://schemas.openxmlformats.org/officeDocument/2006/relationships/image" Target="../media/image215.GIF"/><Relationship Id="rId15" Type="http://schemas.openxmlformats.org/officeDocument/2006/relationships/tags" Target="../tags/tag50.xml"/><Relationship Id="rId14" Type="http://schemas.openxmlformats.org/officeDocument/2006/relationships/image" Target="../media/image214.png"/><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26.emf"/><Relationship Id="rId3" Type="http://schemas.openxmlformats.org/officeDocument/2006/relationships/oleObject" Target="../embeddings/oleObject20.bin"/><Relationship Id="rId2" Type="http://schemas.openxmlformats.org/officeDocument/2006/relationships/image" Target="../media/image25.emf"/><Relationship Id="rId1" Type="http://schemas.openxmlformats.org/officeDocument/2006/relationships/oleObject" Target="../embeddings/oleObject19.bin"/></Relationships>
</file>

<file path=ppt/slides/_rels/slide120.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image" Target="../media/image151.wmf"/><Relationship Id="rId7" Type="http://schemas.openxmlformats.org/officeDocument/2006/relationships/oleObject" Target="../embeddings/oleObject202.bin"/><Relationship Id="rId6" Type="http://schemas.openxmlformats.org/officeDocument/2006/relationships/tags" Target="../tags/tag56.xml"/><Relationship Id="rId5" Type="http://schemas.openxmlformats.org/officeDocument/2006/relationships/image" Target="../media/image218.emf"/><Relationship Id="rId4" Type="http://schemas.openxmlformats.org/officeDocument/2006/relationships/oleObject" Target="../embeddings/oleObject201.bin"/><Relationship Id="rId3" Type="http://schemas.openxmlformats.org/officeDocument/2006/relationships/tags" Target="../tags/tag55.xml"/><Relationship Id="rId2" Type="http://schemas.openxmlformats.org/officeDocument/2006/relationships/tags" Target="../tags/tag54.xml"/><Relationship Id="rId15" Type="http://schemas.openxmlformats.org/officeDocument/2006/relationships/vmlDrawing" Target="../drawings/vmlDrawing86.vml"/><Relationship Id="rId14" Type="http://schemas.openxmlformats.org/officeDocument/2006/relationships/slideLayout" Target="../slideLayouts/slideLayout2.xml"/><Relationship Id="rId13" Type="http://schemas.openxmlformats.org/officeDocument/2006/relationships/image" Target="../media/image219.wmf"/><Relationship Id="rId12" Type="http://schemas.openxmlformats.org/officeDocument/2006/relationships/oleObject" Target="../embeddings/oleObject203.bin"/><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3.xml"/></Relationships>
</file>

<file path=ppt/slides/_rels/slide121.xml.rels><?xml version="1.0" encoding="UTF-8" standalone="yes"?>
<Relationships xmlns="http://schemas.openxmlformats.org/package/2006/relationships"><Relationship Id="rId9" Type="http://schemas.openxmlformats.org/officeDocument/2006/relationships/image" Target="../media/image221.png"/><Relationship Id="rId8" Type="http://schemas.openxmlformats.org/officeDocument/2006/relationships/tags" Target="../tags/tag64.xml"/><Relationship Id="rId7" Type="http://schemas.openxmlformats.org/officeDocument/2006/relationships/image" Target="../media/image185.emf"/><Relationship Id="rId6" Type="http://schemas.openxmlformats.org/officeDocument/2006/relationships/oleObject" Target="../embeddings/oleObject204.bin"/><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220.png"/><Relationship Id="rId2" Type="http://schemas.openxmlformats.org/officeDocument/2006/relationships/tags" Target="../tags/tag61.xml"/><Relationship Id="rId11" Type="http://schemas.openxmlformats.org/officeDocument/2006/relationships/vmlDrawing" Target="../drawings/vmlDrawing87.vml"/><Relationship Id="rId10" Type="http://schemas.openxmlformats.org/officeDocument/2006/relationships/slideLayout" Target="../slideLayouts/slideLayout2.xml"/><Relationship Id="rId1" Type="http://schemas.openxmlformats.org/officeDocument/2006/relationships/tags" Target="../tags/tag60.xml"/></Relationships>
</file>

<file path=ppt/slides/_rels/slide122.xml.rels><?xml version="1.0" encoding="UTF-8" standalone="yes"?>
<Relationships xmlns="http://schemas.openxmlformats.org/package/2006/relationships"><Relationship Id="rId7" Type="http://schemas.openxmlformats.org/officeDocument/2006/relationships/vmlDrawing" Target="../drawings/vmlDrawing88.vml"/><Relationship Id="rId6"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oleObject" Target="../embeddings/oleObject205.bin"/><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0.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223.png"/></Relationships>
</file>

<file path=ppt/slides/_rels/slide124.xml.rels><?xml version="1.0" encoding="UTF-8" standalone="yes"?>
<Relationships xmlns="http://schemas.openxmlformats.org/package/2006/relationships"><Relationship Id="rId9" Type="http://schemas.openxmlformats.org/officeDocument/2006/relationships/image" Target="../media/image225.emf"/><Relationship Id="rId8" Type="http://schemas.openxmlformats.org/officeDocument/2006/relationships/oleObject" Target="../embeddings/oleObject207.bin"/><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224.emf"/><Relationship Id="rId2" Type="http://schemas.openxmlformats.org/officeDocument/2006/relationships/oleObject" Target="../embeddings/oleObject206.bin"/><Relationship Id="rId14" Type="http://schemas.openxmlformats.org/officeDocument/2006/relationships/vmlDrawing" Target="../drawings/vmlDrawing89.vml"/><Relationship Id="rId13" Type="http://schemas.openxmlformats.org/officeDocument/2006/relationships/slideLayout" Target="../slideLayouts/slideLayout2.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70.xml"/></Relationships>
</file>

<file path=ppt/slides/_rels/slide125.xml.rels><?xml version="1.0" encoding="UTF-8" standalone="yes"?>
<Relationships xmlns="http://schemas.openxmlformats.org/package/2006/relationships"><Relationship Id="rId9" Type="http://schemas.openxmlformats.org/officeDocument/2006/relationships/image" Target="../media/image224.emf"/><Relationship Id="rId8" Type="http://schemas.openxmlformats.org/officeDocument/2006/relationships/oleObject" Target="../embeddings/oleObject209.bin"/><Relationship Id="rId7" Type="http://schemas.openxmlformats.org/officeDocument/2006/relationships/tags" Target="../tags/tag80.xml"/><Relationship Id="rId6" Type="http://schemas.openxmlformats.org/officeDocument/2006/relationships/image" Target="../media/image223.png"/><Relationship Id="rId5" Type="http://schemas.openxmlformats.org/officeDocument/2006/relationships/tags" Target="../tags/tag79.xml"/><Relationship Id="rId4" Type="http://schemas.openxmlformats.org/officeDocument/2006/relationships/image" Target="../media/image227.wmf"/><Relationship Id="rId3" Type="http://schemas.openxmlformats.org/officeDocument/2006/relationships/oleObject" Target="../embeddings/oleObject208.bin"/><Relationship Id="rId2" Type="http://schemas.openxmlformats.org/officeDocument/2006/relationships/image" Target="../media/image226.png"/><Relationship Id="rId11" Type="http://schemas.openxmlformats.org/officeDocument/2006/relationships/vmlDrawing" Target="../drawings/vmlDrawing90.vml"/><Relationship Id="rId10" Type="http://schemas.openxmlformats.org/officeDocument/2006/relationships/slideLayout" Target="../slideLayouts/slideLayout7.xml"/><Relationship Id="rId1" Type="http://schemas.openxmlformats.org/officeDocument/2006/relationships/tags" Target="../tags/tag78.xml"/></Relationships>
</file>

<file path=ppt/slides/_rels/slide126.xml.rels><?xml version="1.0" encoding="UTF-8" standalone="yes"?>
<Relationships xmlns="http://schemas.openxmlformats.org/package/2006/relationships"><Relationship Id="rId6" Type="http://schemas.openxmlformats.org/officeDocument/2006/relationships/vmlDrawing" Target="../drawings/vmlDrawing91.vml"/><Relationship Id="rId5" Type="http://schemas.openxmlformats.org/officeDocument/2006/relationships/slideLayout" Target="../slideLayouts/slideLayout7.xml"/><Relationship Id="rId4" Type="http://schemas.openxmlformats.org/officeDocument/2006/relationships/image" Target="../media/image229.wmf"/><Relationship Id="rId3" Type="http://schemas.openxmlformats.org/officeDocument/2006/relationships/oleObject" Target="../embeddings/oleObject211.bin"/><Relationship Id="rId2" Type="http://schemas.openxmlformats.org/officeDocument/2006/relationships/image" Target="../media/image228.wmf"/><Relationship Id="rId1" Type="http://schemas.openxmlformats.org/officeDocument/2006/relationships/oleObject" Target="../embeddings/oleObject210.bin"/></Relationships>
</file>

<file path=ppt/slides/_rels/slide127.xml.rels><?xml version="1.0" encoding="UTF-8" standalone="yes"?>
<Relationships xmlns="http://schemas.openxmlformats.org/package/2006/relationships"><Relationship Id="rId7" Type="http://schemas.openxmlformats.org/officeDocument/2006/relationships/vmlDrawing" Target="../drawings/vmlDrawing92.vml"/><Relationship Id="rId6" Type="http://schemas.openxmlformats.org/officeDocument/2006/relationships/slideLayout" Target="../slideLayouts/slideLayout7.xml"/><Relationship Id="rId5" Type="http://schemas.openxmlformats.org/officeDocument/2006/relationships/image" Target="../media/image231.wmf"/><Relationship Id="rId4" Type="http://schemas.openxmlformats.org/officeDocument/2006/relationships/oleObject" Target="../embeddings/oleObject213.bin"/><Relationship Id="rId3" Type="http://schemas.openxmlformats.org/officeDocument/2006/relationships/tags" Target="../tags/tag81.xml"/><Relationship Id="rId2" Type="http://schemas.openxmlformats.org/officeDocument/2006/relationships/image" Target="../media/image230.wmf"/><Relationship Id="rId1" Type="http://schemas.openxmlformats.org/officeDocument/2006/relationships/oleObject" Target="../embeddings/oleObject212.bin"/></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93.vml"/><Relationship Id="rId3" Type="http://schemas.openxmlformats.org/officeDocument/2006/relationships/slideLayout" Target="../slideLayouts/slideLayout7.xml"/><Relationship Id="rId2" Type="http://schemas.openxmlformats.org/officeDocument/2006/relationships/image" Target="../media/image232.png"/><Relationship Id="rId1" Type="http://schemas.openxmlformats.org/officeDocument/2006/relationships/oleObject" Target="../embeddings/oleObject214.bin"/></Relationships>
</file>

<file path=ppt/slides/_rels/slide1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4.emf"/><Relationship Id="rId7" Type="http://schemas.openxmlformats.org/officeDocument/2006/relationships/oleObject" Target="../embeddings/oleObject215.bin"/><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0" Type="http://schemas.openxmlformats.org/officeDocument/2006/relationships/vmlDrawing" Target="../drawings/vmlDrawing94.vml"/><Relationship Id="rId1" Type="http://schemas.openxmlformats.org/officeDocument/2006/relationships/tags" Target="../tags/tag8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6" Type="http://schemas.openxmlformats.org/officeDocument/2006/relationships/vmlDrawing" Target="../drawings/vmlDrawing95.vml"/><Relationship Id="rId5" Type="http://schemas.openxmlformats.org/officeDocument/2006/relationships/slideLayout" Target="../slideLayouts/slideLayout2.xml"/><Relationship Id="rId4" Type="http://schemas.openxmlformats.org/officeDocument/2006/relationships/tags" Target="../tags/tag89.xml"/><Relationship Id="rId3" Type="http://schemas.openxmlformats.org/officeDocument/2006/relationships/image" Target="../media/image233.emf"/><Relationship Id="rId2" Type="http://schemas.openxmlformats.org/officeDocument/2006/relationships/oleObject" Target="../embeddings/oleObject216.bin"/><Relationship Id="rId1" Type="http://schemas.openxmlformats.org/officeDocument/2006/relationships/tags" Target="../tags/tag88.xml"/></Relationships>
</file>

<file path=ppt/slides/_rels/slide131.xml.rels><?xml version="1.0" encoding="UTF-8" standalone="yes"?>
<Relationships xmlns="http://schemas.openxmlformats.org/package/2006/relationships"><Relationship Id="rId5" Type="http://schemas.openxmlformats.org/officeDocument/2006/relationships/vmlDrawing" Target="../drawings/vmlDrawing96.vml"/><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234.emf"/><Relationship Id="rId1" Type="http://schemas.openxmlformats.org/officeDocument/2006/relationships/oleObject" Target="../embeddings/oleObject217.bin"/></Relationships>
</file>

<file path=ppt/slides/_rels/slide1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235.emf"/><Relationship Id="rId1" Type="http://schemas.openxmlformats.org/officeDocument/2006/relationships/tags" Target="../tags/tag97.xml"/></Relationships>
</file>

<file path=ppt/slides/_rels/slide134.xml.rels><?xml version="1.0" encoding="UTF-8" standalone="yes"?>
<Relationships xmlns="http://schemas.openxmlformats.org/package/2006/relationships"><Relationship Id="rId9" Type="http://schemas.openxmlformats.org/officeDocument/2006/relationships/vmlDrawing" Target="../drawings/vmlDrawing97.vml"/><Relationship Id="rId8" Type="http://schemas.openxmlformats.org/officeDocument/2006/relationships/slideLayout" Target="../slideLayouts/slideLayout2.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236.emf"/><Relationship Id="rId2" Type="http://schemas.openxmlformats.org/officeDocument/2006/relationships/oleObject" Target="../embeddings/oleObject218.bin"/><Relationship Id="rId1" Type="http://schemas.openxmlformats.org/officeDocument/2006/relationships/tags" Target="../tags/tag99.xml"/></Relationships>
</file>

<file path=ppt/slides/_rels/slide135.xml.rels><?xml version="1.0" encoding="UTF-8" standalone="yes"?>
<Relationships xmlns="http://schemas.openxmlformats.org/package/2006/relationships"><Relationship Id="rId8" Type="http://schemas.openxmlformats.org/officeDocument/2006/relationships/vmlDrawing" Target="../drawings/vmlDrawing98.vml"/><Relationship Id="rId7" Type="http://schemas.openxmlformats.org/officeDocument/2006/relationships/slideLayout" Target="../slideLayouts/slideLayout2.xml"/><Relationship Id="rId6" Type="http://schemas.openxmlformats.org/officeDocument/2006/relationships/image" Target="../media/image231.wmf"/><Relationship Id="rId5" Type="http://schemas.openxmlformats.org/officeDocument/2006/relationships/oleObject" Target="../embeddings/oleObject219.bin"/><Relationship Id="rId4" Type="http://schemas.openxmlformats.org/officeDocument/2006/relationships/tags" Target="../tags/tag106.xml"/><Relationship Id="rId3" Type="http://schemas.openxmlformats.org/officeDocument/2006/relationships/image" Target="../media/image237.png"/><Relationship Id="rId2" Type="http://schemas.openxmlformats.org/officeDocument/2006/relationships/tags" Target="../tags/tag105.xml"/><Relationship Id="rId1" Type="http://schemas.openxmlformats.org/officeDocument/2006/relationships/tags" Target="../tags/tag10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emf"/><Relationship Id="rId7" Type="http://schemas.openxmlformats.org/officeDocument/2006/relationships/oleObject" Target="../embeddings/oleObject25.bin"/><Relationship Id="rId6" Type="http://schemas.openxmlformats.org/officeDocument/2006/relationships/image" Target="../media/image30.wmf"/><Relationship Id="rId5" Type="http://schemas.openxmlformats.org/officeDocument/2006/relationships/oleObject" Target="../embeddings/oleObject24.bin"/><Relationship Id="rId4" Type="http://schemas.openxmlformats.org/officeDocument/2006/relationships/image" Target="../media/image29.wmf"/><Relationship Id="rId3" Type="http://schemas.openxmlformats.org/officeDocument/2006/relationships/oleObject" Target="../embeddings/oleObject23.bin"/><Relationship Id="rId2" Type="http://schemas.openxmlformats.org/officeDocument/2006/relationships/image" Target="../media/image28.wmf"/><Relationship Id="rId10" Type="http://schemas.openxmlformats.org/officeDocument/2006/relationships/vmlDrawing" Target="../drawings/vmlDrawing8.vml"/><Relationship Id="rId1"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oleObject" Target="../embeddings/oleObject26.bin"/></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wmf"/><Relationship Id="rId7" Type="http://schemas.openxmlformats.org/officeDocument/2006/relationships/oleObject" Target="../embeddings/oleObject30.bin"/><Relationship Id="rId6" Type="http://schemas.openxmlformats.org/officeDocument/2006/relationships/image" Target="../media/image35.wmf"/><Relationship Id="rId5" Type="http://schemas.openxmlformats.org/officeDocument/2006/relationships/oleObject" Target="../embeddings/oleObject29.bin"/><Relationship Id="rId4" Type="http://schemas.openxmlformats.org/officeDocument/2006/relationships/image" Target="../media/image34.emf"/><Relationship Id="rId3" Type="http://schemas.openxmlformats.org/officeDocument/2006/relationships/oleObject" Target="../embeddings/oleObject28.bin"/><Relationship Id="rId2" Type="http://schemas.openxmlformats.org/officeDocument/2006/relationships/image" Target="../media/image33.wmf"/><Relationship Id="rId10" Type="http://schemas.openxmlformats.org/officeDocument/2006/relationships/vmlDrawing" Target="../drawings/vmlDrawing10.vml"/><Relationship Id="rId1"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38.wmf"/><Relationship Id="rId3" Type="http://schemas.openxmlformats.org/officeDocument/2006/relationships/oleObject" Target="../embeddings/oleObject32.bin"/><Relationship Id="rId2" Type="http://schemas.openxmlformats.org/officeDocument/2006/relationships/image" Target="../media/image37.wmf"/><Relationship Id="rId1"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33.bin"/></Relationships>
</file>

<file path=ppt/slides/_rels/slide23.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oleObject" Target="../embeddings/oleObject36.bin"/><Relationship Id="rId4" Type="http://schemas.openxmlformats.org/officeDocument/2006/relationships/image" Target="../media/image41.emf"/><Relationship Id="rId3" Type="http://schemas.openxmlformats.org/officeDocument/2006/relationships/oleObject" Target="../embeddings/oleObject35.bin"/><Relationship Id="rId2" Type="http://schemas.openxmlformats.org/officeDocument/2006/relationships/image" Target="../media/image40.emf"/><Relationship Id="rId1" Type="http://schemas.openxmlformats.org/officeDocument/2006/relationships/oleObject" Target="../embeddings/oleObject34.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44.wmf"/><Relationship Id="rId7" Type="http://schemas.openxmlformats.org/officeDocument/2006/relationships/oleObject" Target="../embeddings/oleObject40.bin"/><Relationship Id="rId6" Type="http://schemas.openxmlformats.org/officeDocument/2006/relationships/image" Target="../media/image30.wmf"/><Relationship Id="rId5" Type="http://schemas.openxmlformats.org/officeDocument/2006/relationships/oleObject" Target="../embeddings/oleObject39.bin"/><Relationship Id="rId4" Type="http://schemas.openxmlformats.org/officeDocument/2006/relationships/image" Target="../media/image43.emf"/><Relationship Id="rId3" Type="http://schemas.openxmlformats.org/officeDocument/2006/relationships/oleObject" Target="../embeddings/oleObject38.bin"/><Relationship Id="rId2" Type="http://schemas.openxmlformats.org/officeDocument/2006/relationships/image" Target="../media/image42.emf"/><Relationship Id="rId12" Type="http://schemas.openxmlformats.org/officeDocument/2006/relationships/vmlDrawing" Target="../drawings/vmlDrawing14.vml"/><Relationship Id="rId11" Type="http://schemas.openxmlformats.org/officeDocument/2006/relationships/slideLayout" Target="../slideLayouts/slideLayout2.xml"/><Relationship Id="rId10" Type="http://schemas.openxmlformats.org/officeDocument/2006/relationships/image" Target="../media/image45.wmf"/><Relationship Id="rId1" Type="http://schemas.openxmlformats.org/officeDocument/2006/relationships/oleObject" Target="../embeddings/oleObject37.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44.wmf"/><Relationship Id="rId7" Type="http://schemas.openxmlformats.org/officeDocument/2006/relationships/oleObject" Target="../embeddings/oleObject45.bin"/><Relationship Id="rId6" Type="http://schemas.openxmlformats.org/officeDocument/2006/relationships/image" Target="../media/image30.wmf"/><Relationship Id="rId5" Type="http://schemas.openxmlformats.org/officeDocument/2006/relationships/oleObject" Target="../embeddings/oleObject44.bin"/><Relationship Id="rId4" Type="http://schemas.openxmlformats.org/officeDocument/2006/relationships/image" Target="../media/image47.emf"/><Relationship Id="rId3" Type="http://schemas.openxmlformats.org/officeDocument/2006/relationships/oleObject" Target="../embeddings/oleObject43.bin"/><Relationship Id="rId2" Type="http://schemas.openxmlformats.org/officeDocument/2006/relationships/image" Target="../media/image46.emf"/><Relationship Id="rId12" Type="http://schemas.openxmlformats.org/officeDocument/2006/relationships/vmlDrawing" Target="../drawings/vmlDrawing15.vml"/><Relationship Id="rId11" Type="http://schemas.openxmlformats.org/officeDocument/2006/relationships/slideLayout" Target="../slideLayouts/slideLayout2.xml"/><Relationship Id="rId10" Type="http://schemas.openxmlformats.org/officeDocument/2006/relationships/image" Target="../media/image45.wmf"/><Relationship Id="rId1" Type="http://schemas.openxmlformats.org/officeDocument/2006/relationships/oleObject" Target="../embeddings/oleObject42.bin"/></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oleObject" Target="../embeddings/oleObject49.bin"/><Relationship Id="rId4" Type="http://schemas.openxmlformats.org/officeDocument/2006/relationships/image" Target="../media/image49.emf"/><Relationship Id="rId3" Type="http://schemas.openxmlformats.org/officeDocument/2006/relationships/oleObject" Target="../embeddings/oleObject48.bin"/><Relationship Id="rId2" Type="http://schemas.openxmlformats.org/officeDocument/2006/relationships/image" Target="../media/image48.emf"/><Relationship Id="rId1" Type="http://schemas.openxmlformats.org/officeDocument/2006/relationships/oleObject" Target="../embeddings/oleObject47.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wmf"/><Relationship Id="rId7" Type="http://schemas.openxmlformats.org/officeDocument/2006/relationships/oleObject" Target="../embeddings/oleObject52.bin"/><Relationship Id="rId6" Type="http://schemas.openxmlformats.org/officeDocument/2006/relationships/image" Target="../media/image55.wmf"/><Relationship Id="rId5" Type="http://schemas.openxmlformats.org/officeDocument/2006/relationships/oleObject" Target="../embeddings/oleObject51.bin"/><Relationship Id="rId4" Type="http://schemas.openxmlformats.org/officeDocument/2006/relationships/image" Target="../media/image54.wmf"/><Relationship Id="rId3" Type="http://schemas.openxmlformats.org/officeDocument/2006/relationships/oleObject" Target="../embeddings/oleObject50.bin"/><Relationship Id="rId2" Type="http://schemas.openxmlformats.org/officeDocument/2006/relationships/image" Target="../media/image53.png"/><Relationship Id="rId10" Type="http://schemas.openxmlformats.org/officeDocument/2006/relationships/vmlDrawing" Target="../drawings/vmlDrawing17.v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9" Type="http://schemas.openxmlformats.org/officeDocument/2006/relationships/image" Target="../media/image55.wmf"/><Relationship Id="rId8" Type="http://schemas.openxmlformats.org/officeDocument/2006/relationships/oleObject" Target="../embeddings/oleObject56.bin"/><Relationship Id="rId7" Type="http://schemas.openxmlformats.org/officeDocument/2006/relationships/image" Target="../media/image56.wmf"/><Relationship Id="rId6" Type="http://schemas.openxmlformats.org/officeDocument/2006/relationships/oleObject" Target="../embeddings/oleObject55.bin"/><Relationship Id="rId5" Type="http://schemas.openxmlformats.org/officeDocument/2006/relationships/image" Target="../media/image58.emf"/><Relationship Id="rId4" Type="http://schemas.openxmlformats.org/officeDocument/2006/relationships/oleObject" Target="../embeddings/oleObject54.bin"/><Relationship Id="rId3" Type="http://schemas.openxmlformats.org/officeDocument/2006/relationships/image" Target="../media/image51.png"/><Relationship Id="rId2" Type="http://schemas.openxmlformats.org/officeDocument/2006/relationships/image" Target="../media/image57.emf"/><Relationship Id="rId11" Type="http://schemas.openxmlformats.org/officeDocument/2006/relationships/vmlDrawing" Target="../drawings/vmlDrawing18.vml"/><Relationship Id="rId10" Type="http://schemas.openxmlformats.org/officeDocument/2006/relationships/slideLayout" Target="../slideLayouts/slideLayout2.xml"/><Relationship Id="rId1" Type="http://schemas.openxmlformats.org/officeDocument/2006/relationships/oleObject" Target="../embeddings/oleObject5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59.wmf"/><Relationship Id="rId1" Type="http://schemas.openxmlformats.org/officeDocument/2006/relationships/oleObject" Target="../embeddings/oleObject57.bin"/></Relationships>
</file>

<file path=ppt/slides/_rels/slide31.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61.emf"/><Relationship Id="rId3" Type="http://schemas.openxmlformats.org/officeDocument/2006/relationships/oleObject" Target="../embeddings/oleObject59.bin"/><Relationship Id="rId2" Type="http://schemas.openxmlformats.org/officeDocument/2006/relationships/image" Target="../media/image60.emf"/><Relationship Id="rId1" Type="http://schemas.openxmlformats.org/officeDocument/2006/relationships/oleObject" Target="../embeddings/oleObject58.bin"/></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wmf"/><Relationship Id="rId7" Type="http://schemas.openxmlformats.org/officeDocument/2006/relationships/oleObject" Target="../embeddings/oleObject63.bin"/><Relationship Id="rId6" Type="http://schemas.openxmlformats.org/officeDocument/2006/relationships/image" Target="../media/image64.wmf"/><Relationship Id="rId5" Type="http://schemas.openxmlformats.org/officeDocument/2006/relationships/oleObject" Target="../embeddings/oleObject62.bin"/><Relationship Id="rId4" Type="http://schemas.openxmlformats.org/officeDocument/2006/relationships/image" Target="../media/image63.wmf"/><Relationship Id="rId3" Type="http://schemas.openxmlformats.org/officeDocument/2006/relationships/oleObject" Target="../embeddings/oleObject61.bin"/><Relationship Id="rId2" Type="http://schemas.openxmlformats.org/officeDocument/2006/relationships/image" Target="../media/image62.wmf"/><Relationship Id="rId10" Type="http://schemas.openxmlformats.org/officeDocument/2006/relationships/vmlDrawing" Target="../drawings/vmlDrawing21.vml"/><Relationship Id="rId1" Type="http://schemas.openxmlformats.org/officeDocument/2006/relationships/oleObject" Target="../embeddings/oleObject60.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68.emf"/><Relationship Id="rId3" Type="http://schemas.openxmlformats.org/officeDocument/2006/relationships/oleObject" Target="../embeddings/oleObject65.bin"/><Relationship Id="rId2" Type="http://schemas.openxmlformats.org/officeDocument/2006/relationships/image" Target="../media/image67.emf"/><Relationship Id="rId1" Type="http://schemas.openxmlformats.org/officeDocument/2006/relationships/oleObject" Target="../embeddings/oleObject64.bin"/></Relationships>
</file>

<file path=ppt/slides/_rels/slide36.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2.xml"/><Relationship Id="rId7" Type="http://schemas.openxmlformats.org/officeDocument/2006/relationships/image" Target="../media/image73.wmf"/><Relationship Id="rId6" Type="http://schemas.openxmlformats.org/officeDocument/2006/relationships/oleObject" Target="../embeddings/oleObject67.bin"/><Relationship Id="rId5" Type="http://schemas.openxmlformats.org/officeDocument/2006/relationships/image" Target="../media/image72.emf"/><Relationship Id="rId4" Type="http://schemas.openxmlformats.org/officeDocument/2006/relationships/oleObject" Target="../embeddings/oleObject66.bin"/><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7.wmf"/><Relationship Id="rId7" Type="http://schemas.openxmlformats.org/officeDocument/2006/relationships/oleObject" Target="../embeddings/oleObject69.bin"/><Relationship Id="rId6" Type="http://schemas.openxmlformats.org/officeDocument/2006/relationships/image" Target="../media/image76.emf"/><Relationship Id="rId5" Type="http://schemas.openxmlformats.org/officeDocument/2006/relationships/oleObject" Target="../embeddings/oleObject68.bin"/><Relationship Id="rId4" Type="http://schemas.openxmlformats.org/officeDocument/2006/relationships/image" Target="../media/image71.png"/><Relationship Id="rId3" Type="http://schemas.openxmlformats.org/officeDocument/2006/relationships/image" Target="../media/image75.png"/><Relationship Id="rId2" Type="http://schemas.openxmlformats.org/officeDocument/2006/relationships/image" Target="../media/image74.png"/><Relationship Id="rId10" Type="http://schemas.openxmlformats.org/officeDocument/2006/relationships/vmlDrawing" Target="../drawings/vmlDrawing24.v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81.emf"/><Relationship Id="rId7" Type="http://schemas.openxmlformats.org/officeDocument/2006/relationships/oleObject" Target="../embeddings/oleObject73.bin"/><Relationship Id="rId6" Type="http://schemas.openxmlformats.org/officeDocument/2006/relationships/image" Target="../media/image80.wmf"/><Relationship Id="rId5" Type="http://schemas.openxmlformats.org/officeDocument/2006/relationships/oleObject" Target="../embeddings/oleObject72.bin"/><Relationship Id="rId4" Type="http://schemas.openxmlformats.org/officeDocument/2006/relationships/image" Target="../media/image79.wmf"/><Relationship Id="rId3" Type="http://schemas.openxmlformats.org/officeDocument/2006/relationships/oleObject" Target="../embeddings/oleObject71.bin"/><Relationship Id="rId2" Type="http://schemas.openxmlformats.org/officeDocument/2006/relationships/image" Target="../media/image78.emf"/><Relationship Id="rId12" Type="http://schemas.openxmlformats.org/officeDocument/2006/relationships/vmlDrawing" Target="../drawings/vmlDrawing25.vml"/><Relationship Id="rId11" Type="http://schemas.openxmlformats.org/officeDocument/2006/relationships/slideLayout" Target="../slideLayouts/slideLayout2.xml"/><Relationship Id="rId10" Type="http://schemas.openxmlformats.org/officeDocument/2006/relationships/image" Target="../media/image68.emf"/><Relationship Id="rId1" Type="http://schemas.openxmlformats.org/officeDocument/2006/relationships/oleObject" Target="../embeddings/oleObject70.bin"/></Relationships>
</file>

<file path=ppt/slides/_rels/slide39.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oleObject" Target="../embeddings/oleObject77.bin"/><Relationship Id="rId4" Type="http://schemas.openxmlformats.org/officeDocument/2006/relationships/image" Target="../media/image67.emf"/><Relationship Id="rId3" Type="http://schemas.openxmlformats.org/officeDocument/2006/relationships/oleObject" Target="../embeddings/oleObject76.bin"/><Relationship Id="rId2" Type="http://schemas.openxmlformats.org/officeDocument/2006/relationships/image" Target="../media/image82.wmf"/><Relationship Id="rId1" Type="http://schemas.openxmlformats.org/officeDocument/2006/relationships/oleObject" Target="../embeddings/oleObject75.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jpeg"/></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85.wmf"/><Relationship Id="rId2" Type="http://schemas.openxmlformats.org/officeDocument/2006/relationships/oleObject" Target="../embeddings/oleObject78.bin"/><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9" Type="http://schemas.openxmlformats.org/officeDocument/2006/relationships/image" Target="../media/image89.wmf"/><Relationship Id="rId8" Type="http://schemas.openxmlformats.org/officeDocument/2006/relationships/oleObject" Target="../embeddings/oleObject82.bin"/><Relationship Id="rId7" Type="http://schemas.openxmlformats.org/officeDocument/2006/relationships/image" Target="../media/image88.wmf"/><Relationship Id="rId6" Type="http://schemas.openxmlformats.org/officeDocument/2006/relationships/oleObject" Target="../embeddings/oleObject81.bin"/><Relationship Id="rId5" Type="http://schemas.openxmlformats.org/officeDocument/2006/relationships/image" Target="../media/image87.wmf"/><Relationship Id="rId4" Type="http://schemas.openxmlformats.org/officeDocument/2006/relationships/oleObject" Target="../embeddings/oleObject80.bin"/><Relationship Id="rId3" Type="http://schemas.openxmlformats.org/officeDocument/2006/relationships/image" Target="../media/image86.wmf"/><Relationship Id="rId2" Type="http://schemas.openxmlformats.org/officeDocument/2006/relationships/oleObject" Target="../embeddings/oleObject79.bin"/><Relationship Id="rId11" Type="http://schemas.openxmlformats.org/officeDocument/2006/relationships/vmlDrawing" Target="../drawings/vmlDrawing28.vml"/><Relationship Id="rId10" Type="http://schemas.openxmlformats.org/officeDocument/2006/relationships/slideLayout" Target="../slideLayouts/slideLayout2.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44.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oleObject" Target="../embeddings/oleObject85.bin"/><Relationship Id="rId4" Type="http://schemas.openxmlformats.org/officeDocument/2006/relationships/image" Target="../media/image92.wmf"/><Relationship Id="rId3" Type="http://schemas.openxmlformats.org/officeDocument/2006/relationships/oleObject" Target="../embeddings/oleObject84.bin"/><Relationship Id="rId2" Type="http://schemas.openxmlformats.org/officeDocument/2006/relationships/image" Target="../media/image91.emf"/><Relationship Id="rId1" Type="http://schemas.openxmlformats.org/officeDocument/2006/relationships/oleObject" Target="../embeddings/oleObject83.bin"/></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image" Target="../media/image95.wmf"/><Relationship Id="rId3" Type="http://schemas.openxmlformats.org/officeDocument/2006/relationships/oleObject" Target="../embeddings/oleObject87.bin"/><Relationship Id="rId2" Type="http://schemas.openxmlformats.org/officeDocument/2006/relationships/image" Target="../media/image94.emf"/><Relationship Id="rId1" Type="http://schemas.openxmlformats.org/officeDocument/2006/relationships/oleObject" Target="../embeddings/oleObject86.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9.emf"/><Relationship Id="rId7" Type="http://schemas.openxmlformats.org/officeDocument/2006/relationships/oleObject" Target="../embeddings/oleObject91.bin"/><Relationship Id="rId6" Type="http://schemas.openxmlformats.org/officeDocument/2006/relationships/image" Target="../media/image98.wmf"/><Relationship Id="rId5" Type="http://schemas.openxmlformats.org/officeDocument/2006/relationships/oleObject" Target="../embeddings/oleObject90.bin"/><Relationship Id="rId4" Type="http://schemas.openxmlformats.org/officeDocument/2006/relationships/image" Target="../media/image97.emf"/><Relationship Id="rId3" Type="http://schemas.openxmlformats.org/officeDocument/2006/relationships/oleObject" Target="../embeddings/oleObject89.bin"/><Relationship Id="rId2" Type="http://schemas.openxmlformats.org/officeDocument/2006/relationships/image" Target="../media/image96.emf"/><Relationship Id="rId10" Type="http://schemas.openxmlformats.org/officeDocument/2006/relationships/vmlDrawing" Target="../drawings/vmlDrawing31.vml"/><Relationship Id="rId1" Type="http://schemas.openxmlformats.org/officeDocument/2006/relationships/oleObject" Target="../embeddings/oleObject88.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2.xml"/><Relationship Id="rId4" Type="http://schemas.openxmlformats.org/officeDocument/2006/relationships/image" Target="../media/image102.emf"/><Relationship Id="rId3" Type="http://schemas.openxmlformats.org/officeDocument/2006/relationships/oleObject" Target="../embeddings/oleObject92.bin"/><Relationship Id="rId2" Type="http://schemas.openxmlformats.org/officeDocument/2006/relationships/image" Target="../media/image100.png"/><Relationship Id="rId1" Type="http://schemas.openxmlformats.org/officeDocument/2006/relationships/image" Target="../media/image101.png"/></Relationships>
</file>

<file path=ppt/slides/_rels/slide51.xml.rels><?xml version="1.0" encoding="UTF-8" standalone="yes"?>
<Relationships xmlns="http://schemas.openxmlformats.org/package/2006/relationships"><Relationship Id="rId7" Type="http://schemas.openxmlformats.org/officeDocument/2006/relationships/vmlDrawing" Target="../drawings/vmlDrawing33.vml"/><Relationship Id="rId6" Type="http://schemas.openxmlformats.org/officeDocument/2006/relationships/slideLayout" Target="../slideLayouts/slideLayout13.xml"/><Relationship Id="rId5" Type="http://schemas.openxmlformats.org/officeDocument/2006/relationships/image" Target="../media/image104.wmf"/><Relationship Id="rId4" Type="http://schemas.openxmlformats.org/officeDocument/2006/relationships/oleObject" Target="../embeddings/oleObject93.bin"/><Relationship Id="rId3" Type="http://schemas.openxmlformats.org/officeDocument/2006/relationships/tags" Target="../tags/tag7.xml"/><Relationship Id="rId2" Type="http://schemas.openxmlformats.org/officeDocument/2006/relationships/image" Target="../media/image103.png"/><Relationship Id="rId1" Type="http://schemas.openxmlformats.org/officeDocument/2006/relationships/tags" Target="../tags/tag6.xml"/></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34.vml"/><Relationship Id="rId5" Type="http://schemas.openxmlformats.org/officeDocument/2006/relationships/slideLayout" Target="../slideLayouts/slideLayout13.xml"/><Relationship Id="rId4" Type="http://schemas.openxmlformats.org/officeDocument/2006/relationships/image" Target="../media/image106.wmf"/><Relationship Id="rId3" Type="http://schemas.openxmlformats.org/officeDocument/2006/relationships/oleObject" Target="../embeddings/oleObject95.bin"/><Relationship Id="rId2" Type="http://schemas.openxmlformats.org/officeDocument/2006/relationships/image" Target="../media/image105.wmf"/><Relationship Id="rId1" Type="http://schemas.openxmlformats.org/officeDocument/2006/relationships/oleObject" Target="../embeddings/oleObject94.bin"/></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54.xml.rels><?xml version="1.0" encoding="UTF-8" standalone="yes"?>
<Relationships xmlns="http://schemas.openxmlformats.org/package/2006/relationships"><Relationship Id="rId5" Type="http://schemas.openxmlformats.org/officeDocument/2006/relationships/vmlDrawing" Target="../drawings/vmlDrawing35.vml"/><Relationship Id="rId4" Type="http://schemas.openxmlformats.org/officeDocument/2006/relationships/slideLayout" Target="../slideLayouts/slideLayout24.xml"/><Relationship Id="rId3" Type="http://schemas.openxmlformats.org/officeDocument/2006/relationships/image" Target="../media/image107.png"/><Relationship Id="rId2" Type="http://schemas.openxmlformats.org/officeDocument/2006/relationships/image" Target="../media/image108.emf"/><Relationship Id="rId1" Type="http://schemas.openxmlformats.org/officeDocument/2006/relationships/oleObject" Target="../embeddings/oleObject96.bin"/></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1.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13.xml"/><Relationship Id="rId4" Type="http://schemas.openxmlformats.org/officeDocument/2006/relationships/image" Target="../media/image113.wmf"/><Relationship Id="rId3" Type="http://schemas.openxmlformats.org/officeDocument/2006/relationships/oleObject" Target="../embeddings/oleObject97.bin"/><Relationship Id="rId2" Type="http://schemas.openxmlformats.org/officeDocument/2006/relationships/image" Target="../media/image112.jpeg"/><Relationship Id="rId1" Type="http://schemas.openxmlformats.org/officeDocument/2006/relationships/tags" Target="../tags/tag8.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13.xml"/><Relationship Id="rId2" Type="http://schemas.openxmlformats.org/officeDocument/2006/relationships/image" Target="../media/image114.wmf"/><Relationship Id="rId1" Type="http://schemas.openxmlformats.org/officeDocument/2006/relationships/oleObject" Target="../embeddings/oleObject98.bin"/></Relationships>
</file>

<file path=ppt/slides/_rels/slide58.xml.rels><?xml version="1.0" encoding="UTF-8" standalone="yes"?>
<Relationships xmlns="http://schemas.openxmlformats.org/package/2006/relationships"><Relationship Id="rId9" Type="http://schemas.openxmlformats.org/officeDocument/2006/relationships/image" Target="../media/image119.wmf"/><Relationship Id="rId8" Type="http://schemas.openxmlformats.org/officeDocument/2006/relationships/oleObject" Target="../embeddings/oleObject100.bin"/><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18.wmf"/><Relationship Id="rId4" Type="http://schemas.openxmlformats.org/officeDocument/2006/relationships/oleObject" Target="../embeddings/oleObject99.bin"/><Relationship Id="rId3" Type="http://schemas.openxmlformats.org/officeDocument/2006/relationships/image" Target="../media/image117.png"/><Relationship Id="rId2" Type="http://schemas.openxmlformats.org/officeDocument/2006/relationships/image" Target="../media/image116.png"/><Relationship Id="rId13" Type="http://schemas.openxmlformats.org/officeDocument/2006/relationships/vmlDrawing" Target="../drawings/vmlDrawing38.vml"/><Relationship Id="rId12" Type="http://schemas.openxmlformats.org/officeDocument/2006/relationships/slideLayout" Target="../slideLayouts/slideLayout2.xml"/><Relationship Id="rId11" Type="http://schemas.openxmlformats.org/officeDocument/2006/relationships/image" Target="../media/image120.wmf"/><Relationship Id="rId10" Type="http://schemas.openxmlformats.org/officeDocument/2006/relationships/oleObject" Target="../embeddings/oleObject101.bin"/><Relationship Id="rId1" Type="http://schemas.openxmlformats.org/officeDocument/2006/relationships/image" Target="../media/image115.png"/></Relationships>
</file>

<file path=ppt/slides/_rels/slide59.xml.rels><?xml version="1.0" encoding="UTF-8" standalone="yes"?>
<Relationships xmlns="http://schemas.openxmlformats.org/package/2006/relationships"><Relationship Id="rId7" Type="http://schemas.openxmlformats.org/officeDocument/2006/relationships/vmlDrawing" Target="../drawings/vmlDrawing39.vml"/><Relationship Id="rId6" Type="http://schemas.openxmlformats.org/officeDocument/2006/relationships/slideLayout" Target="../slideLayouts/slideLayout13.xml"/><Relationship Id="rId5" Type="http://schemas.openxmlformats.org/officeDocument/2006/relationships/image" Target="../media/image123.wmf"/><Relationship Id="rId4" Type="http://schemas.openxmlformats.org/officeDocument/2006/relationships/oleObject" Target="../embeddings/oleObject103.bin"/><Relationship Id="rId3" Type="http://schemas.openxmlformats.org/officeDocument/2006/relationships/image" Target="../media/image122.wmf"/><Relationship Id="rId2" Type="http://schemas.openxmlformats.org/officeDocument/2006/relationships/oleObject" Target="../embeddings/oleObject102.bin"/><Relationship Id="rId1" Type="http://schemas.openxmlformats.org/officeDocument/2006/relationships/image" Target="../media/image121.jpeg"/></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2.wmf"/><Relationship Id="rId7" Type="http://schemas.openxmlformats.org/officeDocument/2006/relationships/oleObject" Target="../embeddings/oleObject4.bin"/><Relationship Id="rId6" Type="http://schemas.openxmlformats.org/officeDocument/2006/relationships/image" Target="../media/image11.wmf"/><Relationship Id="rId5" Type="http://schemas.openxmlformats.org/officeDocument/2006/relationships/oleObject" Target="../embeddings/oleObject3.bin"/><Relationship Id="rId4" Type="http://schemas.openxmlformats.org/officeDocument/2006/relationships/image" Target="../media/image10.wmf"/><Relationship Id="rId3" Type="http://schemas.openxmlformats.org/officeDocument/2006/relationships/oleObject" Target="../embeddings/oleObject2.bin"/><Relationship Id="rId2" Type="http://schemas.openxmlformats.org/officeDocument/2006/relationships/image" Target="../media/image9.wmf"/><Relationship Id="rId16" Type="http://schemas.openxmlformats.org/officeDocument/2006/relationships/vmlDrawing" Target="../drawings/vmlDrawing1.vml"/><Relationship Id="rId15" Type="http://schemas.openxmlformats.org/officeDocument/2006/relationships/slideLayout" Target="../slideLayouts/slideLayout7.xml"/><Relationship Id="rId14" Type="http://schemas.openxmlformats.org/officeDocument/2006/relationships/image" Target="../media/image15.wmf"/><Relationship Id="rId13" Type="http://schemas.openxmlformats.org/officeDocument/2006/relationships/oleObject" Target="../embeddings/oleObject7.bin"/><Relationship Id="rId12" Type="http://schemas.openxmlformats.org/officeDocument/2006/relationships/image" Target="../media/image14.wmf"/><Relationship Id="rId11" Type="http://schemas.openxmlformats.org/officeDocument/2006/relationships/oleObject" Target="../embeddings/oleObject6.bin"/><Relationship Id="rId10" Type="http://schemas.openxmlformats.org/officeDocument/2006/relationships/image" Target="../media/image13.e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40.vml"/><Relationship Id="rId4" Type="http://schemas.openxmlformats.org/officeDocument/2006/relationships/slideLayout" Target="../slideLayouts/slideLayout2.xml"/><Relationship Id="rId3" Type="http://schemas.openxmlformats.org/officeDocument/2006/relationships/image" Target="../media/image127.emf"/><Relationship Id="rId2" Type="http://schemas.openxmlformats.org/officeDocument/2006/relationships/oleObject" Target="../embeddings/oleObject104.bin"/><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jpeg"/><Relationship Id="rId1" Type="http://schemas.openxmlformats.org/officeDocument/2006/relationships/image" Target="../media/image128.png"/></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35.xml"/><Relationship Id="rId4" Type="http://schemas.openxmlformats.org/officeDocument/2006/relationships/image" Target="../media/image106.wmf"/><Relationship Id="rId3" Type="http://schemas.openxmlformats.org/officeDocument/2006/relationships/oleObject" Target="../embeddings/oleObject106.bin"/><Relationship Id="rId2" Type="http://schemas.openxmlformats.org/officeDocument/2006/relationships/image" Target="../media/image105.wmf"/><Relationship Id="rId1" Type="http://schemas.openxmlformats.org/officeDocument/2006/relationships/oleObject" Target="../embeddings/oleObject105.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67.xml.rels><?xml version="1.0" encoding="UTF-8" standalone="yes"?>
<Relationships xmlns="http://schemas.openxmlformats.org/package/2006/relationships"><Relationship Id="rId5" Type="http://schemas.openxmlformats.org/officeDocument/2006/relationships/vmlDrawing" Target="../drawings/vmlDrawing42.vml"/><Relationship Id="rId4" Type="http://schemas.openxmlformats.org/officeDocument/2006/relationships/slideLayout" Target="../slideLayouts/slideLayout2.xml"/><Relationship Id="rId3" Type="http://schemas.openxmlformats.org/officeDocument/2006/relationships/image" Target="../media/image131.emf"/><Relationship Id="rId2" Type="http://schemas.openxmlformats.org/officeDocument/2006/relationships/oleObject" Target="../embeddings/oleObject107.bin"/><Relationship Id="rId1" Type="http://schemas.openxmlformats.org/officeDocument/2006/relationships/tags" Target="../tags/tag10.xml"/></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2.xml"/><Relationship Id="rId2" Type="http://schemas.openxmlformats.org/officeDocument/2006/relationships/image" Target="../media/image132.wmf"/><Relationship Id="rId1" Type="http://schemas.openxmlformats.org/officeDocument/2006/relationships/oleObject" Target="../embeddings/oleObject108.bin"/></Relationships>
</file>

<file path=ppt/slides/_rels/slide69.xml.rels><?xml version="1.0" encoding="UTF-8" standalone="yes"?>
<Relationships xmlns="http://schemas.openxmlformats.org/package/2006/relationships"><Relationship Id="rId6" Type="http://schemas.openxmlformats.org/officeDocument/2006/relationships/vmlDrawing" Target="../drawings/vmlDrawing44.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109.bin"/><Relationship Id="rId2" Type="http://schemas.openxmlformats.org/officeDocument/2006/relationships/image" Target="../media/image133.jpe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6.emf"/><Relationship Id="rId1" Type="http://schemas.openxmlformats.org/officeDocument/2006/relationships/oleObject" Target="../embeddings/oleObject8.bin"/></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45.vml"/><Relationship Id="rId4" Type="http://schemas.openxmlformats.org/officeDocument/2006/relationships/slideLayout" Target="../slideLayouts/slideLayout2.xml"/><Relationship Id="rId3" Type="http://schemas.openxmlformats.org/officeDocument/2006/relationships/image" Target="../media/image114.wmf"/><Relationship Id="rId2" Type="http://schemas.openxmlformats.org/officeDocument/2006/relationships/oleObject" Target="../embeddings/oleObject110.bin"/><Relationship Id="rId1" Type="http://schemas.openxmlformats.org/officeDocument/2006/relationships/tags" Target="../tags/tag12.xml"/></Relationships>
</file>

<file path=ppt/slides/_rels/slide71.xml.rels><?xml version="1.0" encoding="UTF-8" standalone="yes"?>
<Relationships xmlns="http://schemas.openxmlformats.org/package/2006/relationships"><Relationship Id="rId9" Type="http://schemas.openxmlformats.org/officeDocument/2006/relationships/vmlDrawing" Target="../drawings/vmlDrawing46.vml"/><Relationship Id="rId8" Type="http://schemas.openxmlformats.org/officeDocument/2006/relationships/slideLayout" Target="../slideLayouts/slideLayout2.xml"/><Relationship Id="rId7" Type="http://schemas.openxmlformats.org/officeDocument/2006/relationships/image" Target="../media/image138.wmf"/><Relationship Id="rId6" Type="http://schemas.openxmlformats.org/officeDocument/2006/relationships/oleObject" Target="../embeddings/oleObject112.bin"/><Relationship Id="rId5" Type="http://schemas.openxmlformats.org/officeDocument/2006/relationships/image" Target="../media/image137.wmf"/><Relationship Id="rId4" Type="http://schemas.openxmlformats.org/officeDocument/2006/relationships/oleObject" Target="../embeddings/oleObject111.bin"/><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72.xml.rels><?xml version="1.0" encoding="UTF-8" standalone="yes"?>
<Relationships xmlns="http://schemas.openxmlformats.org/package/2006/relationships"><Relationship Id="rId6" Type="http://schemas.openxmlformats.org/officeDocument/2006/relationships/vmlDrawing" Target="../drawings/vmlDrawing47.vml"/><Relationship Id="rId5" Type="http://schemas.openxmlformats.org/officeDocument/2006/relationships/slideLayout" Target="../slideLayouts/slideLayout2.xml"/><Relationship Id="rId4" Type="http://schemas.openxmlformats.org/officeDocument/2006/relationships/image" Target="../media/image140.emf"/><Relationship Id="rId3" Type="http://schemas.openxmlformats.org/officeDocument/2006/relationships/oleObject" Target="../embeddings/oleObject114.bin"/><Relationship Id="rId2" Type="http://schemas.openxmlformats.org/officeDocument/2006/relationships/image" Target="../media/image139.emf"/><Relationship Id="rId1" Type="http://schemas.openxmlformats.org/officeDocument/2006/relationships/oleObject" Target="../embeddings/oleObject113.bin"/></Relationships>
</file>

<file path=ppt/slides/_rels/slide73.xml.rels><?xml version="1.0" encoding="UTF-8" standalone="yes"?>
<Relationships xmlns="http://schemas.openxmlformats.org/package/2006/relationships"><Relationship Id="rId8" Type="http://schemas.openxmlformats.org/officeDocument/2006/relationships/vmlDrawing" Target="../drawings/vmlDrawing48.vml"/><Relationship Id="rId7" Type="http://schemas.openxmlformats.org/officeDocument/2006/relationships/slideLayout" Target="../slideLayouts/slideLayout2.xml"/><Relationship Id="rId6" Type="http://schemas.openxmlformats.org/officeDocument/2006/relationships/image" Target="../media/image139.emf"/><Relationship Id="rId5" Type="http://schemas.openxmlformats.org/officeDocument/2006/relationships/oleObject" Target="../embeddings/oleObject117.bin"/><Relationship Id="rId4" Type="http://schemas.openxmlformats.org/officeDocument/2006/relationships/image" Target="../media/image142.emf"/><Relationship Id="rId3" Type="http://schemas.openxmlformats.org/officeDocument/2006/relationships/oleObject" Target="../embeddings/oleObject116.bin"/><Relationship Id="rId2" Type="http://schemas.openxmlformats.org/officeDocument/2006/relationships/image" Target="../media/image141.emf"/><Relationship Id="rId1" Type="http://schemas.openxmlformats.org/officeDocument/2006/relationships/oleObject" Target="../embeddings/oleObject115.bin"/></Relationships>
</file>

<file path=ppt/slides/_rels/slide74.xml.rels><?xml version="1.0" encoding="UTF-8" standalone="yes"?>
<Relationships xmlns="http://schemas.openxmlformats.org/package/2006/relationships"><Relationship Id="rId9" Type="http://schemas.openxmlformats.org/officeDocument/2006/relationships/vmlDrawing" Target="../drawings/vmlDrawing49.vml"/><Relationship Id="rId8" Type="http://schemas.openxmlformats.org/officeDocument/2006/relationships/slideLayout" Target="../slideLayouts/slideLayout2.xml"/><Relationship Id="rId7" Type="http://schemas.openxmlformats.org/officeDocument/2006/relationships/image" Target="../media/image146.emf"/><Relationship Id="rId6" Type="http://schemas.openxmlformats.org/officeDocument/2006/relationships/oleObject" Target="../embeddings/oleObject120.bin"/><Relationship Id="rId5" Type="http://schemas.openxmlformats.org/officeDocument/2006/relationships/image" Target="../media/image145.wmf"/><Relationship Id="rId4" Type="http://schemas.openxmlformats.org/officeDocument/2006/relationships/oleObject" Target="../embeddings/oleObject119.bin"/><Relationship Id="rId3" Type="http://schemas.openxmlformats.org/officeDocument/2006/relationships/image" Target="../media/image144.png"/><Relationship Id="rId2" Type="http://schemas.openxmlformats.org/officeDocument/2006/relationships/image" Target="../media/image143.wmf"/><Relationship Id="rId1" Type="http://schemas.openxmlformats.org/officeDocument/2006/relationships/oleObject" Target="../embeddings/oleObject118.bin"/></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47.emf"/><Relationship Id="rId1" Type="http://schemas.openxmlformats.org/officeDocument/2006/relationships/oleObject" Target="../embeddings/oleObject121.bin"/></Relationships>
</file>

<file path=ppt/slides/_rels/slide76.xml.rels><?xml version="1.0" encoding="UTF-8" standalone="yes"?>
<Relationships xmlns="http://schemas.openxmlformats.org/package/2006/relationships"><Relationship Id="rId8" Type="http://schemas.openxmlformats.org/officeDocument/2006/relationships/vmlDrawing" Target="../drawings/vmlDrawing51.vml"/><Relationship Id="rId7" Type="http://schemas.openxmlformats.org/officeDocument/2006/relationships/slideLayout" Target="../slideLayouts/slideLayout2.xml"/><Relationship Id="rId6" Type="http://schemas.openxmlformats.org/officeDocument/2006/relationships/image" Target="../media/image147.emf"/><Relationship Id="rId5" Type="http://schemas.openxmlformats.org/officeDocument/2006/relationships/oleObject" Target="../embeddings/oleObject124.bin"/><Relationship Id="rId4" Type="http://schemas.openxmlformats.org/officeDocument/2006/relationships/image" Target="../media/image149.wmf"/><Relationship Id="rId3" Type="http://schemas.openxmlformats.org/officeDocument/2006/relationships/oleObject" Target="../embeddings/oleObject123.bin"/><Relationship Id="rId2" Type="http://schemas.openxmlformats.org/officeDocument/2006/relationships/image" Target="../media/image148.emf"/><Relationship Id="rId1" Type="http://schemas.openxmlformats.org/officeDocument/2006/relationships/oleObject" Target="../embeddings/oleObject122.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6" Type="http://schemas.openxmlformats.org/officeDocument/2006/relationships/vmlDrawing" Target="../drawings/vmlDrawing52.vml"/><Relationship Id="rId5" Type="http://schemas.openxmlformats.org/officeDocument/2006/relationships/slideLayout" Target="../slideLayouts/slideLayout2.xml"/><Relationship Id="rId4" Type="http://schemas.openxmlformats.org/officeDocument/2006/relationships/image" Target="../media/image151.wmf"/><Relationship Id="rId3" Type="http://schemas.openxmlformats.org/officeDocument/2006/relationships/oleObject" Target="../embeddings/oleObject126.bin"/><Relationship Id="rId2" Type="http://schemas.openxmlformats.org/officeDocument/2006/relationships/image" Target="../media/image150.emf"/><Relationship Id="rId1" Type="http://schemas.openxmlformats.org/officeDocument/2006/relationships/oleObject" Target="../embeddings/oleObject125.bin"/></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20.wmf"/><Relationship Id="rId7" Type="http://schemas.openxmlformats.org/officeDocument/2006/relationships/oleObject" Target="../embeddings/oleObject12.bin"/><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18.wmf"/><Relationship Id="rId3" Type="http://schemas.openxmlformats.org/officeDocument/2006/relationships/oleObject" Target="../embeddings/oleObject10.bin"/><Relationship Id="rId2" Type="http://schemas.openxmlformats.org/officeDocument/2006/relationships/image" Target="../media/image17.wmf"/><Relationship Id="rId16" Type="http://schemas.openxmlformats.org/officeDocument/2006/relationships/vmlDrawing" Target="../drawings/vmlDrawing3.vml"/><Relationship Id="rId15" Type="http://schemas.openxmlformats.org/officeDocument/2006/relationships/slideLayout" Target="../slideLayouts/slideLayout7.xml"/><Relationship Id="rId14" Type="http://schemas.openxmlformats.org/officeDocument/2006/relationships/image" Target="../media/image16.emf"/><Relationship Id="rId13" Type="http://schemas.openxmlformats.org/officeDocument/2006/relationships/oleObject" Target="../embeddings/oleObject15.bin"/><Relationship Id="rId12" Type="http://schemas.openxmlformats.org/officeDocument/2006/relationships/image" Target="../media/image22.wmf"/><Relationship Id="rId11" Type="http://schemas.openxmlformats.org/officeDocument/2006/relationships/oleObject" Target="../embeddings/oleObject14.bin"/><Relationship Id="rId10" Type="http://schemas.openxmlformats.org/officeDocument/2006/relationships/image" Target="../media/image21.wmf"/><Relationship Id="rId1" Type="http://schemas.openxmlformats.org/officeDocument/2006/relationships/oleObject" Target="../embeddings/oleObject9.bin"/></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53.vml"/><Relationship Id="rId5" Type="http://schemas.openxmlformats.org/officeDocument/2006/relationships/slideLayout" Target="../slideLayouts/slideLayout2.xml"/><Relationship Id="rId4" Type="http://schemas.openxmlformats.org/officeDocument/2006/relationships/image" Target="../media/image151.wmf"/><Relationship Id="rId3" Type="http://schemas.openxmlformats.org/officeDocument/2006/relationships/oleObject" Target="../embeddings/oleObject128.bin"/><Relationship Id="rId2" Type="http://schemas.openxmlformats.org/officeDocument/2006/relationships/image" Target="../media/image153.emf"/><Relationship Id="rId1" Type="http://schemas.openxmlformats.org/officeDocument/2006/relationships/oleObject" Target="../embeddings/oleObject127.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54.vml"/><Relationship Id="rId3" Type="http://schemas.openxmlformats.org/officeDocument/2006/relationships/slideLayout" Target="../slideLayouts/slideLayout2.xml"/><Relationship Id="rId2" Type="http://schemas.openxmlformats.org/officeDocument/2006/relationships/image" Target="../media/image154.emf"/><Relationship Id="rId1" Type="http://schemas.openxmlformats.org/officeDocument/2006/relationships/oleObject" Target="../embeddings/oleObject129.bin"/></Relationships>
</file>

<file path=ppt/slides/_rels/slide82.xml.rels><?xml version="1.0" encoding="UTF-8" standalone="yes"?>
<Relationships xmlns="http://schemas.openxmlformats.org/package/2006/relationships"><Relationship Id="rId6" Type="http://schemas.openxmlformats.org/officeDocument/2006/relationships/vmlDrawing" Target="../drawings/vmlDrawing55.vml"/><Relationship Id="rId5" Type="http://schemas.openxmlformats.org/officeDocument/2006/relationships/slideLayout" Target="../slideLayouts/slideLayout2.xml"/><Relationship Id="rId4" Type="http://schemas.openxmlformats.org/officeDocument/2006/relationships/image" Target="../media/image156.wmf"/><Relationship Id="rId3" Type="http://schemas.openxmlformats.org/officeDocument/2006/relationships/oleObject" Target="../embeddings/oleObject131.bin"/><Relationship Id="rId2" Type="http://schemas.openxmlformats.org/officeDocument/2006/relationships/image" Target="../media/image155.wmf"/><Relationship Id="rId1" Type="http://schemas.openxmlformats.org/officeDocument/2006/relationships/oleObject" Target="../embeddings/oleObject130.bin"/></Relationships>
</file>

<file path=ppt/slides/_rels/slide83.xml.rels><?xml version="1.0" encoding="UTF-8" standalone="yes"?>
<Relationships xmlns="http://schemas.openxmlformats.org/package/2006/relationships"><Relationship Id="rId6" Type="http://schemas.openxmlformats.org/officeDocument/2006/relationships/vmlDrawing" Target="../drawings/vmlDrawing56.vml"/><Relationship Id="rId5" Type="http://schemas.openxmlformats.org/officeDocument/2006/relationships/slideLayout" Target="../slideLayouts/slideLayout2.xml"/><Relationship Id="rId4" Type="http://schemas.openxmlformats.org/officeDocument/2006/relationships/image" Target="../media/image158.wmf"/><Relationship Id="rId3" Type="http://schemas.openxmlformats.org/officeDocument/2006/relationships/oleObject" Target="../embeddings/oleObject133.bin"/><Relationship Id="rId2" Type="http://schemas.openxmlformats.org/officeDocument/2006/relationships/image" Target="../media/image157.wmf"/><Relationship Id="rId1" Type="http://schemas.openxmlformats.org/officeDocument/2006/relationships/oleObject" Target="../embeddings/oleObject132.bin"/></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8.wmf"/><Relationship Id="rId7" Type="http://schemas.openxmlformats.org/officeDocument/2006/relationships/oleObject" Target="../embeddings/oleObject137.bin"/><Relationship Id="rId6" Type="http://schemas.openxmlformats.org/officeDocument/2006/relationships/image" Target="../media/image157.wmf"/><Relationship Id="rId5" Type="http://schemas.openxmlformats.org/officeDocument/2006/relationships/oleObject" Target="../embeddings/oleObject136.bin"/><Relationship Id="rId4" Type="http://schemas.openxmlformats.org/officeDocument/2006/relationships/image" Target="../media/image156.wmf"/><Relationship Id="rId3" Type="http://schemas.openxmlformats.org/officeDocument/2006/relationships/oleObject" Target="../embeddings/oleObject135.bin"/><Relationship Id="rId2" Type="http://schemas.openxmlformats.org/officeDocument/2006/relationships/image" Target="../media/image155.wmf"/><Relationship Id="rId10" Type="http://schemas.openxmlformats.org/officeDocument/2006/relationships/vmlDrawing" Target="../drawings/vmlDrawing57.vml"/><Relationship Id="rId1" Type="http://schemas.openxmlformats.org/officeDocument/2006/relationships/oleObject" Target="../embeddings/oleObject134.bin"/></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8.wmf"/><Relationship Id="rId7" Type="http://schemas.openxmlformats.org/officeDocument/2006/relationships/oleObject" Target="../embeddings/oleObject141.bin"/><Relationship Id="rId6" Type="http://schemas.openxmlformats.org/officeDocument/2006/relationships/image" Target="../media/image157.wmf"/><Relationship Id="rId5" Type="http://schemas.openxmlformats.org/officeDocument/2006/relationships/oleObject" Target="../embeddings/oleObject140.bin"/><Relationship Id="rId4" Type="http://schemas.openxmlformats.org/officeDocument/2006/relationships/image" Target="../media/image156.wmf"/><Relationship Id="rId3" Type="http://schemas.openxmlformats.org/officeDocument/2006/relationships/oleObject" Target="../embeddings/oleObject139.bin"/><Relationship Id="rId2" Type="http://schemas.openxmlformats.org/officeDocument/2006/relationships/image" Target="../media/image155.wmf"/><Relationship Id="rId10" Type="http://schemas.openxmlformats.org/officeDocument/2006/relationships/vmlDrawing" Target="../drawings/vmlDrawing58.vml"/><Relationship Id="rId1" Type="http://schemas.openxmlformats.org/officeDocument/2006/relationships/oleObject" Target="../embeddings/oleObject138.bin"/></Relationships>
</file>

<file path=ppt/slides/_rels/slide86.xml.rels><?xml version="1.0" encoding="UTF-8" standalone="yes"?>
<Relationships xmlns="http://schemas.openxmlformats.org/package/2006/relationships"><Relationship Id="rId6" Type="http://schemas.openxmlformats.org/officeDocument/2006/relationships/vmlDrawing" Target="../drawings/vmlDrawing59.vml"/><Relationship Id="rId5" Type="http://schemas.openxmlformats.org/officeDocument/2006/relationships/slideLayout" Target="../slideLayouts/slideLayout2.xml"/><Relationship Id="rId4" Type="http://schemas.openxmlformats.org/officeDocument/2006/relationships/image" Target="../media/image151.wmf"/><Relationship Id="rId3" Type="http://schemas.openxmlformats.org/officeDocument/2006/relationships/oleObject" Target="../embeddings/oleObject143.bin"/><Relationship Id="rId2" Type="http://schemas.openxmlformats.org/officeDocument/2006/relationships/image" Target="../media/image159.wmf"/><Relationship Id="rId1" Type="http://schemas.openxmlformats.org/officeDocument/2006/relationships/oleObject" Target="../embeddings/oleObject142.bin"/></Relationships>
</file>

<file path=ppt/slides/_rels/slide87.xml.rels><?xml version="1.0" encoding="UTF-8" standalone="yes"?>
<Relationships xmlns="http://schemas.openxmlformats.org/package/2006/relationships"><Relationship Id="rId6" Type="http://schemas.openxmlformats.org/officeDocument/2006/relationships/vmlDrawing" Target="../drawings/vmlDrawing60.vml"/><Relationship Id="rId5" Type="http://schemas.openxmlformats.org/officeDocument/2006/relationships/slideLayout" Target="../slideLayouts/slideLayout2.xml"/><Relationship Id="rId4" Type="http://schemas.openxmlformats.org/officeDocument/2006/relationships/image" Target="../media/image161.wmf"/><Relationship Id="rId3" Type="http://schemas.openxmlformats.org/officeDocument/2006/relationships/oleObject" Target="../embeddings/oleObject145.bin"/><Relationship Id="rId2" Type="http://schemas.openxmlformats.org/officeDocument/2006/relationships/image" Target="../media/image160.wmf"/><Relationship Id="rId1" Type="http://schemas.openxmlformats.org/officeDocument/2006/relationships/oleObject" Target="../embeddings/oleObject144.bin"/></Relationships>
</file>

<file path=ppt/slides/_rels/slide88.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2.xml"/><Relationship Id="rId2" Type="http://schemas.openxmlformats.org/officeDocument/2006/relationships/image" Target="../media/image162.wmf"/><Relationship Id="rId1" Type="http://schemas.openxmlformats.org/officeDocument/2006/relationships/oleObject" Target="../embeddings/oleObject146.bin"/></Relationships>
</file>

<file path=ppt/slides/_rels/slide89.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2.xml"/><Relationship Id="rId2" Type="http://schemas.openxmlformats.org/officeDocument/2006/relationships/image" Target="../media/image163.emf"/><Relationship Id="rId1" Type="http://schemas.openxmlformats.org/officeDocument/2006/relationships/oleObject" Target="../embeddings/oleObject147.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16.emf"/><Relationship Id="rId1" Type="http://schemas.openxmlformats.org/officeDocument/2006/relationships/oleObject" Target="../embeddings/oleObject1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vmlDrawing" Target="../drawings/vmlDrawing63.vml"/><Relationship Id="rId7"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68.emf"/><Relationship Id="rId3" Type="http://schemas.openxmlformats.org/officeDocument/2006/relationships/oleObject" Target="../embeddings/oleObject149.bin"/><Relationship Id="rId2" Type="http://schemas.openxmlformats.org/officeDocument/2006/relationships/image" Target="../media/image78.emf"/><Relationship Id="rId1" Type="http://schemas.openxmlformats.org/officeDocument/2006/relationships/oleObject" Target="../embeddings/oleObject148.bin"/></Relationships>
</file>

<file path=ppt/slides/_rels/slide92.xml.rels><?xml version="1.0" encoding="UTF-8" standalone="yes"?>
<Relationships xmlns="http://schemas.openxmlformats.org/package/2006/relationships"><Relationship Id="rId6" Type="http://schemas.openxmlformats.org/officeDocument/2006/relationships/vmlDrawing" Target="../drawings/vmlDrawing64.vml"/><Relationship Id="rId5" Type="http://schemas.openxmlformats.org/officeDocument/2006/relationships/slideLayout" Target="../slideLayouts/slideLayout2.xml"/><Relationship Id="rId4" Type="http://schemas.openxmlformats.org/officeDocument/2006/relationships/image" Target="../media/image167.emf"/><Relationship Id="rId3" Type="http://schemas.openxmlformats.org/officeDocument/2006/relationships/oleObject" Target="../embeddings/oleObject151.bin"/><Relationship Id="rId2" Type="http://schemas.openxmlformats.org/officeDocument/2006/relationships/image" Target="../media/image166.emf"/><Relationship Id="rId1" Type="http://schemas.openxmlformats.org/officeDocument/2006/relationships/oleObject" Target="../embeddings/oleObject150.bin"/></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56.bin"/><Relationship Id="rId8" Type="http://schemas.openxmlformats.org/officeDocument/2006/relationships/image" Target="../media/image171.wmf"/><Relationship Id="rId7" Type="http://schemas.openxmlformats.org/officeDocument/2006/relationships/oleObject" Target="../embeddings/oleObject155.bin"/><Relationship Id="rId6" Type="http://schemas.openxmlformats.org/officeDocument/2006/relationships/image" Target="../media/image170.emf"/><Relationship Id="rId5" Type="http://schemas.openxmlformats.org/officeDocument/2006/relationships/oleObject" Target="../embeddings/oleObject154.bin"/><Relationship Id="rId4" Type="http://schemas.openxmlformats.org/officeDocument/2006/relationships/image" Target="../media/image169.emf"/><Relationship Id="rId3" Type="http://schemas.openxmlformats.org/officeDocument/2006/relationships/oleObject" Target="../embeddings/oleObject153.bin"/><Relationship Id="rId2" Type="http://schemas.openxmlformats.org/officeDocument/2006/relationships/image" Target="../media/image168.emf"/><Relationship Id="rId12" Type="http://schemas.openxmlformats.org/officeDocument/2006/relationships/vmlDrawing" Target="../drawings/vmlDrawing65.vml"/><Relationship Id="rId11" Type="http://schemas.openxmlformats.org/officeDocument/2006/relationships/slideLayout" Target="../slideLayouts/slideLayout2.xml"/><Relationship Id="rId10" Type="http://schemas.openxmlformats.org/officeDocument/2006/relationships/image" Target="../media/image172.wmf"/><Relationship Id="rId1" Type="http://schemas.openxmlformats.org/officeDocument/2006/relationships/oleObject" Target="../embeddings/oleObject152.bin"/></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1.emf"/><Relationship Id="rId7" Type="http://schemas.openxmlformats.org/officeDocument/2006/relationships/oleObject" Target="../embeddings/oleObject160.bin"/><Relationship Id="rId6" Type="http://schemas.openxmlformats.org/officeDocument/2006/relationships/image" Target="../media/image175.emf"/><Relationship Id="rId5" Type="http://schemas.openxmlformats.org/officeDocument/2006/relationships/oleObject" Target="../embeddings/oleObject159.bin"/><Relationship Id="rId4" Type="http://schemas.openxmlformats.org/officeDocument/2006/relationships/image" Target="../media/image174.wmf"/><Relationship Id="rId3" Type="http://schemas.openxmlformats.org/officeDocument/2006/relationships/oleObject" Target="../embeddings/oleObject158.bin"/><Relationship Id="rId2" Type="http://schemas.openxmlformats.org/officeDocument/2006/relationships/image" Target="../media/image173.wmf"/><Relationship Id="rId10" Type="http://schemas.openxmlformats.org/officeDocument/2006/relationships/vmlDrawing" Target="../drawings/vmlDrawing66.vml"/><Relationship Id="rId1" Type="http://schemas.openxmlformats.org/officeDocument/2006/relationships/oleObject" Target="../embeddings/oleObject157.bin"/></Relationships>
</file>

<file path=ppt/slides/_rels/slide95.xml.rels><?xml version="1.0" encoding="UTF-8" standalone="yes"?>
<Relationships xmlns="http://schemas.openxmlformats.org/package/2006/relationships"><Relationship Id="rId8" Type="http://schemas.openxmlformats.org/officeDocument/2006/relationships/vmlDrawing" Target="../drawings/vmlDrawing67.vml"/><Relationship Id="rId7" Type="http://schemas.openxmlformats.org/officeDocument/2006/relationships/slideLayout" Target="../slideLayouts/slideLayout2.xml"/><Relationship Id="rId6" Type="http://schemas.openxmlformats.org/officeDocument/2006/relationships/image" Target="../media/image178.emf"/><Relationship Id="rId5" Type="http://schemas.openxmlformats.org/officeDocument/2006/relationships/oleObject" Target="../embeddings/oleObject163.bin"/><Relationship Id="rId4" Type="http://schemas.openxmlformats.org/officeDocument/2006/relationships/image" Target="../media/image177.emf"/><Relationship Id="rId3" Type="http://schemas.openxmlformats.org/officeDocument/2006/relationships/oleObject" Target="../embeddings/oleObject162.bin"/><Relationship Id="rId2" Type="http://schemas.openxmlformats.org/officeDocument/2006/relationships/image" Target="../media/image176.wmf"/><Relationship Id="rId1" Type="http://schemas.openxmlformats.org/officeDocument/2006/relationships/oleObject" Target="../embeddings/oleObject161.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vmlDrawing" Target="../drawings/vmlDrawing68.vml"/><Relationship Id="rId7" Type="http://schemas.openxmlformats.org/officeDocument/2006/relationships/slideLayout" Target="../slideLayouts/slideLayout2.xml"/><Relationship Id="rId6" Type="http://schemas.openxmlformats.org/officeDocument/2006/relationships/image" Target="../media/image180.emf"/><Relationship Id="rId5" Type="http://schemas.openxmlformats.org/officeDocument/2006/relationships/oleObject" Target="../embeddings/oleObject166.bin"/><Relationship Id="rId4" Type="http://schemas.openxmlformats.org/officeDocument/2006/relationships/image" Target="../media/image179.emf"/><Relationship Id="rId3" Type="http://schemas.openxmlformats.org/officeDocument/2006/relationships/oleObject" Target="../embeddings/oleObject165.bin"/><Relationship Id="rId2" Type="http://schemas.openxmlformats.org/officeDocument/2006/relationships/image" Target="../media/image167.emf"/><Relationship Id="rId1" Type="http://schemas.openxmlformats.org/officeDocument/2006/relationships/oleObject" Target="../embeddings/oleObject164.bin"/></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0.emf"/><Relationship Id="rId7" Type="http://schemas.openxmlformats.org/officeDocument/2006/relationships/oleObject" Target="../embeddings/oleObject169.bin"/><Relationship Id="rId6" Type="http://schemas.openxmlformats.org/officeDocument/2006/relationships/tags" Target="../tags/tag14.xml"/><Relationship Id="rId5" Type="http://schemas.openxmlformats.org/officeDocument/2006/relationships/image" Target="../media/image181.emf"/><Relationship Id="rId4" Type="http://schemas.openxmlformats.org/officeDocument/2006/relationships/oleObject" Target="../embeddings/oleObject168.bin"/><Relationship Id="rId3" Type="http://schemas.openxmlformats.org/officeDocument/2006/relationships/tags" Target="../tags/tag13.xml"/><Relationship Id="rId2" Type="http://schemas.openxmlformats.org/officeDocument/2006/relationships/image" Target="../media/image179.emf"/><Relationship Id="rId10" Type="http://schemas.openxmlformats.org/officeDocument/2006/relationships/vmlDrawing" Target="../drawings/vmlDrawing69.vml"/><Relationship Id="rId1" Type="http://schemas.openxmlformats.org/officeDocument/2006/relationships/oleObject" Target="../embeddings/oleObject167.bin"/></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5.emf"/><Relationship Id="rId7" Type="http://schemas.openxmlformats.org/officeDocument/2006/relationships/oleObject" Target="../embeddings/oleObject173.bin"/><Relationship Id="rId6" Type="http://schemas.openxmlformats.org/officeDocument/2006/relationships/image" Target="../media/image184.wmf"/><Relationship Id="rId5" Type="http://schemas.openxmlformats.org/officeDocument/2006/relationships/oleObject" Target="../embeddings/oleObject172.bin"/><Relationship Id="rId4" Type="http://schemas.openxmlformats.org/officeDocument/2006/relationships/image" Target="../media/image183.wmf"/><Relationship Id="rId3" Type="http://schemas.openxmlformats.org/officeDocument/2006/relationships/oleObject" Target="../embeddings/oleObject171.bin"/><Relationship Id="rId2" Type="http://schemas.openxmlformats.org/officeDocument/2006/relationships/image" Target="../media/image182.emf"/><Relationship Id="rId10" Type="http://schemas.openxmlformats.org/officeDocument/2006/relationships/vmlDrawing" Target="../drawings/vmlDrawing70.vml"/><Relationship Id="rId1" Type="http://schemas.openxmlformats.org/officeDocument/2006/relationships/oleObject" Target="../embeddings/oleObject17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p:nvPr/>
        </p:nvSpPr>
        <p:spPr>
          <a:xfrm>
            <a:off x="1588" y="0"/>
            <a:ext cx="9142412" cy="6858000"/>
          </a:xfrm>
          <a:prstGeom prst="rect">
            <a:avLst/>
          </a:prstGeom>
          <a:solidFill>
            <a:schemeClr val="bg1"/>
          </a:solidFill>
          <a:ln w="9525">
            <a:noFill/>
          </a:ln>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pic>
        <p:nvPicPr>
          <p:cNvPr id="6146" name="Picture 3" descr="陕科大形象设计手册基础部分-011"/>
          <p:cNvPicPr>
            <a:picLocks noChangeAspect="1"/>
          </p:cNvPicPr>
          <p:nvPr/>
        </p:nvPicPr>
        <p:blipFill>
          <a:blip r:embed="rId1"/>
          <a:stretch>
            <a:fillRect/>
          </a:stretch>
        </p:blipFill>
        <p:spPr>
          <a:xfrm>
            <a:off x="0" y="260350"/>
            <a:ext cx="3348038" cy="771525"/>
          </a:xfrm>
          <a:prstGeom prst="rect">
            <a:avLst/>
          </a:prstGeom>
          <a:noFill/>
          <a:ln w="9525">
            <a:noFill/>
          </a:ln>
        </p:spPr>
      </p:pic>
      <p:pic>
        <p:nvPicPr>
          <p:cNvPr id="6147" name="Picture 6" descr="zczb"/>
          <p:cNvPicPr>
            <a:picLocks noChangeAspect="1"/>
          </p:cNvPicPr>
          <p:nvPr/>
        </p:nvPicPr>
        <p:blipFill>
          <a:blip r:embed="rId2"/>
          <a:stretch>
            <a:fillRect/>
          </a:stretch>
        </p:blipFill>
        <p:spPr>
          <a:xfrm>
            <a:off x="6877050" y="260350"/>
            <a:ext cx="1943100" cy="715963"/>
          </a:xfrm>
          <a:prstGeom prst="rect">
            <a:avLst/>
          </a:prstGeom>
          <a:noFill/>
          <a:ln w="9525">
            <a:noFill/>
          </a:ln>
        </p:spPr>
      </p:pic>
      <p:sp>
        <p:nvSpPr>
          <p:cNvPr id="6148" name="Line 7"/>
          <p:cNvSpPr/>
          <p:nvPr/>
        </p:nvSpPr>
        <p:spPr>
          <a:xfrm>
            <a:off x="0" y="1125538"/>
            <a:ext cx="9144000" cy="0"/>
          </a:xfrm>
          <a:prstGeom prst="line">
            <a:avLst/>
          </a:prstGeom>
          <a:ln w="28575" cap="flat" cmpd="sng">
            <a:solidFill>
              <a:srgbClr val="EAEAEA"/>
            </a:solidFill>
            <a:prstDash val="dash"/>
            <a:round/>
            <a:headEnd type="none" w="med" len="med"/>
            <a:tailEnd type="none" w="med" len="med"/>
          </a:ln>
        </p:spPr>
      </p:sp>
      <p:sp>
        <p:nvSpPr>
          <p:cNvPr id="6150" name="文本框 1"/>
          <p:cNvSpPr txBox="1"/>
          <p:nvPr/>
        </p:nvSpPr>
        <p:spPr>
          <a:xfrm>
            <a:off x="2655888" y="5380038"/>
            <a:ext cx="4465637" cy="533400"/>
          </a:xfrm>
          <a:prstGeom prst="rect">
            <a:avLst/>
          </a:prstGeom>
          <a:noFill/>
          <a:ln w="9525">
            <a:noFill/>
          </a:ln>
        </p:spPr>
        <p:txBody>
          <a:bodyPr anchor="t" anchorCtr="0">
            <a:spAutoFit/>
          </a:bodyPr>
          <a:p>
            <a:pPr>
              <a:lnSpc>
                <a:spcPct val="120000"/>
              </a:lnSpc>
              <a:spcBef>
                <a:spcPct val="20000"/>
              </a:spcBef>
            </a:pPr>
            <a:r>
              <a:rPr lang="en-US" altLang="zh-CN" sz="2400" dirty="0">
                <a:latin typeface="Comic Sans MS" panose="030F0702030302020204" pitchFamily="2" charset="0"/>
                <a:ea typeface="宋体" panose="02010600030101010101" pitchFamily="2" charset="-122"/>
              </a:rPr>
              <a:t>Email:379100463@qq.com</a:t>
            </a:r>
            <a:r>
              <a:rPr lang="zh-CN" altLang="en-US" sz="2400" dirty="0">
                <a:latin typeface="Comic Sans MS" panose="030F0702030302020204" pitchFamily="2" charset="0"/>
                <a:ea typeface="宋体" panose="02010600030101010101" pitchFamily="2" charset="-122"/>
              </a:rPr>
              <a:t>  </a:t>
            </a:r>
            <a:endParaRPr lang="en-US" altLang="zh-CN" sz="2400" dirty="0">
              <a:latin typeface="Comic Sans MS" panose="030F0702030302020204" pitchFamily="2" charset="0"/>
              <a:ea typeface="宋体" panose="02010600030101010101" pitchFamily="2" charset="-122"/>
            </a:endParaRPr>
          </a:p>
        </p:txBody>
      </p:sp>
      <p:sp>
        <p:nvSpPr>
          <p:cNvPr id="6151" name="Rectangle 5"/>
          <p:cNvSpPr/>
          <p:nvPr/>
        </p:nvSpPr>
        <p:spPr>
          <a:xfrm>
            <a:off x="860425" y="1763713"/>
            <a:ext cx="7351713" cy="1584325"/>
          </a:xfrm>
          <a:prstGeom prst="rect">
            <a:avLst/>
          </a:prstGeom>
          <a:noFill/>
          <a:ln w="9525">
            <a:noFill/>
          </a:ln>
        </p:spPr>
        <p:txBody>
          <a:bodyPr anchor="ctr" anchorCtr="0"/>
          <a:p>
            <a:pPr algn="ctr" defTabSz="914400">
              <a:lnSpc>
                <a:spcPct val="150000"/>
              </a:lnSpc>
              <a:tabLst>
                <a:tab pos="1790700" algn="l"/>
              </a:tabLst>
            </a:pPr>
            <a:r>
              <a:rPr lang="en-US" altLang="zh-CN" sz="3600" b="0" dirty="0">
                <a:latin typeface="黑体" panose="02010609060101010101" pitchFamily="2" charset="-122"/>
                <a:ea typeface="黑体" panose="02010609060101010101" pitchFamily="2" charset="-122"/>
              </a:rPr>
              <a:t>《</a:t>
            </a:r>
            <a:r>
              <a:rPr lang="zh-CN" altLang="zh-CN" sz="3600" b="0" dirty="0">
                <a:latin typeface="黑体" panose="02010609060101010101" pitchFamily="2" charset="-122"/>
                <a:ea typeface="黑体" panose="02010609060101010101" pitchFamily="2" charset="-122"/>
              </a:rPr>
              <a:t>数字电路与逻辑设计</a:t>
            </a:r>
            <a:r>
              <a:rPr lang="en-US" altLang="zh-CN" sz="3600" b="0" dirty="0">
                <a:latin typeface="黑体" panose="02010609060101010101" pitchFamily="2" charset="-122"/>
                <a:ea typeface="黑体" panose="02010609060101010101" pitchFamily="2" charset="-122"/>
              </a:rPr>
              <a:t>》</a:t>
            </a:r>
            <a:endParaRPr lang="en-US" altLang="zh-CN" sz="3600" b="0" dirty="0">
              <a:latin typeface="黑体" panose="02010609060101010101" pitchFamily="2" charset="-122"/>
              <a:ea typeface="黑体" panose="02010609060101010101" pitchFamily="2" charset="-122"/>
            </a:endParaRPr>
          </a:p>
          <a:p>
            <a:pPr algn="ctr" defTabSz="914400">
              <a:lnSpc>
                <a:spcPct val="150000"/>
              </a:lnSpc>
              <a:tabLst>
                <a:tab pos="1790700" algn="l"/>
              </a:tabLst>
            </a:pPr>
            <a:r>
              <a:rPr lang="zh-CN" altLang="en-US" sz="3600" b="0" dirty="0">
                <a:latin typeface="黑体" panose="02010609060101010101" pitchFamily="2" charset="-122"/>
                <a:ea typeface="黑体" panose="02010609060101010101" pitchFamily="2" charset="-122"/>
              </a:rPr>
              <a:t>教学课件</a:t>
            </a:r>
            <a:endParaRPr lang="zh-CN" altLang="en-US" sz="3600" b="0" dirty="0">
              <a:latin typeface="黑体" panose="02010609060101010101" pitchFamily="2" charset="-122"/>
              <a:ea typeface="黑体" panose="02010609060101010101" pitchFamily="2" charset="-122"/>
            </a:endParaRPr>
          </a:p>
          <a:p>
            <a:pPr algn="ctr" defTabSz="914400">
              <a:lnSpc>
                <a:spcPct val="150000"/>
              </a:lnSpc>
              <a:tabLst>
                <a:tab pos="1790700" algn="l"/>
              </a:tabLst>
            </a:pPr>
            <a:endParaRPr lang="zh-CN" altLang="en-US" sz="4800" b="0" dirty="0">
              <a:latin typeface="黑体" panose="02010609060101010101" pitchFamily="2" charset="-122"/>
              <a:ea typeface="黑体" panose="02010609060101010101" pitchFamily="2" charset="-122"/>
            </a:endParaRPr>
          </a:p>
        </p:txBody>
      </p:sp>
      <p:sp>
        <p:nvSpPr>
          <p:cNvPr id="3076" name="文本框 1"/>
          <p:cNvSpPr txBox="1"/>
          <p:nvPr/>
        </p:nvSpPr>
        <p:spPr>
          <a:xfrm>
            <a:off x="2303463" y="3790950"/>
            <a:ext cx="4465637" cy="1567815"/>
          </a:xfrm>
          <a:prstGeom prst="rect">
            <a:avLst/>
          </a:prstGeom>
          <a:noFill/>
          <a:ln w="9525">
            <a:noFill/>
          </a:ln>
        </p:spPr>
        <p:txBody>
          <a:bodyPr anchor="t" anchorCtr="0">
            <a:spAutoFit/>
          </a:bodyPr>
          <a:p>
            <a:pPr algn="ctr">
              <a:lnSpc>
                <a:spcPct val="120000"/>
              </a:lnSpc>
              <a:spcBef>
                <a:spcPct val="20000"/>
              </a:spcBef>
            </a:pPr>
            <a:r>
              <a:rPr lang="zh-CN" altLang="en-US" sz="2400" dirty="0">
                <a:latin typeface="华文行楷" panose="02010800040101010101" charset="-122"/>
                <a:ea typeface="华文行楷" panose="02010800040101010101" charset="-122"/>
              </a:rPr>
              <a:t>张俊涛</a:t>
            </a:r>
            <a:endParaRPr lang="zh-CN" altLang="en-US" sz="2400" dirty="0">
              <a:latin typeface="楷体" panose="02010609060101010101" charset="-122"/>
              <a:ea typeface="楷体" panose="02010609060101010101" charset="-122"/>
            </a:endParaRPr>
          </a:p>
          <a:p>
            <a:pPr algn="ctr">
              <a:lnSpc>
                <a:spcPct val="120000"/>
              </a:lnSpc>
              <a:spcBef>
                <a:spcPct val="20000"/>
              </a:spcBef>
            </a:pPr>
            <a:r>
              <a:rPr lang="zh-CN" altLang="en-US" sz="2400" dirty="0">
                <a:latin typeface="隶书" panose="02010509060101010101" charset="-122"/>
                <a:ea typeface="隶书" panose="02010509060101010101" charset="-122"/>
              </a:rPr>
              <a:t>陕西科技大学</a:t>
            </a:r>
            <a:endParaRPr lang="zh-CN" altLang="en-US" sz="2400" dirty="0">
              <a:latin typeface="隶书" panose="02010509060101010101" charset="-122"/>
              <a:ea typeface="隶书" panose="02010509060101010101" charset="-122"/>
            </a:endParaRPr>
          </a:p>
          <a:p>
            <a:pPr algn="ctr">
              <a:lnSpc>
                <a:spcPct val="120000"/>
              </a:lnSpc>
              <a:spcBef>
                <a:spcPct val="20000"/>
              </a:spcBef>
            </a:pPr>
            <a:r>
              <a:rPr lang="zh-CN" altLang="en-US" sz="2400" dirty="0">
                <a:latin typeface="隶书" panose="02010509060101010101" charset="-122"/>
                <a:ea typeface="隶书" panose="02010509060101010101" charset="-122"/>
              </a:rPr>
              <a:t>电子信息与人工智能学院</a:t>
            </a:r>
            <a:endParaRPr lang="zh-CN" altLang="en-US" sz="2400" dirty="0">
              <a:latin typeface="隶书" panose="02010509060101010101" charset="-122"/>
              <a:ea typeface="隶书" panose="02010509060101010101"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6.2 </a:t>
            </a:r>
            <a:r>
              <a:rPr lang="zh-CN" altLang="en-US" sz="4800" b="0" dirty="0">
                <a:latin typeface="Comic Sans MS" panose="030F0702030302020204" pitchFamily="2" charset="0"/>
                <a:ea typeface="黑体" panose="02010609060101010101" pitchFamily="2" charset="-122"/>
              </a:rPr>
              <a:t>时序电路的功能描述</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矩形 53249"/>
          <p:cNvSpPr/>
          <p:nvPr/>
        </p:nvSpPr>
        <p:spPr>
          <a:xfrm>
            <a:off x="693738" y="581025"/>
            <a:ext cx="2663825"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2. </a:t>
            </a:r>
            <a:r>
              <a:rPr lang="zh-CN" altLang="en-US" sz="2400" dirty="0">
                <a:solidFill>
                  <a:srgbClr val="C00000"/>
                </a:solidFill>
                <a:latin typeface="Arial" panose="020B0604020202020204" pitchFamily="34" charset="0"/>
                <a:ea typeface="宋体" panose="02010600030101010101" pitchFamily="2" charset="-122"/>
              </a:rPr>
              <a:t>序列信号产生器</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105474" name="文本框 22530"/>
          <p:cNvSpPr txBox="1"/>
          <p:nvPr/>
        </p:nvSpPr>
        <p:spPr>
          <a:xfrm>
            <a:off x="841375" y="1092200"/>
            <a:ext cx="4341813"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用来产生串行序列信号的时序逻辑电路。</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105475" name="文本框 22530"/>
          <p:cNvSpPr txBox="1"/>
          <p:nvPr/>
        </p:nvSpPr>
        <p:spPr>
          <a:xfrm>
            <a:off x="841375" y="1460500"/>
            <a:ext cx="4341813" cy="1614488"/>
          </a:xfrm>
          <a:prstGeom prst="rect">
            <a:avLst/>
          </a:prstGeom>
          <a:noFill/>
          <a:ln w="9525">
            <a:noFill/>
          </a:ln>
        </p:spPr>
        <p:txBody>
          <a:bodyPr wrap="square" anchor="t" anchorCtr="0">
            <a:spAutoFit/>
          </a:bodyPr>
          <a:p>
            <a:pPr eaLnBrk="0" hangingPunct="0">
              <a:spcBef>
                <a:spcPct val="50000"/>
              </a:spcBef>
            </a:pPr>
            <a:r>
              <a:rPr lang="zh-CN" altLang="en-US" dirty="0">
                <a:latin typeface="Comic Sans MS" panose="030F0702030302020204" pitchFamily="2" charset="0"/>
                <a:ea typeface="宋体" panose="02010600030101010101" pitchFamily="2" charset="-122"/>
              </a:rPr>
              <a:t>序列信号产生器通常有三种实现形式：</a:t>
            </a:r>
            <a:endParaRPr lang="zh-CN" altLang="en-US" dirty="0">
              <a:latin typeface="Comic Sans MS" panose="030F0702030302020204" pitchFamily="2" charset="0"/>
              <a:ea typeface="宋体" panose="02010600030101010101" pitchFamily="2" charset="-122"/>
            </a:endParaRPr>
          </a:p>
          <a:p>
            <a:pPr eaLnBrk="0" hangingPunct="0">
              <a:spcBef>
                <a:spcPct val="50000"/>
              </a:spcBef>
            </a:pP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由计数器和数据选择器构成；</a:t>
            </a:r>
            <a:endParaRPr lang="zh-CN" altLang="en-US" dirty="0">
              <a:latin typeface="Comic Sans MS" panose="030F0702030302020204" pitchFamily="2" charset="0"/>
              <a:ea typeface="宋体" panose="02010600030101010101" pitchFamily="2" charset="-122"/>
            </a:endParaRPr>
          </a:p>
          <a:p>
            <a:pPr eaLnBrk="0" hangingPunct="0">
              <a:spcBef>
                <a:spcPct val="50000"/>
              </a:spcBef>
            </a:pP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利用顺序脉冲合成；</a:t>
            </a:r>
            <a:endParaRPr lang="zh-CN" altLang="en-US" dirty="0">
              <a:latin typeface="Comic Sans MS" panose="030F0702030302020204" pitchFamily="2" charset="0"/>
              <a:ea typeface="宋体" panose="02010600030101010101" pitchFamily="2" charset="-122"/>
            </a:endParaRPr>
          </a:p>
          <a:p>
            <a:pPr eaLnBrk="0" hangingPunct="0">
              <a:spcBef>
                <a:spcPct val="50000"/>
              </a:spcBef>
            </a:pPr>
            <a:r>
              <a:rPr lang="en-US" altLang="zh-CN" dirty="0">
                <a:solidFill>
                  <a:srgbClr val="A6A6A6"/>
                </a:solidFill>
                <a:latin typeface="Comic Sans MS" panose="030F0702030302020204" pitchFamily="2" charset="0"/>
                <a:ea typeface="宋体" panose="02010600030101010101" pitchFamily="2" charset="-122"/>
              </a:rPr>
              <a:t> (</a:t>
            </a:r>
            <a:r>
              <a:rPr lang="zh-CN" altLang="en-US" dirty="0">
                <a:solidFill>
                  <a:srgbClr val="A6A6A6"/>
                </a:solidFill>
                <a:latin typeface="Comic Sans MS" panose="030F0702030302020204" pitchFamily="2" charset="0"/>
                <a:ea typeface="宋体" panose="02010600030101010101" pitchFamily="2" charset="-122"/>
              </a:rPr>
              <a:t>3</a:t>
            </a:r>
            <a:r>
              <a:rPr lang="en-US" altLang="zh-CN" dirty="0">
                <a:solidFill>
                  <a:srgbClr val="A6A6A6"/>
                </a:solidFill>
                <a:latin typeface="Comic Sans MS" panose="030F0702030302020204" pitchFamily="2" charset="0"/>
                <a:ea typeface="宋体" panose="02010600030101010101" pitchFamily="2" charset="-122"/>
              </a:rPr>
              <a:t>) </a:t>
            </a:r>
            <a:r>
              <a:rPr lang="zh-CN" altLang="en-US" dirty="0">
                <a:solidFill>
                  <a:srgbClr val="A6A6A6"/>
                </a:solidFill>
                <a:latin typeface="Comic Sans MS" panose="030F0702030302020204" pitchFamily="2" charset="0"/>
                <a:ea typeface="宋体" panose="02010600030101010101" pitchFamily="2" charset="-122"/>
              </a:rPr>
              <a:t>反馈移位型。</a:t>
            </a:r>
            <a:endParaRPr lang="zh-CN" altLang="en-US" dirty="0">
              <a:solidFill>
                <a:srgbClr val="A6A6A6"/>
              </a:solidFill>
              <a:latin typeface="Comic Sans MS" panose="030F0702030302020204" pitchFamily="2" charset="0"/>
              <a:ea typeface="宋体" panose="02010600030101010101" pitchFamily="2" charset="-122"/>
            </a:endParaRPr>
          </a:p>
        </p:txBody>
      </p:sp>
      <p:graphicFrame>
        <p:nvGraphicFramePr>
          <p:cNvPr id="105476" name="对象 -2147482176"/>
          <p:cNvGraphicFramePr>
            <a:graphicFrameLocks noChangeAspect="1"/>
          </p:cNvGraphicFramePr>
          <p:nvPr/>
        </p:nvGraphicFramePr>
        <p:xfrm>
          <a:off x="4908550" y="2616200"/>
          <a:ext cx="3670300" cy="2749550"/>
        </p:xfrm>
        <a:graphic>
          <a:graphicData uri="http://schemas.openxmlformats.org/presentationml/2006/ole">
            <mc:AlternateContent xmlns:mc="http://schemas.openxmlformats.org/markup-compatibility/2006">
              <mc:Choice xmlns:v="urn:schemas-microsoft-com:vml" Requires="v">
                <p:oleObj spid="_x0000_s3244" name="" r:id="rId1" imgW="4254500" imgH="3187700" progId="Visio.Drawing.11">
                  <p:embed/>
                </p:oleObj>
              </mc:Choice>
              <mc:Fallback>
                <p:oleObj name="" r:id="rId1" imgW="4254500" imgH="3187700" progId="Visio.Drawing.11">
                  <p:embed/>
                  <p:pic>
                    <p:nvPicPr>
                      <p:cNvPr id="0" name="图片 3243"/>
                      <p:cNvPicPr/>
                      <p:nvPr/>
                    </p:nvPicPr>
                    <p:blipFill>
                      <a:blip r:embed="rId2"/>
                      <a:stretch>
                        <a:fillRect/>
                      </a:stretch>
                    </p:blipFill>
                    <p:spPr>
                      <a:xfrm>
                        <a:off x="4908550" y="2616200"/>
                        <a:ext cx="3670300" cy="2749550"/>
                      </a:xfrm>
                      <a:prstGeom prst="rect">
                        <a:avLst/>
                      </a:prstGeom>
                      <a:noFill/>
                      <a:ln w="38100">
                        <a:noFill/>
                        <a:miter/>
                      </a:ln>
                    </p:spPr>
                  </p:pic>
                </p:oleObj>
              </mc:Fallback>
            </mc:AlternateContent>
          </a:graphicData>
        </a:graphic>
      </p:graphicFrame>
      <p:sp>
        <p:nvSpPr>
          <p:cNvPr id="105477" name="文本框 22530"/>
          <p:cNvSpPr txBox="1"/>
          <p:nvPr/>
        </p:nvSpPr>
        <p:spPr>
          <a:xfrm>
            <a:off x="5759450" y="5486400"/>
            <a:ext cx="2390775" cy="336550"/>
          </a:xfrm>
          <a:prstGeom prst="rect">
            <a:avLst/>
          </a:prstGeom>
          <a:noFill/>
          <a:ln w="9525">
            <a:noFill/>
          </a:ln>
        </p:spPr>
        <p:txBody>
          <a:bodyPr wrap="square" anchor="t" anchorCtr="0">
            <a:spAutoFit/>
          </a:bodyPr>
          <a:p>
            <a:pPr eaLnBrk="0" hangingPunct="0">
              <a:spcBef>
                <a:spcPct val="50000"/>
              </a:spcBef>
            </a:pPr>
            <a:r>
              <a:rPr lang="zh-CN" altLang="en-US" sz="1600" dirty="0">
                <a:solidFill>
                  <a:srgbClr val="0070C0"/>
                </a:solidFill>
                <a:latin typeface="Comic Sans MS" panose="030F0702030302020204" pitchFamily="2" charset="0"/>
                <a:ea typeface="宋体" panose="02010600030101010101" pitchFamily="2" charset="-122"/>
              </a:rPr>
              <a:t>8位序列信号产生器</a:t>
            </a:r>
            <a:endParaRPr lang="zh-CN" altLang="en-US" sz="1600" dirty="0">
              <a:solidFill>
                <a:srgbClr val="0070C0"/>
              </a:solidFill>
              <a:latin typeface="Comic Sans MS" panose="030F0702030302020204" pitchFamily="2" charset="0"/>
              <a:ea typeface="宋体" panose="02010600030101010101" pitchFamily="2" charset="-122"/>
            </a:endParaRPr>
          </a:p>
        </p:txBody>
      </p:sp>
      <p:graphicFrame>
        <p:nvGraphicFramePr>
          <p:cNvPr id="105478" name="对象 4"/>
          <p:cNvGraphicFramePr/>
          <p:nvPr/>
        </p:nvGraphicFramePr>
        <p:xfrm>
          <a:off x="1098550" y="3228975"/>
          <a:ext cx="3451225" cy="2441575"/>
        </p:xfrm>
        <a:graphic>
          <a:graphicData uri="http://schemas.openxmlformats.org/presentationml/2006/ole">
            <mc:AlternateContent xmlns:mc="http://schemas.openxmlformats.org/markup-compatibility/2006">
              <mc:Choice xmlns:v="urn:schemas-microsoft-com:vml" Requires="v">
                <p:oleObj spid="_x0000_s3245" name="" r:id="rId3" imgW="4791075" imgH="2971800" progId="Paint.Picture">
                  <p:embed/>
                </p:oleObj>
              </mc:Choice>
              <mc:Fallback>
                <p:oleObj name="" r:id="rId3" imgW="4791075" imgH="2971800" progId="Paint.Picture">
                  <p:embed/>
                  <p:pic>
                    <p:nvPicPr>
                      <p:cNvPr id="0" name="图片 3244"/>
                      <p:cNvPicPr/>
                      <p:nvPr/>
                    </p:nvPicPr>
                    <p:blipFill>
                      <a:blip r:embed="rId4"/>
                      <a:stretch>
                        <a:fillRect/>
                      </a:stretch>
                    </p:blipFill>
                    <p:spPr>
                      <a:xfrm>
                        <a:off x="1098550" y="3228975"/>
                        <a:ext cx="3451225" cy="2441575"/>
                      </a:xfrm>
                      <a:prstGeom prst="rect">
                        <a:avLst/>
                      </a:prstGeom>
                      <a:noFill/>
                      <a:ln w="38100">
                        <a:noFill/>
                        <a:miter/>
                      </a:ln>
                    </p:spPr>
                  </p:pic>
                </p:oleObj>
              </mc:Fallback>
            </mc:AlternateContent>
          </a:graphicData>
        </a:graphic>
      </p:graphicFrame>
      <p:sp>
        <p:nvSpPr>
          <p:cNvPr id="105479" name="文本框 22530"/>
          <p:cNvSpPr txBox="1"/>
          <p:nvPr/>
        </p:nvSpPr>
        <p:spPr>
          <a:xfrm>
            <a:off x="969963" y="5894388"/>
            <a:ext cx="7462837"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Comic Sans MS" panose="030F0702030302020204" pitchFamily="2" charset="0"/>
                <a:ea typeface="宋体" panose="02010600030101010101" pitchFamily="2" charset="-122"/>
              </a:rPr>
              <a:t> 一般地，n位序列信号产生器由n进制计数器和n选一数据选择器构成。</a:t>
            </a:r>
            <a:endParaRPr lang="zh-CN" altLang="en-US" dirty="0">
              <a:solidFill>
                <a:srgbClr val="C00000"/>
              </a:solidFill>
              <a:latin typeface="Comic Sans MS" panose="030F0702030302020204" pitchFamily="2" charset="0"/>
              <a:ea typeface="宋体" panose="02010600030101010101" pitchFamily="2" charset="-122"/>
            </a:endParaRPr>
          </a:p>
        </p:txBody>
      </p:sp>
      <p:sp>
        <p:nvSpPr>
          <p:cNvPr id="106497" name="文本框 22530"/>
          <p:cNvSpPr txBox="1"/>
          <p:nvPr/>
        </p:nvSpPr>
        <p:spPr>
          <a:xfrm>
            <a:off x="5013325" y="682625"/>
            <a:ext cx="4022725" cy="1754188"/>
          </a:xfrm>
          <a:prstGeom prst="rect">
            <a:avLst/>
          </a:prstGeom>
          <a:noFill/>
          <a:ln w="9525">
            <a:noFill/>
          </a:ln>
        </p:spPr>
        <p:txBody>
          <a:bodyPr wrap="square" anchor="t" anchorCtr="0">
            <a:spAutoFit/>
          </a:bodyPr>
          <a:p>
            <a:pPr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rPr>
              <a:t>若要产生8位序列信号“01011011”，只需要定义8选一数据选择器的输入数据D</a:t>
            </a:r>
            <a:r>
              <a:rPr lang="zh-CN" altLang="en-US" baseline="-25000" dirty="0">
                <a:solidFill>
                  <a:srgbClr val="0070C0"/>
                </a:solidFill>
                <a:latin typeface="Comic Sans MS" panose="030F0702030302020204" pitchFamily="2" charset="0"/>
                <a:ea typeface="宋体" panose="02010600030101010101" pitchFamily="2" charset="-122"/>
              </a:rPr>
              <a:t>0</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1</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2</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3</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4</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5</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6</a:t>
            </a:r>
            <a:r>
              <a:rPr lang="zh-CN" altLang="en-US" dirty="0">
                <a:solidFill>
                  <a:srgbClr val="0070C0"/>
                </a:solidFill>
                <a:latin typeface="Comic Sans MS" panose="030F0702030302020204" pitchFamily="2" charset="0"/>
                <a:ea typeface="宋体" panose="02010600030101010101" pitchFamily="2" charset="-122"/>
              </a:rPr>
              <a:t>D</a:t>
            </a:r>
            <a:r>
              <a:rPr lang="zh-CN" altLang="en-US" baseline="-25000" dirty="0">
                <a:solidFill>
                  <a:srgbClr val="0070C0"/>
                </a:solidFill>
                <a:latin typeface="Comic Sans MS" panose="030F0702030302020204" pitchFamily="2" charset="0"/>
                <a:ea typeface="宋体" panose="02010600030101010101" pitchFamily="2" charset="-122"/>
              </a:rPr>
              <a:t>7</a:t>
            </a:r>
            <a:r>
              <a:rPr lang="zh-CN" altLang="en-US" dirty="0">
                <a:solidFill>
                  <a:srgbClr val="0070C0"/>
                </a:solidFill>
                <a:latin typeface="Comic Sans MS" panose="030F0702030302020204" pitchFamily="2" charset="0"/>
                <a:ea typeface="宋体" panose="02010600030101010101" pitchFamily="2" charset="-122"/>
              </a:rPr>
              <a:t>=01011011即可。</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5" name="矩形 11270"/>
          <p:cNvSpPr/>
          <p:nvPr/>
        </p:nvSpPr>
        <p:spPr>
          <a:xfrm>
            <a:off x="4908550" y="2616200"/>
            <a:ext cx="514350" cy="3238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8369300" y="3757613"/>
            <a:ext cx="285750" cy="4333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5473"/>
                                        </p:tgtEl>
                                        <p:attrNameLst>
                                          <p:attrName>style.visibility</p:attrName>
                                        </p:attrNameLst>
                                      </p:cBhvr>
                                      <p:to>
                                        <p:strVal val="visible"/>
                                      </p:to>
                                    </p:set>
                                    <p:anim calcmode="discrete" valueType="clr">
                                      <p:cBhvr override="childStyle">
                                        <p:cTn id="7" dur="80"/>
                                        <p:tgtEl>
                                          <p:spTgt spid="10547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5473"/>
                                        </p:tgtEl>
                                        <p:attrNameLst>
                                          <p:attrName>fillcolor</p:attrName>
                                        </p:attrNameLst>
                                      </p:cBhvr>
                                      <p:tavLst>
                                        <p:tav tm="0">
                                          <p:val>
                                            <p:clrVal>
                                              <a:schemeClr val="accent2"/>
                                            </p:clrVal>
                                          </p:val>
                                        </p:tav>
                                        <p:tav tm="50000">
                                          <p:val>
                                            <p:clrVal>
                                              <a:schemeClr val="hlink"/>
                                            </p:clrVal>
                                          </p:val>
                                        </p:tav>
                                      </p:tavLst>
                                    </p:anim>
                                    <p:set>
                                      <p:cBhvr>
                                        <p:cTn id="9" dur="80"/>
                                        <p:tgtEl>
                                          <p:spTgt spid="10547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05474"/>
                                        </p:tgtEl>
                                        <p:attrNameLst>
                                          <p:attrName>style.visibility</p:attrName>
                                        </p:attrNameLst>
                                      </p:cBhvr>
                                      <p:to>
                                        <p:strVal val="visible"/>
                                      </p:to>
                                    </p:set>
                                    <p:anim calcmode="discrete" valueType="clr">
                                      <p:cBhvr override="childStyle">
                                        <p:cTn id="14" dur="80"/>
                                        <p:tgtEl>
                                          <p:spTgt spid="10547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5474"/>
                                        </p:tgtEl>
                                        <p:attrNameLst>
                                          <p:attrName>fillcolor</p:attrName>
                                        </p:attrNameLst>
                                      </p:cBhvr>
                                      <p:tavLst>
                                        <p:tav tm="0">
                                          <p:val>
                                            <p:clrVal>
                                              <a:schemeClr val="accent2"/>
                                            </p:clrVal>
                                          </p:val>
                                        </p:tav>
                                        <p:tav tm="50000">
                                          <p:val>
                                            <p:clrVal>
                                              <a:schemeClr val="hlink"/>
                                            </p:clrVal>
                                          </p:val>
                                        </p:tav>
                                      </p:tavLst>
                                    </p:anim>
                                    <p:set>
                                      <p:cBhvr>
                                        <p:cTn id="16" dur="80"/>
                                        <p:tgtEl>
                                          <p:spTgt spid="105474"/>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5475"/>
                                        </p:tgtEl>
                                        <p:attrNameLst>
                                          <p:attrName>style.visibility</p:attrName>
                                        </p:attrNameLst>
                                      </p:cBhvr>
                                      <p:to>
                                        <p:strVal val="visible"/>
                                      </p:to>
                                    </p:set>
                                    <p:animEffect transition="in" filter="wipe(up)">
                                      <p:cBhvr>
                                        <p:cTn id="21" dur="500"/>
                                        <p:tgtEl>
                                          <p:spTgt spid="10547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5476"/>
                                        </p:tgtEl>
                                        <p:attrNameLst>
                                          <p:attrName>style.visibility</p:attrName>
                                        </p:attrNameLst>
                                      </p:cBhvr>
                                      <p:to>
                                        <p:strVal val="visible"/>
                                      </p:to>
                                    </p:set>
                                    <p:animEffect transition="in" filter="dissolve">
                                      <p:cBhvr>
                                        <p:cTn id="26" dur="500"/>
                                        <p:tgtEl>
                                          <p:spTgt spid="105476"/>
                                        </p:tgtEl>
                                      </p:cBhvr>
                                    </p:animEffect>
                                  </p:childTnLst>
                                </p:cTn>
                              </p:par>
                            </p:childTnLst>
                          </p:cTn>
                        </p:par>
                        <p:par>
                          <p:cTn id="27" fill="hold">
                            <p:stCondLst>
                              <p:cond delay="50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105477"/>
                                        </p:tgtEl>
                                        <p:attrNameLst>
                                          <p:attrName>style.visibility</p:attrName>
                                        </p:attrNameLst>
                                      </p:cBhvr>
                                      <p:to>
                                        <p:strVal val="visible"/>
                                      </p:to>
                                    </p:set>
                                    <p:anim calcmode="discrete" valueType="clr">
                                      <p:cBhvr override="childStyle">
                                        <p:cTn id="30" dur="80"/>
                                        <p:tgtEl>
                                          <p:spTgt spid="105477"/>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105477"/>
                                        </p:tgtEl>
                                        <p:attrNameLst>
                                          <p:attrName>fillcolor</p:attrName>
                                        </p:attrNameLst>
                                      </p:cBhvr>
                                      <p:tavLst>
                                        <p:tav tm="0">
                                          <p:val>
                                            <p:clrVal>
                                              <a:schemeClr val="accent2"/>
                                            </p:clrVal>
                                          </p:val>
                                        </p:tav>
                                        <p:tav tm="50000">
                                          <p:val>
                                            <p:clrVal>
                                              <a:schemeClr val="hlink"/>
                                            </p:clrVal>
                                          </p:val>
                                        </p:tav>
                                      </p:tavLst>
                                    </p:anim>
                                    <p:set>
                                      <p:cBhvr>
                                        <p:cTn id="32" dur="80"/>
                                        <p:tgtEl>
                                          <p:spTgt spid="105477"/>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5478"/>
                                        </p:tgtEl>
                                        <p:attrNameLst>
                                          <p:attrName>style.visibility</p:attrName>
                                        </p:attrNameLst>
                                      </p:cBhvr>
                                      <p:to>
                                        <p:strVal val="visible"/>
                                      </p:to>
                                    </p:set>
                                    <p:animEffect transition="in" filter="wipe(up)">
                                      <p:cBhvr>
                                        <p:cTn id="37" dur="500"/>
                                        <p:tgtEl>
                                          <p:spTgt spid="1054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dissolv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6497"/>
                                        </p:tgtEl>
                                        <p:attrNameLst>
                                          <p:attrName>style.visibility</p:attrName>
                                        </p:attrNameLst>
                                      </p:cBhvr>
                                      <p:to>
                                        <p:strVal val="visible"/>
                                      </p:to>
                                    </p:set>
                                    <p:animEffect transition="in" filter="wipe(left)">
                                      <p:cBhvr>
                                        <p:cTn id="52" dur="500"/>
                                        <p:tgtEl>
                                          <p:spTgt spid="10649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5479"/>
                                        </p:tgtEl>
                                        <p:attrNameLst>
                                          <p:attrName>style.visibility</p:attrName>
                                        </p:attrNameLst>
                                      </p:cBhvr>
                                      <p:to>
                                        <p:strVal val="visible"/>
                                      </p:to>
                                    </p:set>
                                    <p:animEffect transition="in" filter="wipe(left)">
                                      <p:cBhvr>
                                        <p:cTn id="57" dur="500"/>
                                        <p:tgtEl>
                                          <p:spTgt spid="105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3" grpId="0"/>
      <p:bldP spid="105473" grpId="1"/>
      <p:bldP spid="105474" grpId="0"/>
      <p:bldP spid="105474" grpId="1"/>
      <p:bldP spid="105475" grpId="0"/>
      <p:bldP spid="105475" grpId="1"/>
      <p:bldP spid="105477" grpId="0"/>
      <p:bldP spid="105479" grpId="0"/>
      <p:bldP spid="105479" grpId="1"/>
      <p:bldP spid="106497" grpId="0"/>
      <p:bldP spid="106497" grpId="1"/>
      <p:bldP spid="5" grpId="0" bldLvl="0" animBg="1"/>
      <p:bldP spid="5" grpId="1" animBg="1"/>
      <p:bldP spid="2" grpId="0" bldLvl="0" animBg="1"/>
      <p:bldP spid="2"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文本框 22530"/>
          <p:cNvSpPr txBox="1"/>
          <p:nvPr/>
        </p:nvSpPr>
        <p:spPr>
          <a:xfrm>
            <a:off x="644525" y="631825"/>
            <a:ext cx="7461250" cy="368300"/>
          </a:xfrm>
          <a:prstGeom prst="rect">
            <a:avLst/>
          </a:prstGeom>
          <a:noFill/>
          <a:ln w="9525">
            <a:noFill/>
          </a:ln>
        </p:spPr>
        <p:txBody>
          <a:bodyPr wrap="square" anchor="t" anchorCtr="0">
            <a:spAutoFit/>
          </a:bodyPr>
          <a:p>
            <a:pPr eaLnBrk="0" hangingPunct="0">
              <a:spcBef>
                <a:spcPct val="50000"/>
              </a:spcBef>
            </a:pPr>
            <a:r>
              <a:rPr lang="zh-CN" altLang="en-US" dirty="0">
                <a:latin typeface="Comic Sans MS" panose="030F0702030302020204" pitchFamily="2" charset="0"/>
                <a:ea typeface="宋体" panose="02010600030101010101" pitchFamily="2" charset="-122"/>
              </a:rPr>
              <a:t> 有时为了简化电路设计，也可以采用小于n选一的数据选择器。</a:t>
            </a:r>
            <a:endParaRPr lang="zh-CN" altLang="en-US" dirty="0">
              <a:latin typeface="Comic Sans MS" panose="030F0702030302020204" pitchFamily="2" charset="0"/>
              <a:ea typeface="宋体" panose="02010600030101010101" pitchFamily="2" charset="-122"/>
            </a:endParaRPr>
          </a:p>
        </p:txBody>
      </p:sp>
      <p:sp>
        <p:nvSpPr>
          <p:cNvPr id="5" name="AutoShape 5"/>
          <p:cNvSpPr/>
          <p:nvPr/>
        </p:nvSpPr>
        <p:spPr>
          <a:xfrm>
            <a:off x="787400" y="1071563"/>
            <a:ext cx="6361113" cy="506412"/>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106499" name="文本框 5"/>
          <p:cNvSpPr txBox="1"/>
          <p:nvPr/>
        </p:nvSpPr>
        <p:spPr>
          <a:xfrm>
            <a:off x="787400" y="1141413"/>
            <a:ext cx="6216650"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【例11】 设计能够产生“1101000101”序列信号的电路。</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106500" name="文本框 22530"/>
          <p:cNvSpPr txBox="1"/>
          <p:nvPr/>
        </p:nvSpPr>
        <p:spPr>
          <a:xfrm>
            <a:off x="787400" y="1682750"/>
            <a:ext cx="1384300"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Comic Sans MS" panose="030F0702030302020204" pitchFamily="2" charset="0"/>
                <a:ea typeface="宋体" panose="02010600030101010101" pitchFamily="2" charset="-122"/>
              </a:rPr>
              <a:t>设计过程：</a:t>
            </a:r>
            <a:endParaRPr lang="zh-CN" altLang="en-US" dirty="0">
              <a:solidFill>
                <a:srgbClr val="C00000"/>
              </a:solidFill>
              <a:latin typeface="Comic Sans MS" panose="030F0702030302020204" pitchFamily="2" charset="0"/>
              <a:ea typeface="宋体" panose="02010600030101010101" pitchFamily="2" charset="-122"/>
            </a:endParaRPr>
          </a:p>
        </p:txBody>
      </p:sp>
      <p:sp>
        <p:nvSpPr>
          <p:cNvPr id="106501" name="文本框 22530"/>
          <p:cNvSpPr txBox="1"/>
          <p:nvPr/>
        </p:nvSpPr>
        <p:spPr>
          <a:xfrm>
            <a:off x="944563" y="2051050"/>
            <a:ext cx="6059487" cy="368300"/>
          </a:xfrm>
          <a:prstGeom prst="rect">
            <a:avLst/>
          </a:prstGeom>
          <a:noFill/>
          <a:ln w="9525">
            <a:noFill/>
          </a:ln>
        </p:spPr>
        <p:txBody>
          <a:bodyPr wrap="square"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a:t>
            </a:r>
            <a:r>
              <a:rPr lang="zh-CN" altLang="en-US"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因序列信号长度M＝10，所以选择十进制计数器。</a:t>
            </a:r>
            <a:endParaRPr lang="zh-CN" altLang="en-US" dirty="0">
              <a:latin typeface="Comic Sans MS" panose="030F0702030302020204" pitchFamily="2" charset="0"/>
              <a:ea typeface="宋体" panose="02010600030101010101" pitchFamily="2" charset="-122"/>
            </a:endParaRPr>
          </a:p>
        </p:txBody>
      </p:sp>
      <p:sp>
        <p:nvSpPr>
          <p:cNvPr id="106502" name="文本框 22530"/>
          <p:cNvSpPr txBox="1"/>
          <p:nvPr/>
        </p:nvSpPr>
        <p:spPr>
          <a:xfrm>
            <a:off x="944563" y="2419350"/>
            <a:ext cx="7900987" cy="368300"/>
          </a:xfrm>
          <a:prstGeom prst="rect">
            <a:avLst/>
          </a:prstGeom>
          <a:noFill/>
          <a:ln w="9525">
            <a:noFill/>
          </a:ln>
        </p:spPr>
        <p:txBody>
          <a:bodyPr wrap="square"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a:t>
            </a:r>
            <a:r>
              <a:rPr lang="zh-CN" altLang="en-US"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计数器的输出状态</a:t>
            </a:r>
            <a:r>
              <a:rPr lang="zh-CN" altLang="en-US" dirty="0">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2</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与序列信号Y之间的关系如表6-19所示。</a:t>
            </a:r>
            <a:endParaRPr lang="zh-CN" altLang="en-US" dirty="0">
              <a:latin typeface="Comic Sans MS" panose="030F0702030302020204" pitchFamily="2" charset="0"/>
              <a:ea typeface="宋体" panose="02010600030101010101" pitchFamily="2" charset="-122"/>
            </a:endParaRPr>
          </a:p>
        </p:txBody>
      </p:sp>
      <p:sp>
        <p:nvSpPr>
          <p:cNvPr id="106503" name="文本框 22530"/>
          <p:cNvSpPr txBox="1"/>
          <p:nvPr/>
        </p:nvSpPr>
        <p:spPr>
          <a:xfrm>
            <a:off x="3879850" y="2847975"/>
            <a:ext cx="990600" cy="368300"/>
          </a:xfrm>
          <a:prstGeom prst="rect">
            <a:avLst/>
          </a:prstGeom>
          <a:noFill/>
          <a:ln w="9525">
            <a:noFill/>
          </a:ln>
        </p:spPr>
        <p:txBody>
          <a:bodyPr wrap="square" anchor="t" anchorCtr="0">
            <a:spAutoFit/>
          </a:bodyPr>
          <a:p>
            <a:pPr eaLnBrk="0" hangingPunct="0">
              <a:spcBef>
                <a:spcPct val="50000"/>
              </a:spcBef>
            </a:pPr>
            <a:r>
              <a:rPr lang="zh-CN" altLang="en-US" dirty="0">
                <a:latin typeface="Comic Sans MS" panose="030F0702030302020204" pitchFamily="2" charset="0"/>
                <a:ea typeface="宋体" panose="02010600030101010101" pitchFamily="2" charset="-122"/>
              </a:rPr>
              <a:t>因此：</a:t>
            </a:r>
            <a:endParaRPr lang="zh-CN" altLang="en-US" dirty="0">
              <a:latin typeface="Comic Sans MS" panose="030F0702030302020204" pitchFamily="2" charset="0"/>
              <a:ea typeface="宋体" panose="02010600030101010101" pitchFamily="2" charset="-122"/>
            </a:endParaRPr>
          </a:p>
        </p:txBody>
      </p:sp>
      <p:graphicFrame>
        <p:nvGraphicFramePr>
          <p:cNvPr id="106504" name="对象 7"/>
          <p:cNvGraphicFramePr/>
          <p:nvPr/>
        </p:nvGraphicFramePr>
        <p:xfrm>
          <a:off x="1020763" y="2900363"/>
          <a:ext cx="2673350" cy="3357562"/>
        </p:xfrm>
        <a:graphic>
          <a:graphicData uri="http://schemas.openxmlformats.org/presentationml/2006/ole">
            <mc:AlternateContent xmlns:mc="http://schemas.openxmlformats.org/markup-compatibility/2006">
              <mc:Choice xmlns:v="urn:schemas-microsoft-com:vml" Requires="v">
                <p:oleObj spid="_x0000_s3240" name="" r:id="rId1" imgW="2800350" imgH="3619500" progId="Paint.Picture">
                  <p:embed/>
                </p:oleObj>
              </mc:Choice>
              <mc:Fallback>
                <p:oleObj name="" r:id="rId1" imgW="2800350" imgH="3619500" progId="Paint.Picture">
                  <p:embed/>
                  <p:pic>
                    <p:nvPicPr>
                      <p:cNvPr id="0" name="图片 3239"/>
                      <p:cNvPicPr/>
                      <p:nvPr/>
                    </p:nvPicPr>
                    <p:blipFill>
                      <a:blip r:embed="rId2"/>
                      <a:stretch>
                        <a:fillRect/>
                      </a:stretch>
                    </p:blipFill>
                    <p:spPr>
                      <a:xfrm>
                        <a:off x="1020763" y="2900363"/>
                        <a:ext cx="2673350" cy="3357562"/>
                      </a:xfrm>
                      <a:prstGeom prst="rect">
                        <a:avLst/>
                      </a:prstGeom>
                      <a:noFill/>
                      <a:ln w="38100">
                        <a:noFill/>
                        <a:miter/>
                      </a:ln>
                    </p:spPr>
                  </p:pic>
                </p:oleObj>
              </mc:Fallback>
            </mc:AlternateContent>
          </a:graphicData>
        </a:graphic>
      </p:graphicFrame>
      <p:graphicFrame>
        <p:nvGraphicFramePr>
          <p:cNvPr id="106505" name="对象 11"/>
          <p:cNvGraphicFramePr/>
          <p:nvPr/>
        </p:nvGraphicFramePr>
        <p:xfrm>
          <a:off x="4683125" y="2900363"/>
          <a:ext cx="3792538" cy="715962"/>
        </p:xfrm>
        <a:graphic>
          <a:graphicData uri="http://schemas.openxmlformats.org/presentationml/2006/ole">
            <mc:AlternateContent xmlns:mc="http://schemas.openxmlformats.org/markup-compatibility/2006">
              <mc:Choice xmlns:v="urn:schemas-microsoft-com:vml" Requires="v">
                <p:oleObj spid="_x0000_s3241" name="" r:id="rId3" imgW="3790950" imgH="714375" progId="Paint.Picture">
                  <p:embed/>
                </p:oleObj>
              </mc:Choice>
              <mc:Fallback>
                <p:oleObj name="" r:id="rId3" imgW="3790950" imgH="714375" progId="Paint.Picture">
                  <p:embed/>
                  <p:pic>
                    <p:nvPicPr>
                      <p:cNvPr id="0" name="图片 3240"/>
                      <p:cNvPicPr/>
                      <p:nvPr/>
                    </p:nvPicPr>
                    <p:blipFill>
                      <a:blip r:embed="rId4"/>
                      <a:stretch>
                        <a:fillRect/>
                      </a:stretch>
                    </p:blipFill>
                    <p:spPr>
                      <a:xfrm>
                        <a:off x="4683125" y="2900363"/>
                        <a:ext cx="3792538" cy="715962"/>
                      </a:xfrm>
                      <a:prstGeom prst="rect">
                        <a:avLst/>
                      </a:prstGeom>
                      <a:noFill/>
                      <a:ln w="38100">
                        <a:noFill/>
                        <a:miter/>
                      </a:ln>
                    </p:spPr>
                  </p:pic>
                </p:oleObj>
              </mc:Fallback>
            </mc:AlternateContent>
          </a:graphicData>
        </a:graphic>
      </p:graphicFrame>
      <p:sp>
        <p:nvSpPr>
          <p:cNvPr id="106506" name="文本框 22530"/>
          <p:cNvSpPr txBox="1"/>
          <p:nvPr/>
        </p:nvSpPr>
        <p:spPr>
          <a:xfrm>
            <a:off x="3975100" y="3616325"/>
            <a:ext cx="4500563" cy="1338263"/>
          </a:xfrm>
          <a:prstGeom prst="rect">
            <a:avLst/>
          </a:prstGeom>
          <a:noFill/>
          <a:ln w="9525">
            <a:noFill/>
          </a:ln>
        </p:spPr>
        <p:txBody>
          <a:bodyPr wrap="square"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若用8选一数据选择器产生序列信号，取数据选择器地址A</a:t>
            </a:r>
            <a:r>
              <a:rPr lang="zh-CN" altLang="en-US" baseline="-25000" dirty="0">
                <a:latin typeface="Comic Sans MS" panose="030F0702030302020204" pitchFamily="2" charset="0"/>
                <a:ea typeface="宋体" panose="02010600030101010101" pitchFamily="2" charset="-122"/>
              </a:rPr>
              <a:t>2</a:t>
            </a:r>
            <a:r>
              <a:rPr lang="zh-CN" altLang="en-US" dirty="0">
                <a:latin typeface="Comic Sans MS" panose="030F0702030302020204" pitchFamily="2" charset="0"/>
                <a:ea typeface="宋体" panose="02010600030101010101" pitchFamily="2" charset="-122"/>
              </a:rPr>
              <a:t>A</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A</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2</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时，将函数表达式变换为</a:t>
            </a:r>
            <a:endParaRPr lang="zh-CN" altLang="en-US" dirty="0">
              <a:latin typeface="Comic Sans MS" panose="030F0702030302020204" pitchFamily="2" charset="0"/>
              <a:ea typeface="宋体" panose="02010600030101010101" pitchFamily="2" charset="-122"/>
            </a:endParaRPr>
          </a:p>
        </p:txBody>
      </p:sp>
      <p:graphicFrame>
        <p:nvGraphicFramePr>
          <p:cNvPr id="106507" name="对象 14"/>
          <p:cNvGraphicFramePr/>
          <p:nvPr/>
        </p:nvGraphicFramePr>
        <p:xfrm>
          <a:off x="4730750" y="5006975"/>
          <a:ext cx="3375025" cy="685800"/>
        </p:xfrm>
        <a:graphic>
          <a:graphicData uri="http://schemas.openxmlformats.org/presentationml/2006/ole">
            <mc:AlternateContent xmlns:mc="http://schemas.openxmlformats.org/markup-compatibility/2006">
              <mc:Choice xmlns:v="urn:schemas-microsoft-com:vml" Requires="v">
                <p:oleObj spid="_x0000_s3242" name="" r:id="rId5" imgW="3371850" imgH="685800" progId="Paint.Picture">
                  <p:embed/>
                </p:oleObj>
              </mc:Choice>
              <mc:Fallback>
                <p:oleObj name="" r:id="rId5" imgW="3371850" imgH="685800" progId="Paint.Picture">
                  <p:embed/>
                  <p:pic>
                    <p:nvPicPr>
                      <p:cNvPr id="0" name="图片 3241"/>
                      <p:cNvPicPr/>
                      <p:nvPr/>
                    </p:nvPicPr>
                    <p:blipFill>
                      <a:blip r:embed="rId6"/>
                      <a:stretch>
                        <a:fillRect/>
                      </a:stretch>
                    </p:blipFill>
                    <p:spPr>
                      <a:xfrm>
                        <a:off x="4730750" y="5006975"/>
                        <a:ext cx="3375025" cy="685800"/>
                      </a:xfrm>
                      <a:prstGeom prst="rect">
                        <a:avLst/>
                      </a:prstGeom>
                      <a:noFill/>
                      <a:ln w="38100">
                        <a:noFill/>
                        <a:miter/>
                      </a:ln>
                    </p:spPr>
                  </p:pic>
                </p:oleObj>
              </mc:Fallback>
            </mc:AlternateContent>
          </a:graphicData>
        </a:graphic>
      </p:graphicFrame>
      <p:graphicFrame>
        <p:nvGraphicFramePr>
          <p:cNvPr id="3" name="对象 2"/>
          <p:cNvGraphicFramePr/>
          <p:nvPr/>
        </p:nvGraphicFramePr>
        <p:xfrm>
          <a:off x="4249738" y="5811838"/>
          <a:ext cx="4524375" cy="357187"/>
        </p:xfrm>
        <a:graphic>
          <a:graphicData uri="http://schemas.openxmlformats.org/presentationml/2006/ole">
            <mc:AlternateContent xmlns:mc="http://schemas.openxmlformats.org/markup-compatibility/2006">
              <mc:Choice xmlns:v="urn:schemas-microsoft-com:vml" Requires="v">
                <p:oleObj spid="_x0000_s3243" name="" r:id="rId7" imgW="6067425" imgH="400050" progId="Paint.Picture">
                  <p:embed/>
                </p:oleObj>
              </mc:Choice>
              <mc:Fallback>
                <p:oleObj name="" r:id="rId7" imgW="6067425" imgH="400050" progId="Paint.Picture">
                  <p:embed/>
                  <p:pic>
                    <p:nvPicPr>
                      <p:cNvPr id="0" name="图片 3242"/>
                      <p:cNvPicPr/>
                      <p:nvPr/>
                    </p:nvPicPr>
                    <p:blipFill>
                      <a:blip r:embed="rId8"/>
                      <a:stretch>
                        <a:fillRect/>
                      </a:stretch>
                    </p:blipFill>
                    <p:spPr>
                      <a:xfrm>
                        <a:off x="4249738" y="5811838"/>
                        <a:ext cx="4524375" cy="357187"/>
                      </a:xfrm>
                      <a:prstGeom prst="rect">
                        <a:avLst/>
                      </a:prstGeom>
                      <a:noFill/>
                      <a:ln w="38100">
                        <a:noFill/>
                        <a:miter/>
                      </a:ln>
                    </p:spPr>
                  </p:pic>
                </p:oleObj>
              </mc:Fallback>
            </mc:AlternateContent>
          </a:graphicData>
        </a:graphic>
      </p:graphicFrame>
      <p:sp>
        <p:nvSpPr>
          <p:cNvPr id="6" name="文本框 5"/>
          <p:cNvSpPr txBox="1"/>
          <p:nvPr/>
        </p:nvSpPr>
        <p:spPr>
          <a:xfrm>
            <a:off x="3814763" y="5729288"/>
            <a:ext cx="404812"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vs</a:t>
            </a:r>
            <a:endParaRPr lang="en-US" altLang="zh-CN" dirty="0">
              <a:solidFill>
                <a:srgbClr val="0070C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497"/>
                                        </p:tgtEl>
                                        <p:attrNameLst>
                                          <p:attrName>style.visibility</p:attrName>
                                        </p:attrNameLst>
                                      </p:cBhvr>
                                      <p:to>
                                        <p:strVal val="visible"/>
                                      </p:to>
                                    </p:set>
                                    <p:animEffect transition="in" filter="wipe(left)">
                                      <p:cBhvr>
                                        <p:cTn id="7" dur="500"/>
                                        <p:tgtEl>
                                          <p:spTgt spid="1064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106499"/>
                                        </p:tgtEl>
                                        <p:attrNameLst>
                                          <p:attrName>style.visibility</p:attrName>
                                        </p:attrNameLst>
                                      </p:cBhvr>
                                      <p:to>
                                        <p:strVal val="visible"/>
                                      </p:to>
                                    </p:set>
                                    <p:anim calcmode="discrete" valueType="clr">
                                      <p:cBhvr override="childStyle">
                                        <p:cTn id="15" dur="80"/>
                                        <p:tgtEl>
                                          <p:spTgt spid="106499"/>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06499"/>
                                        </p:tgtEl>
                                        <p:attrNameLst>
                                          <p:attrName>fillcolor</p:attrName>
                                        </p:attrNameLst>
                                      </p:cBhvr>
                                      <p:tavLst>
                                        <p:tav tm="0">
                                          <p:val>
                                            <p:clrVal>
                                              <a:schemeClr val="accent2"/>
                                            </p:clrVal>
                                          </p:val>
                                        </p:tav>
                                        <p:tav tm="50000">
                                          <p:val>
                                            <p:clrVal>
                                              <a:schemeClr val="hlink"/>
                                            </p:clrVal>
                                          </p:val>
                                        </p:tav>
                                      </p:tavLst>
                                    </p:anim>
                                    <p:set>
                                      <p:cBhvr>
                                        <p:cTn id="17" dur="80"/>
                                        <p:tgtEl>
                                          <p:spTgt spid="106499"/>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106500"/>
                                        </p:tgtEl>
                                        <p:attrNameLst>
                                          <p:attrName>style.visibility</p:attrName>
                                        </p:attrNameLst>
                                      </p:cBhvr>
                                      <p:to>
                                        <p:strVal val="visible"/>
                                      </p:to>
                                    </p:set>
                                    <p:anim calcmode="discrete" valueType="clr">
                                      <p:cBhvr override="childStyle">
                                        <p:cTn id="22" dur="80"/>
                                        <p:tgtEl>
                                          <p:spTgt spid="106500"/>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06500"/>
                                        </p:tgtEl>
                                        <p:attrNameLst>
                                          <p:attrName>fillcolor</p:attrName>
                                        </p:attrNameLst>
                                      </p:cBhvr>
                                      <p:tavLst>
                                        <p:tav tm="0">
                                          <p:val>
                                            <p:clrVal>
                                              <a:schemeClr val="accent2"/>
                                            </p:clrVal>
                                          </p:val>
                                        </p:tav>
                                        <p:tav tm="50000">
                                          <p:val>
                                            <p:clrVal>
                                              <a:schemeClr val="hlink"/>
                                            </p:clrVal>
                                          </p:val>
                                        </p:tav>
                                      </p:tavLst>
                                    </p:anim>
                                    <p:set>
                                      <p:cBhvr>
                                        <p:cTn id="24" dur="80"/>
                                        <p:tgtEl>
                                          <p:spTgt spid="106500"/>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6501"/>
                                        </p:tgtEl>
                                        <p:attrNameLst>
                                          <p:attrName>style.visibility</p:attrName>
                                        </p:attrNameLst>
                                      </p:cBhvr>
                                      <p:to>
                                        <p:strVal val="visible"/>
                                      </p:to>
                                    </p:set>
                                    <p:animEffect transition="in" filter="wipe(left)">
                                      <p:cBhvr>
                                        <p:cTn id="29" dur="500"/>
                                        <p:tgtEl>
                                          <p:spTgt spid="10650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6502"/>
                                        </p:tgtEl>
                                        <p:attrNameLst>
                                          <p:attrName>style.visibility</p:attrName>
                                        </p:attrNameLst>
                                      </p:cBhvr>
                                      <p:to>
                                        <p:strVal val="visible"/>
                                      </p:to>
                                    </p:set>
                                    <p:animEffect transition="in" filter="wipe(left)">
                                      <p:cBhvr>
                                        <p:cTn id="34" dur="500"/>
                                        <p:tgtEl>
                                          <p:spTgt spid="1065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06504"/>
                                        </p:tgtEl>
                                        <p:attrNameLst>
                                          <p:attrName>style.visibility</p:attrName>
                                        </p:attrNameLst>
                                      </p:cBhvr>
                                      <p:to>
                                        <p:strVal val="visible"/>
                                      </p:to>
                                    </p:set>
                                    <p:animEffect transition="in" filter="dissolve">
                                      <p:cBhvr>
                                        <p:cTn id="39" dur="500"/>
                                        <p:tgtEl>
                                          <p:spTgt spid="106504"/>
                                        </p:tgtEl>
                                      </p:cBhvr>
                                    </p:animEffec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106503"/>
                                        </p:tgtEl>
                                        <p:attrNameLst>
                                          <p:attrName>style.visibility</p:attrName>
                                        </p:attrNameLst>
                                      </p:cBhvr>
                                      <p:to>
                                        <p:strVal val="visible"/>
                                      </p:to>
                                    </p:set>
                                    <p:anim calcmode="discrete" valueType="clr">
                                      <p:cBhvr override="childStyle">
                                        <p:cTn id="44" dur="80"/>
                                        <p:tgtEl>
                                          <p:spTgt spid="106503"/>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106503"/>
                                        </p:tgtEl>
                                        <p:attrNameLst>
                                          <p:attrName>fillcolor</p:attrName>
                                        </p:attrNameLst>
                                      </p:cBhvr>
                                      <p:tavLst>
                                        <p:tav tm="0">
                                          <p:val>
                                            <p:clrVal>
                                              <a:schemeClr val="accent2"/>
                                            </p:clrVal>
                                          </p:val>
                                        </p:tav>
                                        <p:tav tm="50000">
                                          <p:val>
                                            <p:clrVal>
                                              <a:schemeClr val="hlink"/>
                                            </p:clrVal>
                                          </p:val>
                                        </p:tav>
                                      </p:tavLst>
                                    </p:anim>
                                    <p:set>
                                      <p:cBhvr>
                                        <p:cTn id="46" dur="80"/>
                                        <p:tgtEl>
                                          <p:spTgt spid="106503"/>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6505"/>
                                        </p:tgtEl>
                                        <p:attrNameLst>
                                          <p:attrName>style.visibility</p:attrName>
                                        </p:attrNameLst>
                                      </p:cBhvr>
                                      <p:to>
                                        <p:strVal val="visible"/>
                                      </p:to>
                                    </p:set>
                                    <p:animEffect transition="in" filter="wipe(left)">
                                      <p:cBhvr>
                                        <p:cTn id="51" dur="500"/>
                                        <p:tgtEl>
                                          <p:spTgt spid="10650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6506"/>
                                        </p:tgtEl>
                                        <p:attrNameLst>
                                          <p:attrName>style.visibility</p:attrName>
                                        </p:attrNameLst>
                                      </p:cBhvr>
                                      <p:to>
                                        <p:strVal val="visible"/>
                                      </p:to>
                                    </p:set>
                                    <p:animEffect transition="in" filter="wipe(left)">
                                      <p:cBhvr>
                                        <p:cTn id="56" dur="500"/>
                                        <p:tgtEl>
                                          <p:spTgt spid="10650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6507"/>
                                        </p:tgtEl>
                                        <p:attrNameLst>
                                          <p:attrName>style.visibility</p:attrName>
                                        </p:attrNameLst>
                                      </p:cBhvr>
                                      <p:to>
                                        <p:strVal val="visible"/>
                                      </p:to>
                                    </p:set>
                                    <p:animEffect transition="in" filter="wipe(left)">
                                      <p:cBhvr>
                                        <p:cTn id="61" dur="500"/>
                                        <p:tgtEl>
                                          <p:spTgt spid="106507"/>
                                        </p:tgtEl>
                                      </p:cBhvr>
                                    </p:animEffect>
                                  </p:childTnLst>
                                </p:cTn>
                              </p:par>
                            </p:childTnLst>
                          </p:cTn>
                        </p:par>
                      </p:childTnLst>
                    </p:cTn>
                  </p:par>
                  <p:par>
                    <p:cTn id="62" fill="hold">
                      <p:stCondLst>
                        <p:cond delay="indefinite"/>
                      </p:stCondLst>
                      <p:childTnLst>
                        <p:par>
                          <p:cTn id="63" fill="hold">
                            <p:stCondLst>
                              <p:cond delay="0"/>
                            </p:stCondLst>
                            <p:childTnLst>
                              <p:par>
                                <p:cTn id="64" presetID="27" presetClass="entr" presetSubtype="0" fill="hold" grpId="0" nodeType="clickEffect">
                                  <p:stCondLst>
                                    <p:cond delay="0"/>
                                  </p:stCondLst>
                                  <p:iterate type="lt">
                                    <p:tmPct val="50000"/>
                                  </p:iterate>
                                  <p:childTnLst>
                                    <p:set>
                                      <p:cBhvr>
                                        <p:cTn id="65" dur="1" fill="hold">
                                          <p:stCondLst>
                                            <p:cond delay="0"/>
                                          </p:stCondLst>
                                        </p:cTn>
                                        <p:tgtEl>
                                          <p:spTgt spid="6"/>
                                        </p:tgtEl>
                                        <p:attrNameLst>
                                          <p:attrName>style.visibility</p:attrName>
                                        </p:attrNameLst>
                                      </p:cBhvr>
                                      <p:to>
                                        <p:strVal val="visible"/>
                                      </p:to>
                                    </p:set>
                                    <p:anim calcmode="discrete" valueType="clr">
                                      <p:cBhvr override="childStyle">
                                        <p:cTn id="66"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6"/>
                                        </p:tgtEl>
                                        <p:attrNameLst>
                                          <p:attrName>fillcolor</p:attrName>
                                        </p:attrNameLst>
                                      </p:cBhvr>
                                      <p:tavLst>
                                        <p:tav tm="0">
                                          <p:val>
                                            <p:clrVal>
                                              <a:schemeClr val="accent2"/>
                                            </p:clrVal>
                                          </p:val>
                                        </p:tav>
                                        <p:tav tm="50000">
                                          <p:val>
                                            <p:clrVal>
                                              <a:schemeClr val="hlink"/>
                                            </p:clrVal>
                                          </p:val>
                                        </p:tav>
                                      </p:tavLst>
                                    </p:anim>
                                    <p:set>
                                      <p:cBhvr>
                                        <p:cTn id="68" dur="80"/>
                                        <p:tgtEl>
                                          <p:spTgt spid="6"/>
                                        </p:tgtEl>
                                        <p:attrNameLst>
                                          <p:attrName>fill.type</p:attrName>
                                        </p:attrNameLst>
                                      </p:cBhvr>
                                      <p:to>
                                        <p:strVal val="solid"/>
                                      </p:to>
                                    </p:set>
                                  </p:childTnLst>
                                </p:cTn>
                              </p:par>
                            </p:childTnLst>
                          </p:cTn>
                        </p:par>
                        <p:par>
                          <p:cTn id="69" fill="hold">
                            <p:stCondLst>
                              <p:cond delay="119"/>
                            </p:stCondLst>
                            <p:childTnLst>
                              <p:par>
                                <p:cTn id="70" presetID="22" presetClass="entr" presetSubtype="8" fill="hold"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left)">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106497" grpId="0"/>
      <p:bldP spid="106497" grpId="1"/>
      <p:bldP spid="106499" grpId="0"/>
      <p:bldP spid="106499" grpId="1"/>
      <p:bldP spid="106500" grpId="0"/>
      <p:bldP spid="106500" grpId="1"/>
      <p:bldP spid="106501" grpId="0"/>
      <p:bldP spid="106501" grpId="1"/>
      <p:bldP spid="106502" grpId="0"/>
      <p:bldP spid="106502" grpId="1"/>
      <p:bldP spid="106503" grpId="0"/>
      <p:bldP spid="106503" grpId="1"/>
      <p:bldP spid="106506" grpId="0"/>
      <p:bldP spid="106506" grpId="1"/>
      <p:bldP spid="6" grpId="0"/>
      <p:bldP spid="6"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文本框 22530"/>
          <p:cNvSpPr txBox="1"/>
          <p:nvPr/>
        </p:nvSpPr>
        <p:spPr>
          <a:xfrm>
            <a:off x="673100" y="596900"/>
            <a:ext cx="8015288" cy="922338"/>
          </a:xfrm>
          <a:prstGeom prst="rect">
            <a:avLst/>
          </a:prstGeom>
          <a:noFill/>
          <a:ln w="9525">
            <a:noFill/>
          </a:ln>
        </p:spPr>
        <p:txBody>
          <a:bodyPr wrap="square"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因此，8路数据分别取D</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=D</a:t>
            </a:r>
            <a:r>
              <a:rPr lang="zh-CN" altLang="en-US" baseline="-25000" dirty="0">
                <a:latin typeface="Comic Sans MS" panose="030F0702030302020204" pitchFamily="2" charset="0"/>
                <a:ea typeface="宋体" panose="02010600030101010101" pitchFamily="2" charset="-122"/>
              </a:rPr>
              <a:t>3</a:t>
            </a:r>
            <a:r>
              <a:rPr lang="zh-CN" altLang="en-US" dirty="0">
                <a:latin typeface="Comic Sans MS" panose="030F0702030302020204" pitchFamily="2" charset="0"/>
                <a:ea typeface="宋体" panose="02010600030101010101" pitchFamily="2" charset="-122"/>
              </a:rPr>
              <a:t>=D</a:t>
            </a:r>
            <a:r>
              <a:rPr lang="zh-CN" altLang="en-US" baseline="-25000" dirty="0">
                <a:latin typeface="Comic Sans MS" panose="030F0702030302020204" pitchFamily="2" charset="0"/>
                <a:ea typeface="宋体" panose="02010600030101010101" pitchFamily="2" charset="-122"/>
              </a:rPr>
              <a:t>7</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3</a:t>
            </a:r>
            <a:r>
              <a:rPr lang="zh-CN" altLang="en-US" dirty="0">
                <a:latin typeface="Comic Sans MS" panose="030F0702030302020204" pitchFamily="2" charset="0"/>
                <a:ea typeface="宋体" panose="02010600030101010101" pitchFamily="2" charset="-122"/>
              </a:rPr>
              <a:t>'、D</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=1、D</a:t>
            </a:r>
            <a:r>
              <a:rPr lang="zh-CN" altLang="en-US" baseline="-25000" dirty="0">
                <a:latin typeface="Comic Sans MS" panose="030F0702030302020204" pitchFamily="2" charset="0"/>
                <a:ea typeface="宋体" panose="02010600030101010101" pitchFamily="2" charset="-122"/>
              </a:rPr>
              <a:t>2</a:t>
            </a:r>
            <a:r>
              <a:rPr lang="zh-CN" altLang="en-US" dirty="0">
                <a:latin typeface="Comic Sans MS" panose="030F0702030302020204" pitchFamily="2" charset="0"/>
                <a:ea typeface="宋体" panose="02010600030101010101" pitchFamily="2" charset="-122"/>
              </a:rPr>
              <a:t>=D</a:t>
            </a:r>
            <a:r>
              <a:rPr lang="zh-CN" altLang="en-US" baseline="-25000" dirty="0">
                <a:latin typeface="Comic Sans MS" panose="030F0702030302020204" pitchFamily="2" charset="0"/>
                <a:ea typeface="宋体" panose="02010600030101010101" pitchFamily="2" charset="-122"/>
              </a:rPr>
              <a:t>4</a:t>
            </a:r>
            <a:r>
              <a:rPr lang="zh-CN" altLang="en-US" dirty="0">
                <a:latin typeface="Comic Sans MS" panose="030F0702030302020204" pitchFamily="2" charset="0"/>
                <a:ea typeface="宋体" panose="02010600030101010101" pitchFamily="2" charset="-122"/>
              </a:rPr>
              <a:t>=D</a:t>
            </a:r>
            <a:r>
              <a:rPr lang="zh-CN" altLang="en-US" baseline="-25000" dirty="0">
                <a:latin typeface="Comic Sans MS" panose="030F0702030302020204" pitchFamily="2" charset="0"/>
                <a:ea typeface="宋体" panose="02010600030101010101" pitchFamily="2" charset="-122"/>
              </a:rPr>
              <a:t>5</a:t>
            </a:r>
            <a:r>
              <a:rPr lang="zh-CN" altLang="en-US" dirty="0">
                <a:latin typeface="Comic Sans MS" panose="030F0702030302020204" pitchFamily="2" charset="0"/>
                <a:ea typeface="宋体" panose="02010600030101010101" pitchFamily="2" charset="-122"/>
              </a:rPr>
              <a:t>=D</a:t>
            </a:r>
            <a:r>
              <a:rPr lang="zh-CN" altLang="en-US" baseline="-25000" dirty="0">
                <a:latin typeface="Comic Sans MS" panose="030F0702030302020204" pitchFamily="2" charset="0"/>
                <a:ea typeface="宋体" panose="02010600030101010101" pitchFamily="2" charset="-122"/>
              </a:rPr>
              <a:t>6</a:t>
            </a:r>
            <a:r>
              <a:rPr lang="zh-CN" altLang="en-US" dirty="0">
                <a:latin typeface="Comic Sans MS" panose="030F0702030302020204" pitchFamily="2" charset="0"/>
                <a:ea typeface="宋体" panose="02010600030101010101" pitchFamily="2" charset="-122"/>
              </a:rPr>
              <a:t>=0，故总体设计电路如图6-72所示。</a:t>
            </a:r>
            <a:endParaRPr lang="zh-CN" altLang="en-US" dirty="0">
              <a:latin typeface="Comic Sans MS" panose="030F0702030302020204" pitchFamily="2" charset="0"/>
              <a:ea typeface="宋体" panose="02010600030101010101" pitchFamily="2" charset="-122"/>
            </a:endParaRPr>
          </a:p>
        </p:txBody>
      </p:sp>
      <p:graphicFrame>
        <p:nvGraphicFramePr>
          <p:cNvPr id="107522" name="对象 -2147482175"/>
          <p:cNvGraphicFramePr/>
          <p:nvPr/>
        </p:nvGraphicFramePr>
        <p:xfrm>
          <a:off x="2432050" y="1622425"/>
          <a:ext cx="3817938" cy="2684463"/>
        </p:xfrm>
        <a:graphic>
          <a:graphicData uri="http://schemas.openxmlformats.org/presentationml/2006/ole">
            <mc:AlternateContent xmlns:mc="http://schemas.openxmlformats.org/markup-compatibility/2006">
              <mc:Choice xmlns:v="urn:schemas-microsoft-com:vml" Requires="v">
                <p:oleObj spid="_x0000_s3249" name="" r:id="rId1" imgW="4660900" imgH="3289300" progId="Visio.Drawing.11">
                  <p:embed/>
                </p:oleObj>
              </mc:Choice>
              <mc:Fallback>
                <p:oleObj name="" r:id="rId1" imgW="4660900" imgH="3289300" progId="Visio.Drawing.11">
                  <p:embed/>
                  <p:pic>
                    <p:nvPicPr>
                      <p:cNvPr id="0" name="图片 3248"/>
                      <p:cNvPicPr/>
                      <p:nvPr/>
                    </p:nvPicPr>
                    <p:blipFill>
                      <a:blip r:embed="rId2"/>
                      <a:stretch>
                        <a:fillRect/>
                      </a:stretch>
                    </p:blipFill>
                    <p:spPr>
                      <a:xfrm>
                        <a:off x="2432050" y="1622425"/>
                        <a:ext cx="3817938" cy="2684463"/>
                      </a:xfrm>
                      <a:prstGeom prst="rect">
                        <a:avLst/>
                      </a:prstGeom>
                      <a:noFill/>
                      <a:ln w="38100">
                        <a:noFill/>
                        <a:miter/>
                      </a:ln>
                    </p:spPr>
                  </p:pic>
                </p:oleObj>
              </mc:Fallback>
            </mc:AlternateContent>
          </a:graphicData>
        </a:graphic>
      </p:graphicFrame>
      <p:sp>
        <p:nvSpPr>
          <p:cNvPr id="5" name="AutoShape 5"/>
          <p:cNvSpPr/>
          <p:nvPr/>
        </p:nvSpPr>
        <p:spPr>
          <a:xfrm>
            <a:off x="898525" y="4306888"/>
            <a:ext cx="7258050" cy="506412"/>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107524" name="文本框 5"/>
          <p:cNvSpPr txBox="1"/>
          <p:nvPr/>
        </p:nvSpPr>
        <p:spPr>
          <a:xfrm>
            <a:off x="898525" y="4376738"/>
            <a:ext cx="7259638"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【例12】 用顺序脉冲发生器设计产生“11010001”序列信号的电路。</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107525" name="文本框 22530"/>
          <p:cNvSpPr txBox="1"/>
          <p:nvPr/>
        </p:nvSpPr>
        <p:spPr>
          <a:xfrm>
            <a:off x="898525" y="4975225"/>
            <a:ext cx="1384300"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Comic Sans MS" panose="030F0702030302020204" pitchFamily="2" charset="0"/>
                <a:ea typeface="宋体" panose="02010600030101010101" pitchFamily="2" charset="-122"/>
              </a:rPr>
              <a:t>设计过程：</a:t>
            </a:r>
            <a:endParaRPr lang="zh-CN" altLang="en-US" dirty="0">
              <a:solidFill>
                <a:srgbClr val="C00000"/>
              </a:solidFill>
              <a:latin typeface="Comic Sans MS" panose="030F0702030302020204" pitchFamily="2" charset="0"/>
              <a:ea typeface="宋体" panose="02010600030101010101" pitchFamily="2" charset="-122"/>
            </a:endParaRPr>
          </a:p>
        </p:txBody>
      </p:sp>
      <p:sp>
        <p:nvSpPr>
          <p:cNvPr id="107526" name="文本框 22530"/>
          <p:cNvSpPr txBox="1"/>
          <p:nvPr/>
        </p:nvSpPr>
        <p:spPr>
          <a:xfrm>
            <a:off x="987425" y="5273675"/>
            <a:ext cx="7751763"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(1) </a:t>
            </a:r>
            <a:r>
              <a:rPr lang="zh-CN" altLang="en-US" dirty="0">
                <a:latin typeface="Comic Sans MS" panose="030F0702030302020204" pitchFamily="2" charset="0"/>
                <a:ea typeface="宋体" panose="02010600030101010101" pitchFamily="2" charset="-122"/>
              </a:rPr>
              <a:t>因序列信号长度M＝8，所以选用74HC161（作8进制用）和74HC138产生8节拍的顺序负脉冲P</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7</a:t>
            </a:r>
            <a:r>
              <a:rPr lang="zh-CN" altLang="en-US" dirty="0">
                <a:latin typeface="Comic Sans MS" panose="030F0702030302020204" pitchFamily="2" charset="0"/>
                <a:ea typeface="宋体" panose="02010600030101010101" pitchFamily="2" charset="-122"/>
              </a:rPr>
              <a:t>'。</a:t>
            </a:r>
            <a:endParaRPr lang="zh-CN" altLang="en-US" dirty="0">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1"/>
                                        </p:tgtEl>
                                        <p:attrNameLst>
                                          <p:attrName>style.visibility</p:attrName>
                                        </p:attrNameLst>
                                      </p:cBhvr>
                                      <p:to>
                                        <p:strVal val="visible"/>
                                      </p:to>
                                    </p:set>
                                    <p:animEffect transition="in" filter="wipe(left)">
                                      <p:cBhvr>
                                        <p:cTn id="7" dur="500"/>
                                        <p:tgtEl>
                                          <p:spTgt spid="1075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522"/>
                                        </p:tgtEl>
                                        <p:attrNameLst>
                                          <p:attrName>style.visibility</p:attrName>
                                        </p:attrNameLst>
                                      </p:cBhvr>
                                      <p:to>
                                        <p:strVal val="visible"/>
                                      </p:to>
                                    </p:set>
                                    <p:animEffect transition="in" filter="dissolve">
                                      <p:cBhvr>
                                        <p:cTn id="12" dur="500"/>
                                        <p:tgtEl>
                                          <p:spTgt spid="1075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107524"/>
                                        </p:tgtEl>
                                        <p:attrNameLst>
                                          <p:attrName>style.visibility</p:attrName>
                                        </p:attrNameLst>
                                      </p:cBhvr>
                                      <p:to>
                                        <p:strVal val="visible"/>
                                      </p:to>
                                    </p:set>
                                    <p:anim calcmode="discrete" valueType="clr">
                                      <p:cBhvr override="childStyle">
                                        <p:cTn id="20" dur="80"/>
                                        <p:tgtEl>
                                          <p:spTgt spid="107524"/>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07524"/>
                                        </p:tgtEl>
                                        <p:attrNameLst>
                                          <p:attrName>fillcolor</p:attrName>
                                        </p:attrNameLst>
                                      </p:cBhvr>
                                      <p:tavLst>
                                        <p:tav tm="0">
                                          <p:val>
                                            <p:clrVal>
                                              <a:schemeClr val="accent2"/>
                                            </p:clrVal>
                                          </p:val>
                                        </p:tav>
                                        <p:tav tm="50000">
                                          <p:val>
                                            <p:clrVal>
                                              <a:schemeClr val="hlink"/>
                                            </p:clrVal>
                                          </p:val>
                                        </p:tav>
                                      </p:tavLst>
                                    </p:anim>
                                    <p:set>
                                      <p:cBhvr>
                                        <p:cTn id="22" dur="80"/>
                                        <p:tgtEl>
                                          <p:spTgt spid="107524"/>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107525"/>
                                        </p:tgtEl>
                                        <p:attrNameLst>
                                          <p:attrName>style.visibility</p:attrName>
                                        </p:attrNameLst>
                                      </p:cBhvr>
                                      <p:to>
                                        <p:strVal val="visible"/>
                                      </p:to>
                                    </p:set>
                                    <p:anim calcmode="discrete" valueType="clr">
                                      <p:cBhvr override="childStyle">
                                        <p:cTn id="27" dur="80"/>
                                        <p:tgtEl>
                                          <p:spTgt spid="107525"/>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07525"/>
                                        </p:tgtEl>
                                        <p:attrNameLst>
                                          <p:attrName>fillcolor</p:attrName>
                                        </p:attrNameLst>
                                      </p:cBhvr>
                                      <p:tavLst>
                                        <p:tav tm="0">
                                          <p:val>
                                            <p:clrVal>
                                              <a:schemeClr val="accent2"/>
                                            </p:clrVal>
                                          </p:val>
                                        </p:tav>
                                        <p:tav tm="50000">
                                          <p:val>
                                            <p:clrVal>
                                              <a:schemeClr val="hlink"/>
                                            </p:clrVal>
                                          </p:val>
                                        </p:tav>
                                      </p:tavLst>
                                    </p:anim>
                                    <p:set>
                                      <p:cBhvr>
                                        <p:cTn id="29" dur="80"/>
                                        <p:tgtEl>
                                          <p:spTgt spid="107525"/>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7526"/>
                                        </p:tgtEl>
                                        <p:attrNameLst>
                                          <p:attrName>style.visibility</p:attrName>
                                        </p:attrNameLst>
                                      </p:cBhvr>
                                      <p:to>
                                        <p:strVal val="visible"/>
                                      </p:to>
                                    </p:set>
                                    <p:animEffect transition="in" filter="wipe(left)">
                                      <p:cBhvr>
                                        <p:cTn id="34" dur="500"/>
                                        <p:tgtEl>
                                          <p:spTgt spid="107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107521" grpId="0"/>
      <p:bldP spid="107521" grpId="1"/>
      <p:bldP spid="107524" grpId="0"/>
      <p:bldP spid="107524" grpId="1"/>
      <p:bldP spid="107525" grpId="0"/>
      <p:bldP spid="107525" grpId="1"/>
      <p:bldP spid="107526" grpId="0"/>
      <p:bldP spid="107526"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文本框 22530"/>
          <p:cNvSpPr txBox="1"/>
          <p:nvPr/>
        </p:nvSpPr>
        <p:spPr>
          <a:xfrm>
            <a:off x="649288" y="612775"/>
            <a:ext cx="3478212" cy="506413"/>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(2) </a:t>
            </a:r>
            <a:r>
              <a:rPr lang="zh-CN" altLang="en-US" dirty="0">
                <a:latin typeface="Comic Sans MS" panose="030F0702030302020204" pitchFamily="2" charset="0"/>
                <a:ea typeface="宋体" panose="02010600030101010101" pitchFamily="2" charset="-122"/>
              </a:rPr>
              <a:t>要求序列信号11010001时</a:t>
            </a:r>
            <a:endParaRPr lang="zh-CN" altLang="en-US" dirty="0">
              <a:latin typeface="Comic Sans MS" panose="030F0702030302020204" pitchFamily="2" charset="0"/>
              <a:ea typeface="宋体" panose="02010600030101010101" pitchFamily="2" charset="-122"/>
            </a:endParaRPr>
          </a:p>
        </p:txBody>
      </p:sp>
      <p:sp>
        <p:nvSpPr>
          <p:cNvPr id="108546" name="文本框 3"/>
          <p:cNvSpPr txBox="1"/>
          <p:nvPr/>
        </p:nvSpPr>
        <p:spPr>
          <a:xfrm>
            <a:off x="704850" y="2624138"/>
            <a:ext cx="3368675" cy="368300"/>
          </a:xfrm>
          <a:prstGeom prst="rect">
            <a:avLst/>
          </a:prstGeom>
          <a:noFill/>
          <a:ln w="9525">
            <a:noFill/>
          </a:ln>
        </p:spPr>
        <p:txBody>
          <a:bodyPr wrap="none" anchor="t" anchorCtr="0">
            <a:spAutoFit/>
          </a:bodyPr>
          <a:p>
            <a:pPr eaLnBrk="0" hangingPunct="0"/>
            <a:r>
              <a:rPr lang="zh-CN" altLang="en-US" dirty="0">
                <a:latin typeface="Comic Sans MS" panose="030F0702030302020204" pitchFamily="2" charset="0"/>
                <a:ea typeface="宋体" panose="02010600030101010101" pitchFamily="2" charset="-122"/>
              </a:rPr>
              <a:t>所以</a:t>
            </a:r>
            <a:r>
              <a:rPr lang="en-US" altLang="zh-CN" dirty="0">
                <a:latin typeface="Comic Sans MS" panose="030F0702030302020204" pitchFamily="2" charset="0"/>
                <a:ea typeface="宋体" panose="02010600030101010101" pitchFamily="2" charset="-122"/>
              </a:rPr>
              <a:t>,</a:t>
            </a:r>
            <a:r>
              <a:rPr lang="zh-CN" altLang="en-US" dirty="0">
                <a:latin typeface="Comic Sans MS" panose="030F0702030302020204" pitchFamily="2" charset="0"/>
                <a:ea typeface="宋体" panose="02010600030101010101" pitchFamily="2" charset="-122"/>
              </a:rPr>
              <a:t>设计电路如图6-73所示。</a:t>
            </a:r>
            <a:endParaRPr lang="zh-CN" altLang="en-US">
              <a:latin typeface="Arial" panose="020B0604020202020204" pitchFamily="34" charset="0"/>
              <a:ea typeface="宋体" panose="02010600030101010101" pitchFamily="2" charset="-122"/>
            </a:endParaRPr>
          </a:p>
        </p:txBody>
      </p:sp>
      <p:graphicFrame>
        <p:nvGraphicFramePr>
          <p:cNvPr id="109571" name="对象 -2147482167"/>
          <p:cNvGraphicFramePr/>
          <p:nvPr>
            <p:custDataLst>
              <p:tags r:id="rId1"/>
            </p:custDataLst>
          </p:nvPr>
        </p:nvGraphicFramePr>
        <p:xfrm>
          <a:off x="4446588" y="3227388"/>
          <a:ext cx="4403725" cy="2308225"/>
        </p:xfrm>
        <a:graphic>
          <a:graphicData uri="http://schemas.openxmlformats.org/presentationml/2006/ole">
            <mc:AlternateContent xmlns:mc="http://schemas.openxmlformats.org/markup-compatibility/2006">
              <mc:Choice xmlns:v="urn:schemas-microsoft-com:vml" Requires="v">
                <p:oleObj spid="_x0000_s3248" name="" r:id="rId2" imgW="6235700" imgH="2628900" progId="Visio.Drawing.11">
                  <p:embed/>
                </p:oleObj>
              </mc:Choice>
              <mc:Fallback>
                <p:oleObj name="" r:id="rId2" imgW="6235700" imgH="2628900" progId="Visio.Drawing.11">
                  <p:embed/>
                  <p:pic>
                    <p:nvPicPr>
                      <p:cNvPr id="0" name="图片 3247"/>
                      <p:cNvPicPr/>
                      <p:nvPr/>
                    </p:nvPicPr>
                    <p:blipFill>
                      <a:blip r:embed="rId3"/>
                      <a:stretch>
                        <a:fillRect/>
                      </a:stretch>
                    </p:blipFill>
                    <p:spPr>
                      <a:xfrm>
                        <a:off x="4446588" y="3227388"/>
                        <a:ext cx="4403725" cy="2308225"/>
                      </a:xfrm>
                      <a:prstGeom prst="rect">
                        <a:avLst/>
                      </a:prstGeom>
                      <a:noFill/>
                      <a:ln w="38100">
                        <a:noFill/>
                        <a:miter/>
                      </a:ln>
                    </p:spPr>
                  </p:pic>
                </p:oleObj>
              </mc:Fallback>
            </mc:AlternateContent>
          </a:graphicData>
        </a:graphic>
      </p:graphicFrame>
      <p:sp>
        <p:nvSpPr>
          <p:cNvPr id="104449" name="文本框 4"/>
          <p:cNvSpPr txBox="1"/>
          <p:nvPr/>
        </p:nvSpPr>
        <p:spPr>
          <a:xfrm>
            <a:off x="571500" y="3625850"/>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104450" name="文本框 3"/>
          <p:cNvSpPr txBox="1"/>
          <p:nvPr/>
        </p:nvSpPr>
        <p:spPr>
          <a:xfrm>
            <a:off x="571500" y="5776913"/>
            <a:ext cx="8001000" cy="368300"/>
          </a:xfrm>
          <a:prstGeom prst="rect">
            <a:avLst/>
          </a:prstGeom>
          <a:noFill/>
          <a:ln w="9525">
            <a:noFill/>
          </a:ln>
        </p:spPr>
        <p:txBody>
          <a:bodyPr wrap="squar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27</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上题中的序列产生器共有几种设计方案，并分别说明其设计思路。</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2" name="对象 1"/>
          <p:cNvGraphicFramePr/>
          <p:nvPr/>
        </p:nvGraphicFramePr>
        <p:xfrm>
          <a:off x="4540250" y="690563"/>
          <a:ext cx="3949700" cy="2168525"/>
        </p:xfrm>
        <a:graphic>
          <a:graphicData uri="http://schemas.openxmlformats.org/presentationml/2006/ole">
            <mc:AlternateContent xmlns:mc="http://schemas.openxmlformats.org/markup-compatibility/2006">
              <mc:Choice xmlns:v="urn:schemas-microsoft-com:vml" Requires="v">
                <p:oleObj spid="_x0000_s3247" name="" r:id="rId4" imgW="3914775" imgH="2047875" progId="Paint.Picture">
                  <p:embed/>
                </p:oleObj>
              </mc:Choice>
              <mc:Fallback>
                <p:oleObj name="" r:id="rId4" imgW="3914775" imgH="2047875" progId="Paint.Picture">
                  <p:embed/>
                  <p:pic>
                    <p:nvPicPr>
                      <p:cNvPr id="0" name="图片 3246"/>
                      <p:cNvPicPr/>
                      <p:nvPr/>
                    </p:nvPicPr>
                    <p:blipFill>
                      <a:blip r:embed="rId5"/>
                      <a:stretch>
                        <a:fillRect/>
                      </a:stretch>
                    </p:blipFill>
                    <p:spPr>
                      <a:xfrm>
                        <a:off x="4540250" y="690563"/>
                        <a:ext cx="3949700" cy="2168525"/>
                      </a:xfrm>
                      <a:prstGeom prst="rect">
                        <a:avLst/>
                      </a:prstGeom>
                      <a:noFill/>
                      <a:ln w="38100">
                        <a:noFill/>
                        <a:miter/>
                      </a:ln>
                    </p:spPr>
                  </p:pic>
                </p:oleObj>
              </mc:Fallback>
            </mc:AlternateContent>
          </a:graphicData>
        </a:graphic>
      </p:graphicFrame>
      <p:sp>
        <p:nvSpPr>
          <p:cNvPr id="4" name="文本框 3"/>
          <p:cNvSpPr txBox="1"/>
          <p:nvPr/>
        </p:nvSpPr>
        <p:spPr>
          <a:xfrm>
            <a:off x="773113" y="1416050"/>
            <a:ext cx="3429000" cy="920750"/>
          </a:xfrm>
          <a:prstGeom prst="rect">
            <a:avLst/>
          </a:prstGeom>
          <a:noFill/>
          <a:ln w="9525">
            <a:noFill/>
          </a:ln>
        </p:spPr>
        <p:txBody>
          <a:bodyPr wrap="square"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因此，得出Y的表达式为</a:t>
            </a:r>
            <a:endParaRPr lang="zh-CN" altLang="en-US" dirty="0">
              <a:latin typeface="Comic Sans MS" panose="030F0702030302020204" pitchFamily="2" charset="0"/>
              <a:ea typeface="宋体" panose="02010600030101010101" pitchFamily="2" charset="-122"/>
            </a:endParaRPr>
          </a:p>
          <a:p>
            <a:pPr eaLnBrk="0" hangingPunct="0">
              <a:lnSpc>
                <a:spcPct val="150000"/>
              </a:lnSpc>
            </a:pPr>
            <a:r>
              <a:rPr lang="zh-CN" altLang="en-US" dirty="0">
                <a:latin typeface="Comic Sans MS" panose="030F0702030302020204" pitchFamily="2" charset="0"/>
                <a:ea typeface="宋体" panose="02010600030101010101" pitchFamily="2" charset="-122"/>
              </a:rPr>
              <a:t>Y=P</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3</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7</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3</a:t>
            </a:r>
            <a:r>
              <a:rPr lang="zh-CN" altLang="en-US" dirty="0">
                <a:latin typeface="Comic Sans MS" panose="030F0702030302020204" pitchFamily="2" charset="0"/>
                <a:ea typeface="宋体" panose="02010600030101010101" pitchFamily="2" charset="-122"/>
              </a:rPr>
              <a:t>'P</a:t>
            </a:r>
            <a:r>
              <a:rPr lang="zh-CN" altLang="en-US" baseline="-25000" dirty="0">
                <a:latin typeface="Comic Sans MS" panose="030F0702030302020204" pitchFamily="2" charset="0"/>
                <a:ea typeface="宋体" panose="02010600030101010101" pitchFamily="2" charset="-122"/>
              </a:rPr>
              <a:t>7</a:t>
            </a:r>
            <a:r>
              <a:rPr lang="zh-CN" altLang="en-US" dirty="0">
                <a:latin typeface="Comic Sans MS" panose="030F0702030302020204" pitchFamily="2"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5" name="文本框 4"/>
          <p:cNvSpPr txBox="1"/>
          <p:nvPr/>
        </p:nvSpPr>
        <p:spPr>
          <a:xfrm>
            <a:off x="571500" y="4197350"/>
            <a:ext cx="3733800" cy="1338263"/>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26</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设计一个序列信号产生器，在时钟脉冲作用下，能够循环产生“10101010”序列。画出设计图。</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545"/>
                                        </p:tgtEl>
                                        <p:attrNameLst>
                                          <p:attrName>style.visibility</p:attrName>
                                        </p:attrNameLst>
                                      </p:cBhvr>
                                      <p:to>
                                        <p:strVal val="visible"/>
                                      </p:to>
                                    </p:set>
                                    <p:animEffect transition="in" filter="wipe(left)">
                                      <p:cBhvr>
                                        <p:cTn id="7" dur="500"/>
                                        <p:tgtEl>
                                          <p:spTgt spid="1085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4"/>
                                        </p:tgtEl>
                                        <p:attrNameLst>
                                          <p:attrName>style.visibility</p:attrName>
                                        </p:attrNameLst>
                                      </p:cBhvr>
                                      <p:to>
                                        <p:strVal val="visible"/>
                                      </p:to>
                                    </p:set>
                                    <p:anim calcmode="discrete" valueType="clr">
                                      <p:cBhvr override="childStyle">
                                        <p:cTn id="1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
                                        </p:tgtEl>
                                        <p:attrNameLst>
                                          <p:attrName>fillcolor</p:attrName>
                                        </p:attrNameLst>
                                      </p:cBhvr>
                                      <p:tavLst>
                                        <p:tav tm="0">
                                          <p:val>
                                            <p:clrVal>
                                              <a:schemeClr val="accent2"/>
                                            </p:clrVal>
                                          </p:val>
                                        </p:tav>
                                        <p:tav tm="50000">
                                          <p:val>
                                            <p:clrVal>
                                              <a:schemeClr val="hlink"/>
                                            </p:clrVal>
                                          </p:val>
                                        </p:tav>
                                      </p:tavLst>
                                    </p:anim>
                                    <p:set>
                                      <p:cBhvr>
                                        <p:cTn id="19" dur="80"/>
                                        <p:tgtEl>
                                          <p:spTgt spid="4"/>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108546"/>
                                        </p:tgtEl>
                                        <p:attrNameLst>
                                          <p:attrName>style.visibility</p:attrName>
                                        </p:attrNameLst>
                                      </p:cBhvr>
                                      <p:to>
                                        <p:strVal val="visible"/>
                                      </p:to>
                                    </p:set>
                                    <p:anim calcmode="discrete" valueType="clr">
                                      <p:cBhvr override="childStyle">
                                        <p:cTn id="24" dur="80"/>
                                        <p:tgtEl>
                                          <p:spTgt spid="108546"/>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08546"/>
                                        </p:tgtEl>
                                        <p:attrNameLst>
                                          <p:attrName>fillcolor</p:attrName>
                                        </p:attrNameLst>
                                      </p:cBhvr>
                                      <p:tavLst>
                                        <p:tav tm="0">
                                          <p:val>
                                            <p:clrVal>
                                              <a:schemeClr val="accent2"/>
                                            </p:clrVal>
                                          </p:val>
                                        </p:tav>
                                        <p:tav tm="50000">
                                          <p:val>
                                            <p:clrVal>
                                              <a:schemeClr val="hlink"/>
                                            </p:clrVal>
                                          </p:val>
                                        </p:tav>
                                      </p:tavLst>
                                    </p:anim>
                                    <p:set>
                                      <p:cBhvr>
                                        <p:cTn id="26" dur="80"/>
                                        <p:tgtEl>
                                          <p:spTgt spid="108546"/>
                                        </p:tgtEl>
                                        <p:attrNameLst>
                                          <p:attrName>fill.type</p:attrName>
                                        </p:attrNameLst>
                                      </p:cBhvr>
                                      <p:to>
                                        <p:strVal val="solid"/>
                                      </p:to>
                                    </p:set>
                                  </p:childTnLst>
                                </p:cTn>
                              </p:par>
                            </p:childTnLst>
                          </p:cTn>
                        </p:par>
                        <p:par>
                          <p:cTn id="27" fill="hold">
                            <p:stCondLst>
                              <p:cond delay="680"/>
                            </p:stCondLst>
                            <p:childTnLst>
                              <p:par>
                                <p:cTn id="28" presetID="9" presetClass="entr" presetSubtype="0" fill="hold" nodeType="afterEffect">
                                  <p:stCondLst>
                                    <p:cond delay="0"/>
                                  </p:stCondLst>
                                  <p:childTnLst>
                                    <p:set>
                                      <p:cBhvr>
                                        <p:cTn id="29" dur="1" fill="hold">
                                          <p:stCondLst>
                                            <p:cond delay="0"/>
                                          </p:stCondLst>
                                        </p:cTn>
                                        <p:tgtEl>
                                          <p:spTgt spid="109571"/>
                                        </p:tgtEl>
                                        <p:attrNameLst>
                                          <p:attrName>style.visibility</p:attrName>
                                        </p:attrNameLst>
                                      </p:cBhvr>
                                      <p:to>
                                        <p:strVal val="visible"/>
                                      </p:to>
                                    </p:set>
                                    <p:animEffect transition="in" filter="dissolve">
                                      <p:cBhvr>
                                        <p:cTn id="30" dur="500"/>
                                        <p:tgtEl>
                                          <p:spTgt spid="109571"/>
                                        </p:tgtEl>
                                      </p:cBhvr>
                                    </p:animEffec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104449"/>
                                        </p:tgtEl>
                                        <p:attrNameLst>
                                          <p:attrName>style.visibility</p:attrName>
                                        </p:attrNameLst>
                                      </p:cBhvr>
                                      <p:to>
                                        <p:strVal val="visible"/>
                                      </p:to>
                                    </p:set>
                                    <p:anim calcmode="discrete" valueType="clr">
                                      <p:cBhvr override="childStyle">
                                        <p:cTn id="35" dur="80"/>
                                        <p:tgtEl>
                                          <p:spTgt spid="104449"/>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04449"/>
                                        </p:tgtEl>
                                        <p:attrNameLst>
                                          <p:attrName>fillcolor</p:attrName>
                                        </p:attrNameLst>
                                      </p:cBhvr>
                                      <p:tavLst>
                                        <p:tav tm="0">
                                          <p:val>
                                            <p:clrVal>
                                              <a:schemeClr val="accent2"/>
                                            </p:clrVal>
                                          </p:val>
                                        </p:tav>
                                        <p:tav tm="50000">
                                          <p:val>
                                            <p:clrVal>
                                              <a:schemeClr val="hlink"/>
                                            </p:clrVal>
                                          </p:val>
                                        </p:tav>
                                      </p:tavLst>
                                    </p:anim>
                                    <p:set>
                                      <p:cBhvr>
                                        <p:cTn id="37" dur="80"/>
                                        <p:tgtEl>
                                          <p:spTgt spid="104449"/>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4450"/>
                                        </p:tgtEl>
                                        <p:attrNameLst>
                                          <p:attrName>style.visibility</p:attrName>
                                        </p:attrNameLst>
                                      </p:cBhvr>
                                      <p:to>
                                        <p:strVal val="visible"/>
                                      </p:to>
                                    </p:set>
                                    <p:animEffect transition="in" filter="wipe(left)">
                                      <p:cBhvr>
                                        <p:cTn id="47" dur="500"/>
                                        <p:tgtEl>
                                          <p:spTgt spid="10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5" grpId="0"/>
      <p:bldP spid="108545" grpId="1"/>
      <p:bldP spid="104449" grpId="0"/>
      <p:bldP spid="104449" grpId="1"/>
      <p:bldP spid="104450" grpId="0"/>
      <p:bldP spid="104450" grpId="1"/>
      <p:bldP spid="5" grpId="0"/>
      <p:bldP spid="5" grpId="1"/>
      <p:bldP spid="4" grpId="0"/>
      <p:bldP spid="4" grpId="1"/>
      <p:bldP spid="108546" grpId="0"/>
      <p:bldP spid="108546"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6.7 </a:t>
            </a:r>
            <a:r>
              <a:rPr lang="zh-CN" altLang="en-US" sz="4800" b="0" dirty="0">
                <a:latin typeface="Comic Sans MS" panose="030F0702030302020204" pitchFamily="2" charset="0"/>
                <a:ea typeface="黑体" panose="02010609060101010101" pitchFamily="2" charset="-122"/>
              </a:rPr>
              <a:t>时序电路中的竞争</a:t>
            </a:r>
            <a:r>
              <a:rPr lang="en-US" altLang="zh-CN" sz="4800" b="0" dirty="0">
                <a:latin typeface="Comic Sans MS" panose="030F0702030302020204" pitchFamily="2" charset="0"/>
                <a:ea typeface="黑体" panose="02010609060101010101" pitchFamily="2" charset="-122"/>
              </a:rPr>
              <a:t>-</a:t>
            </a:r>
            <a:r>
              <a:rPr lang="zh-CN" altLang="en-US" sz="4800" b="0" dirty="0">
                <a:latin typeface="Comic Sans MS" panose="030F0702030302020204" pitchFamily="2" charset="0"/>
                <a:ea typeface="黑体" panose="02010609060101010101" pitchFamily="2" charset="-122"/>
              </a:rPr>
              <a:t>冒险</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60" name="矩形 33794"/>
          <p:cNvSpPr/>
          <p:nvPr/>
        </p:nvSpPr>
        <p:spPr>
          <a:xfrm>
            <a:off x="658813" y="596900"/>
            <a:ext cx="4954587" cy="398463"/>
          </a:xfrm>
          <a:prstGeom prst="rect">
            <a:avLst/>
          </a:prstGeom>
          <a:noFill/>
          <a:ln w="9525">
            <a:noFill/>
          </a:ln>
        </p:spPr>
        <p:txBody>
          <a:bodyPr wrap="square" anchor="t" anchorCtr="0">
            <a:spAutoFit/>
          </a:bodyPr>
          <a:p>
            <a:pPr eaLnBrk="0" hangingPunct="0"/>
            <a:r>
              <a:rPr lang="zh-CN" altLang="en-US" sz="2000" dirty="0">
                <a:solidFill>
                  <a:srgbClr val="C00000"/>
                </a:solidFill>
                <a:latin typeface="Arial" panose="020B0604020202020204" pitchFamily="34" charset="0"/>
                <a:ea typeface="宋体" panose="02010600030101010101" pitchFamily="2" charset="-122"/>
              </a:rPr>
              <a:t>【回顾】第</a:t>
            </a:r>
            <a:r>
              <a:rPr lang="en-US" altLang="zh-CN" sz="2000" dirty="0">
                <a:solidFill>
                  <a:srgbClr val="C00000"/>
                </a:solidFill>
                <a:latin typeface="Arial" panose="020B0604020202020204" pitchFamily="34" charset="0"/>
                <a:ea typeface="宋体" panose="02010600030101010101" pitchFamily="2" charset="-122"/>
              </a:rPr>
              <a:t>4</a:t>
            </a:r>
            <a:r>
              <a:rPr lang="zh-CN" altLang="en-US" sz="2000" dirty="0">
                <a:solidFill>
                  <a:srgbClr val="C00000"/>
                </a:solidFill>
                <a:latin typeface="Arial" panose="020B0604020202020204" pitchFamily="34" charset="0"/>
                <a:ea typeface="宋体" panose="02010600030101010101" pitchFamily="2" charset="-122"/>
              </a:rPr>
              <a:t>章：组合电路中的竞争</a:t>
            </a:r>
            <a:r>
              <a:rPr lang="en-US" altLang="zh-CN" sz="2000" dirty="0">
                <a:solidFill>
                  <a:srgbClr val="C00000"/>
                </a:solidFill>
                <a:latin typeface="Arial" panose="020B0604020202020204" pitchFamily="34" charset="0"/>
                <a:ea typeface="宋体" panose="02010600030101010101" pitchFamily="2" charset="-122"/>
              </a:rPr>
              <a:t>-</a:t>
            </a:r>
            <a:r>
              <a:rPr lang="zh-CN" altLang="en-US" sz="2000" dirty="0">
                <a:solidFill>
                  <a:srgbClr val="C00000"/>
                </a:solidFill>
                <a:latin typeface="Arial" panose="020B0604020202020204" pitchFamily="34" charset="0"/>
                <a:ea typeface="宋体" panose="02010600030101010101" pitchFamily="2" charset="-122"/>
              </a:rPr>
              <a:t>冒险</a:t>
            </a:r>
            <a:endParaRPr lang="zh-CN" altLang="en-US" sz="2000" dirty="0">
              <a:solidFill>
                <a:srgbClr val="C00000"/>
              </a:solidFill>
              <a:latin typeface="Arial" panose="020B0604020202020204" pitchFamily="34" charset="0"/>
              <a:ea typeface="宋体" panose="02010600030101010101" pitchFamily="2" charset="-122"/>
            </a:endParaRPr>
          </a:p>
        </p:txBody>
      </p:sp>
      <p:sp>
        <p:nvSpPr>
          <p:cNvPr id="4" name="文本框 3"/>
          <p:cNvSpPr txBox="1"/>
          <p:nvPr/>
        </p:nvSpPr>
        <p:spPr>
          <a:xfrm>
            <a:off x="876300" y="974725"/>
            <a:ext cx="2873375" cy="1014413"/>
          </a:xfrm>
          <a:prstGeom prst="rect">
            <a:avLst/>
          </a:prstGeom>
          <a:noFill/>
          <a:ln w="9525">
            <a:noFill/>
          </a:ln>
        </p:spPr>
        <p:txBody>
          <a:bodyPr wrap="none" anchor="t" anchorCtr="0">
            <a:spAutoFit/>
          </a:bodyPr>
          <a:p>
            <a:pPr>
              <a:lnSpc>
                <a:spcPct val="150000"/>
              </a:lnSpc>
            </a:pPr>
            <a:r>
              <a:rPr lang="zh-CN" altLang="en-US" sz="2000">
                <a:solidFill>
                  <a:srgbClr val="0070C0"/>
                </a:solidFill>
                <a:latin typeface="Comic Sans MS" panose="030F0702030302020204" pitchFamily="2" charset="0"/>
                <a:ea typeface="宋体" panose="02010600030101010101" pitchFamily="2" charset="-122"/>
              </a:rPr>
              <a:t>定义了两个概念：</a:t>
            </a:r>
            <a:endParaRPr lang="zh-CN" altLang="en-US" sz="2000">
              <a:solidFill>
                <a:srgbClr val="0070C0"/>
              </a:solidFill>
              <a:latin typeface="Comic Sans MS" panose="030F0702030302020204" pitchFamily="2" charset="0"/>
              <a:ea typeface="宋体" panose="02010600030101010101" pitchFamily="2" charset="-122"/>
            </a:endParaRPr>
          </a:p>
          <a:p>
            <a:pPr>
              <a:lnSpc>
                <a:spcPct val="150000"/>
              </a:lnSpc>
            </a:pPr>
            <a:r>
              <a:rPr lang="en-US" altLang="zh-CN" sz="2000">
                <a:solidFill>
                  <a:srgbClr val="0070C0"/>
                </a:solidFill>
                <a:latin typeface="Comic Sans MS" panose="030F0702030302020204" pitchFamily="2" charset="0"/>
                <a:ea typeface="宋体" panose="02010600030101010101" pitchFamily="2" charset="-122"/>
              </a:rPr>
              <a:t>1. </a:t>
            </a:r>
            <a:r>
              <a:rPr lang="zh-CN" altLang="en-US" sz="2000">
                <a:solidFill>
                  <a:srgbClr val="0070C0"/>
                </a:solidFill>
                <a:latin typeface="Comic Sans MS" panose="030F0702030302020204" pitchFamily="2" charset="0"/>
                <a:ea typeface="宋体" panose="02010600030101010101" pitchFamily="2" charset="-122"/>
              </a:rPr>
              <a:t>竞争；</a:t>
            </a:r>
            <a:r>
              <a:rPr lang="en-US" altLang="zh-CN" sz="2000">
                <a:solidFill>
                  <a:srgbClr val="0070C0"/>
                </a:solidFill>
                <a:latin typeface="Comic Sans MS" panose="030F0702030302020204" pitchFamily="2" charset="0"/>
                <a:ea typeface="宋体" panose="02010600030101010101" pitchFamily="2" charset="-122"/>
              </a:rPr>
              <a:t>2. </a:t>
            </a:r>
            <a:r>
              <a:rPr lang="zh-CN" altLang="en-US" sz="2000">
                <a:solidFill>
                  <a:srgbClr val="0070C0"/>
                </a:solidFill>
                <a:latin typeface="Comic Sans MS" panose="030F0702030302020204" pitchFamily="2" charset="0"/>
                <a:ea typeface="宋体" panose="02010600030101010101" pitchFamily="2" charset="-122"/>
              </a:rPr>
              <a:t>竞争</a:t>
            </a:r>
            <a:r>
              <a:rPr lang="en-US" altLang="zh-CN" sz="2000">
                <a:solidFill>
                  <a:srgbClr val="0070C0"/>
                </a:solidFill>
                <a:latin typeface="Comic Sans MS" panose="030F0702030302020204" pitchFamily="2" charset="0"/>
                <a:ea typeface="宋体" panose="02010600030101010101" pitchFamily="2" charset="-122"/>
              </a:rPr>
              <a:t>-</a:t>
            </a:r>
            <a:r>
              <a:rPr lang="zh-CN" altLang="en-US" sz="2000">
                <a:solidFill>
                  <a:srgbClr val="0070C0"/>
                </a:solidFill>
                <a:latin typeface="Comic Sans MS" panose="030F0702030302020204" pitchFamily="2" charset="0"/>
                <a:ea typeface="宋体" panose="02010600030101010101" pitchFamily="2" charset="-122"/>
              </a:rPr>
              <a:t>冒险</a:t>
            </a:r>
            <a:endParaRPr lang="zh-CN" altLang="en-US" sz="2000">
              <a:solidFill>
                <a:srgbClr val="0070C0"/>
              </a:solidFill>
              <a:latin typeface="Comic Sans MS" panose="030F0702030302020204" pitchFamily="2" charset="0"/>
              <a:ea typeface="宋体" panose="02010600030101010101" pitchFamily="2" charset="-122"/>
            </a:endParaRPr>
          </a:p>
        </p:txBody>
      </p:sp>
      <p:sp>
        <p:nvSpPr>
          <p:cNvPr id="5" name="文本框 4"/>
          <p:cNvSpPr txBox="1"/>
          <p:nvPr/>
        </p:nvSpPr>
        <p:spPr>
          <a:xfrm>
            <a:off x="876300" y="1989138"/>
            <a:ext cx="3897313" cy="400050"/>
          </a:xfrm>
          <a:prstGeom prst="rect">
            <a:avLst/>
          </a:prstGeom>
          <a:noFill/>
          <a:ln w="9525">
            <a:noFill/>
          </a:ln>
        </p:spPr>
        <p:txBody>
          <a:bodyPr wrap="none" anchor="t" anchorCtr="0">
            <a:spAutoFit/>
          </a:bodyPr>
          <a:p>
            <a:r>
              <a:rPr lang="zh-CN" altLang="en-US" sz="2000">
                <a:latin typeface="Arial" panose="020B0604020202020204" pitchFamily="34" charset="0"/>
                <a:ea typeface="宋体" panose="02010600030101010101" pitchFamily="2" charset="-122"/>
              </a:rPr>
              <a:t>讨论：与门</a:t>
            </a:r>
            <a:r>
              <a:rPr lang="en-US" altLang="zh-CN" sz="2000">
                <a:latin typeface="Arial" panose="020B0604020202020204" pitchFamily="34" charset="0"/>
                <a:ea typeface="宋体" panose="02010600030101010101" pitchFamily="2" charset="-122"/>
              </a:rPr>
              <a:t>/</a:t>
            </a:r>
            <a:r>
              <a:rPr lang="zh-CN" altLang="en-US" sz="2000">
                <a:latin typeface="Arial" panose="020B0604020202020204" pitchFamily="34" charset="0"/>
                <a:ea typeface="宋体" panose="02010600030101010101" pitchFamily="2" charset="-122"/>
              </a:rPr>
              <a:t>与非门，或门</a:t>
            </a:r>
            <a:r>
              <a:rPr lang="en-US" altLang="zh-CN" sz="2000">
                <a:latin typeface="Arial" panose="020B0604020202020204" pitchFamily="34" charset="0"/>
                <a:ea typeface="宋体" panose="02010600030101010101" pitchFamily="2" charset="-122"/>
              </a:rPr>
              <a:t>/</a:t>
            </a:r>
            <a:r>
              <a:rPr lang="zh-CN" altLang="en-US" sz="2000">
                <a:latin typeface="Arial" panose="020B0604020202020204" pitchFamily="34" charset="0"/>
                <a:ea typeface="宋体" panose="02010600030101010101" pitchFamily="2" charset="-122"/>
              </a:rPr>
              <a:t>或非门</a:t>
            </a:r>
            <a:endParaRPr lang="zh-CN" altLang="en-US" sz="2000">
              <a:latin typeface="Arial" panose="020B0604020202020204" pitchFamily="34" charset="0"/>
              <a:ea typeface="宋体" panose="02010600030101010101" pitchFamily="2" charset="-122"/>
            </a:endParaRPr>
          </a:p>
        </p:txBody>
      </p:sp>
      <p:sp>
        <p:nvSpPr>
          <p:cNvPr id="6" name="文本框 5"/>
          <p:cNvSpPr txBox="1"/>
          <p:nvPr/>
        </p:nvSpPr>
        <p:spPr>
          <a:xfrm>
            <a:off x="5835650" y="596900"/>
            <a:ext cx="2344738" cy="1938338"/>
          </a:xfrm>
          <a:prstGeom prst="rect">
            <a:avLst/>
          </a:prstGeom>
          <a:noFill/>
          <a:ln w="9525">
            <a:noFill/>
          </a:ln>
        </p:spPr>
        <p:txBody>
          <a:bodyPr wrap="none" anchor="t" anchorCtr="0">
            <a:spAutoFit/>
          </a:bodyPr>
          <a:p>
            <a:pPr>
              <a:lnSpc>
                <a:spcPct val="150000"/>
              </a:lnSpc>
            </a:pPr>
            <a:r>
              <a:rPr lang="zh-CN" altLang="en-US" sz="2000">
                <a:latin typeface="Comic Sans MS" panose="030F0702030302020204" pitchFamily="2" charset="0"/>
                <a:ea typeface="宋体" panose="02010600030101010101" pitchFamily="2" charset="-122"/>
              </a:rPr>
              <a:t>消除方法：</a:t>
            </a:r>
            <a:endParaRPr lang="zh-CN" altLang="en-US" sz="2000">
              <a:latin typeface="Comic Sans MS" panose="030F0702030302020204" pitchFamily="2" charset="0"/>
              <a:ea typeface="宋体" panose="02010600030101010101" pitchFamily="2" charset="-122"/>
            </a:endParaRPr>
          </a:p>
          <a:p>
            <a:pPr>
              <a:lnSpc>
                <a:spcPct val="150000"/>
              </a:lnSpc>
            </a:pPr>
            <a:r>
              <a:rPr lang="en-US" altLang="zh-CN" sz="2000">
                <a:latin typeface="Comic Sans MS" panose="030F0702030302020204" pitchFamily="2" charset="0"/>
                <a:ea typeface="宋体" panose="02010600030101010101" pitchFamily="2" charset="-122"/>
              </a:rPr>
              <a:t>1. </a:t>
            </a:r>
            <a:r>
              <a:rPr lang="zh-CN" altLang="en-US" sz="2000">
                <a:latin typeface="Comic Sans MS" panose="030F0702030302020204" pitchFamily="2" charset="0"/>
                <a:ea typeface="宋体" panose="02010600030101010101" pitchFamily="2" charset="-122"/>
              </a:rPr>
              <a:t>修改逻辑设计； </a:t>
            </a:r>
            <a:endParaRPr lang="zh-CN" altLang="en-US" sz="2000">
              <a:latin typeface="Comic Sans MS" panose="030F0702030302020204" pitchFamily="2" charset="0"/>
              <a:ea typeface="宋体" panose="02010600030101010101" pitchFamily="2" charset="-122"/>
            </a:endParaRPr>
          </a:p>
          <a:p>
            <a:pPr>
              <a:lnSpc>
                <a:spcPct val="150000"/>
              </a:lnSpc>
            </a:pPr>
            <a:r>
              <a:rPr lang="en-US" altLang="zh-CN" sz="2000">
                <a:latin typeface="Comic Sans MS" panose="030F0702030302020204" pitchFamily="2" charset="0"/>
                <a:ea typeface="宋体" panose="02010600030101010101" pitchFamily="2" charset="-122"/>
              </a:rPr>
              <a:t>2. </a:t>
            </a:r>
            <a:r>
              <a:rPr lang="zh-CN" altLang="en-US" sz="2000">
                <a:latin typeface="Comic Sans MS" panose="030F0702030302020204" pitchFamily="2" charset="0"/>
                <a:ea typeface="宋体" panose="02010600030101010101" pitchFamily="2" charset="-122"/>
              </a:rPr>
              <a:t>引出选通脉冲；</a:t>
            </a:r>
            <a:endParaRPr lang="zh-CN" altLang="en-US" sz="2000">
              <a:latin typeface="Comic Sans MS" panose="030F0702030302020204" pitchFamily="2" charset="0"/>
              <a:ea typeface="宋体" panose="02010600030101010101" pitchFamily="2" charset="-122"/>
            </a:endParaRPr>
          </a:p>
          <a:p>
            <a:pPr>
              <a:lnSpc>
                <a:spcPct val="150000"/>
              </a:lnSpc>
            </a:pPr>
            <a:r>
              <a:rPr lang="en-US" altLang="zh-CN" sz="2000">
                <a:latin typeface="Comic Sans MS" panose="030F0702030302020204" pitchFamily="2" charset="0"/>
                <a:ea typeface="宋体" panose="02010600030101010101" pitchFamily="2" charset="-122"/>
              </a:rPr>
              <a:t>3. </a:t>
            </a:r>
            <a:r>
              <a:rPr lang="zh-CN" altLang="en-US" sz="2000">
                <a:latin typeface="Comic Sans MS" panose="030F0702030302020204" pitchFamily="2" charset="0"/>
                <a:ea typeface="宋体" panose="02010600030101010101" pitchFamily="2" charset="-122"/>
              </a:rPr>
              <a:t>加入滤波电容。</a:t>
            </a:r>
            <a:endParaRPr lang="zh-CN" altLang="en-US" sz="2000">
              <a:latin typeface="Comic Sans MS" panose="030F0702030302020204" pitchFamily="2" charset="0"/>
              <a:ea typeface="宋体" panose="02010600030101010101" pitchFamily="2" charset="-122"/>
            </a:endParaRPr>
          </a:p>
        </p:txBody>
      </p:sp>
      <p:sp>
        <p:nvSpPr>
          <p:cNvPr id="8" name="矩形 33794"/>
          <p:cNvSpPr/>
          <p:nvPr/>
        </p:nvSpPr>
        <p:spPr>
          <a:xfrm>
            <a:off x="658813" y="4640263"/>
            <a:ext cx="4535487" cy="398462"/>
          </a:xfrm>
          <a:prstGeom prst="rect">
            <a:avLst/>
          </a:prstGeom>
          <a:noFill/>
          <a:ln w="9525">
            <a:noFill/>
          </a:ln>
        </p:spPr>
        <p:txBody>
          <a:bodyPr wrap="square" anchor="t" anchorCtr="0">
            <a:spAutoFit/>
          </a:bodyPr>
          <a:p>
            <a:pPr eaLnBrk="0" hangingPunct="0"/>
            <a:r>
              <a:rPr lang="zh-CN" altLang="en-US" sz="2000" dirty="0">
                <a:solidFill>
                  <a:srgbClr val="C00000"/>
                </a:solidFill>
                <a:latin typeface="Arial" panose="020B0604020202020204" pitchFamily="34" charset="0"/>
                <a:ea typeface="宋体" panose="02010600030101010101" pitchFamily="2" charset="-122"/>
              </a:rPr>
              <a:t>【讨论】时序电路中的竞争</a:t>
            </a:r>
            <a:r>
              <a:rPr lang="en-US" altLang="zh-CN" sz="2000" dirty="0">
                <a:solidFill>
                  <a:srgbClr val="C00000"/>
                </a:solidFill>
                <a:latin typeface="Arial" panose="020B0604020202020204" pitchFamily="34" charset="0"/>
                <a:ea typeface="宋体" panose="02010600030101010101" pitchFamily="2" charset="-122"/>
              </a:rPr>
              <a:t>-</a:t>
            </a:r>
            <a:r>
              <a:rPr lang="zh-CN" altLang="en-US" sz="2000" dirty="0">
                <a:solidFill>
                  <a:srgbClr val="C00000"/>
                </a:solidFill>
                <a:latin typeface="Arial" panose="020B0604020202020204" pitchFamily="34" charset="0"/>
                <a:ea typeface="宋体" panose="02010600030101010101" pitchFamily="2" charset="-122"/>
              </a:rPr>
              <a:t>冒险</a:t>
            </a:r>
            <a:endParaRPr lang="zh-CN" altLang="en-US" sz="2000" dirty="0">
              <a:solidFill>
                <a:srgbClr val="C00000"/>
              </a:solidFill>
              <a:latin typeface="Arial" panose="020B0604020202020204" pitchFamily="34" charset="0"/>
              <a:ea typeface="宋体" panose="02010600030101010101" pitchFamily="2" charset="-122"/>
            </a:endParaRPr>
          </a:p>
        </p:txBody>
      </p:sp>
      <p:sp>
        <p:nvSpPr>
          <p:cNvPr id="111617" name="文本框 3"/>
          <p:cNvSpPr txBox="1"/>
          <p:nvPr/>
        </p:nvSpPr>
        <p:spPr>
          <a:xfrm>
            <a:off x="658813" y="4965700"/>
            <a:ext cx="8031162" cy="1338263"/>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由于时序电路是由组合逻辑电路和存储电路两部分构成的</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latin typeface="Comic Sans MS" panose="030F0702030302020204" pitchFamily="2" charset="0"/>
                <a:ea typeface="宋体" panose="02010600030101010101" pitchFamily="2" charset="-122"/>
                <a:sym typeface="宋体" panose="02010600030101010101" pitchFamily="2" charset="-122"/>
              </a:rPr>
              <a:t>因此</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latin typeface="Comic Sans MS" panose="030F0702030302020204" pitchFamily="2" charset="0"/>
                <a:ea typeface="宋体" panose="02010600030101010101" pitchFamily="2" charset="-122"/>
                <a:sym typeface="宋体" panose="02010600030101010101" pitchFamily="2" charset="-122"/>
              </a:rPr>
              <a:t>时序电路中的竞争-冒险来源于两个方面：一是组合电路的竞争-冒险，二是存储电路的竞争-冒险。</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3317" name="对象 -2147482274"/>
          <p:cNvGraphicFramePr>
            <a:graphicFrameLocks noChangeAspect="1"/>
          </p:cNvGraphicFramePr>
          <p:nvPr/>
        </p:nvGraphicFramePr>
        <p:xfrm>
          <a:off x="4948238" y="2646363"/>
          <a:ext cx="3668712" cy="2346325"/>
        </p:xfrm>
        <a:graphic>
          <a:graphicData uri="http://schemas.openxmlformats.org/presentationml/2006/ole">
            <mc:AlternateContent xmlns:mc="http://schemas.openxmlformats.org/markup-compatibility/2006">
              <mc:Choice xmlns:v="urn:schemas-microsoft-com:vml" Requires="v">
                <p:oleObj spid="_x0000_s3246" name="" r:id="rId1" imgW="2225040" imgH="1425575" progId="Visio.Drawing.11">
                  <p:embed/>
                </p:oleObj>
              </mc:Choice>
              <mc:Fallback>
                <p:oleObj name="" r:id="rId1" imgW="2225040" imgH="1425575" progId="Visio.Drawing.11">
                  <p:embed/>
                  <p:pic>
                    <p:nvPicPr>
                      <p:cNvPr id="0" name="图片 3245"/>
                      <p:cNvPicPr/>
                      <p:nvPr/>
                    </p:nvPicPr>
                    <p:blipFill>
                      <a:blip r:embed="rId2"/>
                      <a:stretch>
                        <a:fillRect/>
                      </a:stretch>
                    </p:blipFill>
                    <p:spPr>
                      <a:xfrm>
                        <a:off x="4948238" y="2646363"/>
                        <a:ext cx="3668712" cy="2346325"/>
                      </a:xfrm>
                      <a:prstGeom prst="rect">
                        <a:avLst/>
                      </a:prstGeom>
                      <a:noFill/>
                      <a:ln w="38100">
                        <a:noFill/>
                        <a:miter/>
                      </a:ln>
                    </p:spPr>
                  </p:pic>
                </p:oleObj>
              </mc:Fallback>
            </mc:AlternateContent>
          </a:graphicData>
        </a:graphic>
      </p:graphicFrame>
      <p:sp>
        <p:nvSpPr>
          <p:cNvPr id="2" name="矩形 33794"/>
          <p:cNvSpPr/>
          <p:nvPr/>
        </p:nvSpPr>
        <p:spPr>
          <a:xfrm>
            <a:off x="755650" y="2327275"/>
            <a:ext cx="3540125" cy="1016000"/>
          </a:xfrm>
          <a:prstGeom prst="rect">
            <a:avLst/>
          </a:prstGeom>
          <a:noFill/>
          <a:ln w="9525">
            <a:noFill/>
          </a:ln>
        </p:spPr>
        <p:txBody>
          <a:bodyPr wrap="square" anchor="t" anchorCtr="0">
            <a:spAutoFit/>
          </a:bodyPr>
          <a:p>
            <a:pPr eaLnBrk="0" hangingPunct="0">
              <a:lnSpc>
                <a:spcPct val="150000"/>
              </a:lnSpc>
            </a:pPr>
            <a:r>
              <a:rPr lang="zh-CN" altLang="en-US" sz="2000" dirty="0">
                <a:solidFill>
                  <a:srgbClr val="C00000"/>
                </a:solidFill>
                <a:latin typeface="Arial" panose="020B0604020202020204" pitchFamily="34" charset="0"/>
                <a:ea typeface="宋体" panose="02010600030101010101" pitchFamily="2" charset="-122"/>
              </a:rPr>
              <a:t>【回顾】第</a:t>
            </a:r>
            <a:r>
              <a:rPr lang="en-US" altLang="zh-CN" sz="2000" dirty="0">
                <a:solidFill>
                  <a:srgbClr val="C00000"/>
                </a:solidFill>
                <a:latin typeface="Arial" panose="020B0604020202020204" pitchFamily="34" charset="0"/>
                <a:ea typeface="宋体" panose="02010600030101010101" pitchFamily="2" charset="-122"/>
              </a:rPr>
              <a:t>5</a:t>
            </a:r>
            <a:r>
              <a:rPr lang="zh-CN" altLang="en-US" sz="2000" dirty="0">
                <a:solidFill>
                  <a:srgbClr val="C00000"/>
                </a:solidFill>
                <a:latin typeface="Arial" panose="020B0604020202020204" pitchFamily="34" charset="0"/>
                <a:ea typeface="宋体" panose="02010600030101010101" pitchFamily="2" charset="-122"/>
              </a:rPr>
              <a:t>章：</a:t>
            </a:r>
            <a:endParaRPr lang="zh-CN" altLang="en-US" sz="2000" dirty="0">
              <a:solidFill>
                <a:srgbClr val="C00000"/>
              </a:solidFill>
              <a:latin typeface="Arial" panose="020B0604020202020204" pitchFamily="34" charset="0"/>
              <a:ea typeface="宋体" panose="02010600030101010101" pitchFamily="2" charset="-122"/>
            </a:endParaRPr>
          </a:p>
          <a:p>
            <a:pPr eaLnBrk="0" hangingPunct="0">
              <a:lnSpc>
                <a:spcPct val="150000"/>
              </a:lnSpc>
            </a:pPr>
            <a:r>
              <a:rPr lang="zh-CN" altLang="en-US" sz="2000" dirty="0">
                <a:latin typeface="Arial" panose="020B0604020202020204" pitchFamily="34" charset="0"/>
                <a:ea typeface="宋体" panose="02010600030101010101" pitchFamily="2" charset="-122"/>
              </a:rPr>
              <a:t>锁存器与</a:t>
            </a:r>
            <a:r>
              <a:rPr lang="zh-CN" altLang="en-US" sz="2000" dirty="0">
                <a:solidFill>
                  <a:srgbClr val="C00000"/>
                </a:solidFill>
                <a:latin typeface="Arial" panose="020B0604020202020204" pitchFamily="34" charset="0"/>
                <a:ea typeface="宋体" panose="02010600030101010101" pitchFamily="2" charset="-122"/>
              </a:rPr>
              <a:t>触发器的动态特性</a:t>
            </a:r>
            <a:endParaRPr lang="zh-CN" altLang="en-US" sz="2000" dirty="0">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876300" y="3162300"/>
            <a:ext cx="4029075" cy="1476375"/>
          </a:xfrm>
          <a:prstGeom prst="rect">
            <a:avLst/>
          </a:prstGeom>
          <a:noFill/>
          <a:ln w="9525">
            <a:noFill/>
          </a:ln>
        </p:spPr>
        <p:txBody>
          <a:bodyPr wrap="none" anchor="t" anchorCtr="0">
            <a:spAutoFit/>
          </a:bodyPr>
          <a:p>
            <a:pPr>
              <a:lnSpc>
                <a:spcPct val="150000"/>
              </a:lnSpc>
            </a:pPr>
            <a:r>
              <a:rPr lang="zh-CN" altLang="en-US" sz="2000">
                <a:solidFill>
                  <a:srgbClr val="0070C0"/>
                </a:solidFill>
                <a:latin typeface="Arial" panose="020B0604020202020204" pitchFamily="34" charset="0"/>
                <a:ea typeface="宋体" panose="02010600030101010101" pitchFamily="2" charset="-122"/>
              </a:rPr>
              <a:t>定义了三个概念：</a:t>
            </a:r>
            <a:endParaRPr lang="zh-CN" altLang="en-US" sz="2000">
              <a:solidFill>
                <a:srgbClr val="0070C0"/>
              </a:solidFill>
              <a:latin typeface="Arial" panose="020B0604020202020204" pitchFamily="34" charset="0"/>
              <a:ea typeface="宋体" panose="02010600030101010101" pitchFamily="2" charset="-122"/>
            </a:endParaRPr>
          </a:p>
          <a:p>
            <a:pPr>
              <a:lnSpc>
                <a:spcPct val="150000"/>
              </a:lnSpc>
            </a:pPr>
            <a:r>
              <a:rPr lang="en-US" altLang="zh-CN" sz="2000">
                <a:solidFill>
                  <a:srgbClr val="0070C0"/>
                </a:solidFill>
                <a:latin typeface="Arial" panose="020B0604020202020204" pitchFamily="34" charset="0"/>
                <a:ea typeface="宋体" panose="02010600030101010101" pitchFamily="2" charset="-122"/>
              </a:rPr>
              <a:t>1. </a:t>
            </a:r>
            <a:r>
              <a:rPr lang="zh-CN" altLang="en-US" sz="2000">
                <a:solidFill>
                  <a:srgbClr val="0070C0"/>
                </a:solidFill>
                <a:latin typeface="Arial" panose="020B0604020202020204" pitchFamily="34" charset="0"/>
                <a:ea typeface="宋体" panose="02010600030101010101" pitchFamily="2" charset="-122"/>
              </a:rPr>
              <a:t>建立时间</a:t>
            </a:r>
            <a:r>
              <a:rPr lang="en-US" altLang="zh-CN" sz="2000" i="1">
                <a:solidFill>
                  <a:srgbClr val="0070C0"/>
                </a:solidFill>
                <a:latin typeface="Arial" panose="020B0604020202020204" pitchFamily="34" charset="0"/>
                <a:ea typeface="宋体" panose="02010600030101010101" pitchFamily="2" charset="-122"/>
              </a:rPr>
              <a:t>t</a:t>
            </a:r>
            <a:r>
              <a:rPr lang="en-US" altLang="zh-CN" sz="2000" baseline="-25000">
                <a:solidFill>
                  <a:srgbClr val="0070C0"/>
                </a:solidFill>
                <a:latin typeface="Arial" panose="020B0604020202020204" pitchFamily="34" charset="0"/>
                <a:ea typeface="宋体" panose="02010600030101010101" pitchFamily="2" charset="-122"/>
              </a:rPr>
              <a:t>su</a:t>
            </a:r>
            <a:r>
              <a:rPr lang="zh-CN" altLang="en-US" sz="2000">
                <a:solidFill>
                  <a:srgbClr val="0070C0"/>
                </a:solidFill>
                <a:latin typeface="Arial" panose="020B0604020202020204" pitchFamily="34" charset="0"/>
                <a:ea typeface="宋体" panose="02010600030101010101" pitchFamily="2" charset="-122"/>
              </a:rPr>
              <a:t>；</a:t>
            </a:r>
            <a:r>
              <a:rPr lang="en-US" altLang="zh-CN" sz="2000">
                <a:solidFill>
                  <a:srgbClr val="0070C0"/>
                </a:solidFill>
                <a:latin typeface="Arial" panose="020B0604020202020204" pitchFamily="34" charset="0"/>
                <a:ea typeface="宋体" panose="02010600030101010101" pitchFamily="2" charset="-122"/>
              </a:rPr>
              <a:t>2. </a:t>
            </a:r>
            <a:r>
              <a:rPr lang="zh-CN" altLang="en-US" sz="2000">
                <a:solidFill>
                  <a:srgbClr val="0070C0"/>
                </a:solidFill>
                <a:latin typeface="Arial" panose="020B0604020202020204" pitchFamily="34" charset="0"/>
                <a:ea typeface="宋体" panose="02010600030101010101" pitchFamily="2" charset="-122"/>
              </a:rPr>
              <a:t>保持时间</a:t>
            </a:r>
            <a:r>
              <a:rPr lang="en-US" altLang="zh-CN" sz="2000" i="1">
                <a:solidFill>
                  <a:srgbClr val="0070C0"/>
                </a:solidFill>
                <a:latin typeface="Arial" panose="020B0604020202020204" pitchFamily="34" charset="0"/>
                <a:ea typeface="宋体" panose="02010600030101010101" pitchFamily="2" charset="-122"/>
              </a:rPr>
              <a:t>t</a:t>
            </a:r>
            <a:r>
              <a:rPr lang="en-US" altLang="zh-CN" sz="2000" baseline="-25000">
                <a:solidFill>
                  <a:srgbClr val="0070C0"/>
                </a:solidFill>
                <a:latin typeface="Arial" panose="020B0604020202020204" pitchFamily="34" charset="0"/>
                <a:ea typeface="宋体" panose="02010600030101010101" pitchFamily="2" charset="-122"/>
              </a:rPr>
              <a:t>Hold</a:t>
            </a:r>
            <a:r>
              <a:rPr lang="zh-CN" altLang="en-US" sz="2000">
                <a:solidFill>
                  <a:srgbClr val="0070C0"/>
                </a:solidFill>
                <a:latin typeface="Arial" panose="020B0604020202020204" pitchFamily="34" charset="0"/>
                <a:ea typeface="宋体" panose="02010600030101010101" pitchFamily="2" charset="-122"/>
              </a:rPr>
              <a:t>；</a:t>
            </a:r>
            <a:endParaRPr lang="zh-CN" altLang="en-US" sz="2000">
              <a:solidFill>
                <a:srgbClr val="0070C0"/>
              </a:solidFill>
              <a:latin typeface="Arial" panose="020B0604020202020204" pitchFamily="34" charset="0"/>
              <a:ea typeface="宋体" panose="02010600030101010101" pitchFamily="2" charset="-122"/>
            </a:endParaRPr>
          </a:p>
          <a:p>
            <a:pPr>
              <a:lnSpc>
                <a:spcPct val="150000"/>
              </a:lnSpc>
            </a:pPr>
            <a:r>
              <a:rPr lang="en-US" altLang="zh-CN" sz="2000">
                <a:solidFill>
                  <a:srgbClr val="0070C0"/>
                </a:solidFill>
                <a:latin typeface="Arial" panose="020B0604020202020204" pitchFamily="34" charset="0"/>
                <a:ea typeface="宋体" panose="02010600030101010101" pitchFamily="2" charset="-122"/>
              </a:rPr>
              <a:t>3. </a:t>
            </a:r>
            <a:r>
              <a:rPr lang="zh-CN" altLang="en-US" sz="2000">
                <a:solidFill>
                  <a:srgbClr val="0070C0"/>
                </a:solidFill>
                <a:latin typeface="Arial" panose="020B0604020202020204" pitchFamily="34" charset="0"/>
                <a:ea typeface="宋体" panose="02010600030101010101" pitchFamily="2" charset="-122"/>
              </a:rPr>
              <a:t>时钟到输出的延迟时间</a:t>
            </a:r>
            <a:r>
              <a:rPr lang="en-US" altLang="zh-CN" sz="2000" i="1">
                <a:solidFill>
                  <a:srgbClr val="0070C0"/>
                </a:solidFill>
                <a:latin typeface="Arial" panose="020B0604020202020204" pitchFamily="34" charset="0"/>
                <a:ea typeface="宋体" panose="02010600030101010101" pitchFamily="2" charset="-122"/>
              </a:rPr>
              <a:t>t</a:t>
            </a:r>
            <a:r>
              <a:rPr lang="en-US" altLang="zh-CN" sz="2000" baseline="-25000">
                <a:solidFill>
                  <a:srgbClr val="0070C0"/>
                </a:solidFill>
                <a:latin typeface="Arial" panose="020B0604020202020204" pitchFamily="34" charset="0"/>
                <a:ea typeface="宋体" panose="02010600030101010101" pitchFamily="2" charset="-122"/>
              </a:rPr>
              <a:t>co</a:t>
            </a:r>
            <a:r>
              <a:rPr lang="zh-CN" altLang="en-US" sz="2000">
                <a:solidFill>
                  <a:srgbClr val="0070C0"/>
                </a:solidFill>
                <a:latin typeface="Arial" panose="020B0604020202020204" pitchFamily="34" charset="0"/>
                <a:ea typeface="宋体" panose="02010600030101010101" pitchFamily="2" charset="-122"/>
              </a:rPr>
              <a:t>。</a:t>
            </a:r>
            <a:endParaRPr lang="zh-CN" altLang="en-US" sz="2000">
              <a:solidFill>
                <a:srgbClr val="0070C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9160"/>
                                        </p:tgtEl>
                                        <p:attrNameLst>
                                          <p:attrName>style.visibility</p:attrName>
                                        </p:attrNameLst>
                                      </p:cBhvr>
                                      <p:to>
                                        <p:strVal val="visible"/>
                                      </p:to>
                                    </p:set>
                                    <p:anim calcmode="discrete" valueType="clr">
                                      <p:cBhvr override="childStyle">
                                        <p:cTn id="7" dur="80"/>
                                        <p:tgtEl>
                                          <p:spTgt spid="4916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160"/>
                                        </p:tgtEl>
                                        <p:attrNameLst>
                                          <p:attrName>fillcolor</p:attrName>
                                        </p:attrNameLst>
                                      </p:cBhvr>
                                      <p:tavLst>
                                        <p:tav tm="0">
                                          <p:val>
                                            <p:clrVal>
                                              <a:schemeClr val="accent2"/>
                                            </p:clrVal>
                                          </p:val>
                                        </p:tav>
                                        <p:tav tm="50000">
                                          <p:val>
                                            <p:clrVal>
                                              <a:schemeClr val="hlink"/>
                                            </p:clrVal>
                                          </p:val>
                                        </p:tav>
                                      </p:tavLst>
                                    </p:anim>
                                    <p:set>
                                      <p:cBhvr>
                                        <p:cTn id="9" dur="80"/>
                                        <p:tgtEl>
                                          <p:spTgt spid="4916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
                                        </p:tgtEl>
                                        <p:attrNameLst>
                                          <p:attrName>style.visibility</p:attrName>
                                        </p:attrNameLst>
                                      </p:cBhvr>
                                      <p:to>
                                        <p:strVal val="visible"/>
                                      </p:to>
                                    </p:set>
                                    <p:anim calcmode="discrete" valueType="clr">
                                      <p:cBhvr override="childStyle">
                                        <p:cTn id="14"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
                                        </p:tgtEl>
                                        <p:attrNameLst>
                                          <p:attrName>fillcolor</p:attrName>
                                        </p:attrNameLst>
                                      </p:cBhvr>
                                      <p:tavLst>
                                        <p:tav tm="0">
                                          <p:val>
                                            <p:clrVal>
                                              <a:schemeClr val="accent2"/>
                                            </p:clrVal>
                                          </p:val>
                                        </p:tav>
                                        <p:tav tm="50000">
                                          <p:val>
                                            <p:clrVal>
                                              <a:schemeClr val="hlink"/>
                                            </p:clrVal>
                                          </p:val>
                                        </p:tav>
                                      </p:tavLst>
                                    </p:anim>
                                    <p:set>
                                      <p:cBhvr>
                                        <p:cTn id="16" dur="80"/>
                                        <p:tgtEl>
                                          <p:spTgt spid="4"/>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5"/>
                                        </p:tgtEl>
                                        <p:attrNameLst>
                                          <p:attrName>style.visibility</p:attrName>
                                        </p:attrNameLst>
                                      </p:cBhvr>
                                      <p:to>
                                        <p:strVal val="visible"/>
                                      </p:to>
                                    </p:set>
                                    <p:anim calcmode="discrete" valueType="clr">
                                      <p:cBhvr override="childStyle">
                                        <p:cTn id="21"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5"/>
                                        </p:tgtEl>
                                        <p:attrNameLst>
                                          <p:attrName>fillcolor</p:attrName>
                                        </p:attrNameLst>
                                      </p:cBhvr>
                                      <p:tavLst>
                                        <p:tav tm="0">
                                          <p:val>
                                            <p:clrVal>
                                              <a:schemeClr val="accent2"/>
                                            </p:clrVal>
                                          </p:val>
                                        </p:tav>
                                        <p:tav tm="50000">
                                          <p:val>
                                            <p:clrVal>
                                              <a:schemeClr val="hlink"/>
                                            </p:clrVal>
                                          </p:val>
                                        </p:tav>
                                      </p:tavLst>
                                    </p:anim>
                                    <p:set>
                                      <p:cBhvr>
                                        <p:cTn id="23" dur="80"/>
                                        <p:tgtEl>
                                          <p:spTgt spid="5"/>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2"/>
                                        </p:tgtEl>
                                        <p:attrNameLst>
                                          <p:attrName>style.visibility</p:attrName>
                                        </p:attrNameLst>
                                      </p:cBhvr>
                                      <p:to>
                                        <p:strVal val="visible"/>
                                      </p:to>
                                    </p:set>
                                    <p:anim calcmode="discrete" valueType="clr">
                                      <p:cBhvr override="childStyle">
                                        <p:cTn id="33"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
                                        </p:tgtEl>
                                        <p:attrNameLst>
                                          <p:attrName>fillcolor</p:attrName>
                                        </p:attrNameLst>
                                      </p:cBhvr>
                                      <p:tavLst>
                                        <p:tav tm="0">
                                          <p:val>
                                            <p:clrVal>
                                              <a:schemeClr val="accent2"/>
                                            </p:clrVal>
                                          </p:val>
                                        </p:tav>
                                        <p:tav tm="50000">
                                          <p:val>
                                            <p:clrVal>
                                              <a:schemeClr val="hlink"/>
                                            </p:clrVal>
                                          </p:val>
                                        </p:tav>
                                      </p:tavLst>
                                    </p:anim>
                                    <p:set>
                                      <p:cBhvr>
                                        <p:cTn id="35" dur="80"/>
                                        <p:tgtEl>
                                          <p:spTgt spid="2"/>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3"/>
                                        </p:tgtEl>
                                        <p:attrNameLst>
                                          <p:attrName>style.visibility</p:attrName>
                                        </p:attrNameLst>
                                      </p:cBhvr>
                                      <p:to>
                                        <p:strVal val="visible"/>
                                      </p:to>
                                    </p:set>
                                    <p:anim calcmode="discrete" valueType="clr">
                                      <p:cBhvr override="childStyle">
                                        <p:cTn id="40"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3"/>
                                        </p:tgtEl>
                                        <p:attrNameLst>
                                          <p:attrName>fillcolor</p:attrName>
                                        </p:attrNameLst>
                                      </p:cBhvr>
                                      <p:tavLst>
                                        <p:tav tm="0">
                                          <p:val>
                                            <p:clrVal>
                                              <a:schemeClr val="accent2"/>
                                            </p:clrVal>
                                          </p:val>
                                        </p:tav>
                                        <p:tav tm="50000">
                                          <p:val>
                                            <p:clrVal>
                                              <a:schemeClr val="hlink"/>
                                            </p:clrVal>
                                          </p:val>
                                        </p:tav>
                                      </p:tavLst>
                                    </p:anim>
                                    <p:set>
                                      <p:cBhvr>
                                        <p:cTn id="42" dur="80"/>
                                        <p:tgtEl>
                                          <p:spTgt spid="3"/>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8"/>
                                        </p:tgtEl>
                                        <p:attrNameLst>
                                          <p:attrName>style.visibility</p:attrName>
                                        </p:attrNameLst>
                                      </p:cBhvr>
                                      <p:to>
                                        <p:strVal val="visible"/>
                                      </p:to>
                                    </p:set>
                                    <p:anim calcmode="discrete" valueType="clr">
                                      <p:cBhvr override="childStyle">
                                        <p:cTn id="4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8"/>
                                        </p:tgtEl>
                                        <p:attrNameLst>
                                          <p:attrName>fillcolor</p:attrName>
                                        </p:attrNameLst>
                                      </p:cBhvr>
                                      <p:tavLst>
                                        <p:tav tm="0">
                                          <p:val>
                                            <p:clrVal>
                                              <a:schemeClr val="accent2"/>
                                            </p:clrVal>
                                          </p:val>
                                        </p:tav>
                                        <p:tav tm="50000">
                                          <p:val>
                                            <p:clrVal>
                                              <a:schemeClr val="hlink"/>
                                            </p:clrVal>
                                          </p:val>
                                        </p:tav>
                                      </p:tavLst>
                                    </p:anim>
                                    <p:set>
                                      <p:cBhvr>
                                        <p:cTn id="49" dur="80"/>
                                        <p:tgtEl>
                                          <p:spTgt spid="8"/>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3317"/>
                                        </p:tgtEl>
                                        <p:attrNameLst>
                                          <p:attrName>style.visibility</p:attrName>
                                        </p:attrNameLst>
                                      </p:cBhvr>
                                      <p:to>
                                        <p:strVal val="visible"/>
                                      </p:to>
                                    </p:set>
                                    <p:animEffect transition="in" filter="dissolve">
                                      <p:cBhvr>
                                        <p:cTn id="54" dur="500"/>
                                        <p:tgtEl>
                                          <p:spTgt spid="1331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1617"/>
                                        </p:tgtEl>
                                        <p:attrNameLst>
                                          <p:attrName>style.visibility</p:attrName>
                                        </p:attrNameLst>
                                      </p:cBhvr>
                                      <p:to>
                                        <p:strVal val="visible"/>
                                      </p:to>
                                    </p:set>
                                    <p:animEffect transition="in" filter="wipe(left)">
                                      <p:cBhvr>
                                        <p:cTn id="59" dur="500"/>
                                        <p:tgtEl>
                                          <p:spTgt spid="111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9160" grpId="0"/>
      <p:bldP spid="49160" grpId="1"/>
      <p:bldP spid="4" grpId="0"/>
      <p:bldP spid="4" grpId="1"/>
      <p:bldP spid="5" grpId="0"/>
      <p:bldP spid="5" grpId="1"/>
      <p:bldP spid="6" grpId="0"/>
      <p:bldP spid="6" grpId="1"/>
      <p:bldP spid="111617" grpId="0"/>
      <p:bldP spid="111617" grpId="1"/>
      <p:bldP spid="2" grpId="0"/>
      <p:bldP spid="2" grpId="1"/>
      <p:bldP spid="3" grpId="0"/>
      <p:bldP spid="3"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文本框 1"/>
          <p:cNvSpPr txBox="1"/>
          <p:nvPr/>
        </p:nvSpPr>
        <p:spPr>
          <a:xfrm>
            <a:off x="525463" y="1857375"/>
            <a:ext cx="4835525" cy="1752600"/>
          </a:xfrm>
          <a:prstGeom prst="rect">
            <a:avLst/>
          </a:prstGeom>
          <a:noFill/>
          <a:ln w="9525">
            <a:noFill/>
          </a:ln>
        </p:spPr>
        <p:txBody>
          <a:bodyPr wrap="square" anchor="t" anchorCtr="0">
            <a:spAutoFit/>
          </a:bodyPr>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存储电路的竞争-冒险来源于触发器的输入信号和时钟脉冲之间的竞争。</a:t>
            </a:r>
            <a:r>
              <a:rPr lang="zh-CN" altLang="zh-CN" dirty="0">
                <a:latin typeface="Comic Sans MS" panose="030F0702030302020204" pitchFamily="2" charset="0"/>
                <a:ea typeface="宋体" panose="02010600030101010101" pitchFamily="2" charset="-122"/>
                <a:sym typeface="宋体" panose="02010600030101010101" pitchFamily="2" charset="-122"/>
              </a:rPr>
              <a:t>由于竞争可能导致存储电路产生错误状态的现象，称为存储电路的竞争-冒险。</a:t>
            </a:r>
            <a:r>
              <a:rPr lang="en-US" altLang="zh-CN" dirty="0">
                <a:latin typeface="Comic Sans MS" panose="030F0702030302020204" pitchFamily="2" charset="0"/>
                <a:ea typeface="宋体" panose="02010600030101010101" pitchFamily="2" charset="-122"/>
                <a:sym typeface="宋体" panose="02010600030101010101" pitchFamily="2" charset="-122"/>
              </a:rPr>
              <a:t> </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1620" name="对象 -2147482161"/>
          <p:cNvGraphicFramePr/>
          <p:nvPr/>
        </p:nvGraphicFramePr>
        <p:xfrm>
          <a:off x="2813050" y="3883025"/>
          <a:ext cx="5897563" cy="1609725"/>
        </p:xfrm>
        <a:graphic>
          <a:graphicData uri="http://schemas.openxmlformats.org/presentationml/2006/ole">
            <mc:AlternateContent xmlns:mc="http://schemas.openxmlformats.org/markup-compatibility/2006">
              <mc:Choice xmlns:v="urn:schemas-microsoft-com:vml" Requires="v">
                <p:oleObj spid="_x0000_s3250" name="" r:id="rId1" imgW="8343900" imgH="1816100" progId="Visio.Drawing.11">
                  <p:embed/>
                </p:oleObj>
              </mc:Choice>
              <mc:Fallback>
                <p:oleObj name="" r:id="rId1" imgW="8343900" imgH="1816100" progId="Visio.Drawing.11">
                  <p:embed/>
                  <p:pic>
                    <p:nvPicPr>
                      <p:cNvPr id="0" name="图片 3249"/>
                      <p:cNvPicPr/>
                      <p:nvPr/>
                    </p:nvPicPr>
                    <p:blipFill>
                      <a:blip r:embed="rId2"/>
                      <a:stretch>
                        <a:fillRect/>
                      </a:stretch>
                    </p:blipFill>
                    <p:spPr>
                      <a:xfrm>
                        <a:off x="2813050" y="3883025"/>
                        <a:ext cx="5897563" cy="1609725"/>
                      </a:xfrm>
                      <a:prstGeom prst="rect">
                        <a:avLst/>
                      </a:prstGeom>
                      <a:noFill/>
                      <a:ln w="38100">
                        <a:noFill/>
                        <a:miter/>
                      </a:ln>
                    </p:spPr>
                  </p:pic>
                </p:oleObj>
              </mc:Fallback>
            </mc:AlternateContent>
          </a:graphicData>
        </a:graphic>
      </p:graphicFrame>
      <p:sp>
        <p:nvSpPr>
          <p:cNvPr id="111621" name="矩形 53249"/>
          <p:cNvSpPr/>
          <p:nvPr/>
        </p:nvSpPr>
        <p:spPr>
          <a:xfrm>
            <a:off x="784225" y="5610225"/>
            <a:ext cx="2663825"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1. </a:t>
            </a:r>
            <a:r>
              <a:rPr lang="zh-CN" altLang="en-US" sz="2400" dirty="0">
                <a:solidFill>
                  <a:srgbClr val="C00000"/>
                </a:solidFill>
                <a:latin typeface="Arial" panose="020B0604020202020204" pitchFamily="34" charset="0"/>
                <a:ea typeface="宋体" panose="02010600030101010101" pitchFamily="2" charset="-122"/>
              </a:rPr>
              <a:t>时钟脉冲的特性</a:t>
            </a:r>
            <a:endParaRPr lang="zh-CN" altLang="en-US" sz="2400" dirty="0">
              <a:solidFill>
                <a:srgbClr val="C00000"/>
              </a:solidFill>
              <a:latin typeface="Arial" panose="020B0604020202020204" pitchFamily="34" charset="0"/>
              <a:ea typeface="宋体" panose="02010600030101010101" pitchFamily="2" charset="-122"/>
            </a:endParaRPr>
          </a:p>
        </p:txBody>
      </p:sp>
      <p:graphicFrame>
        <p:nvGraphicFramePr>
          <p:cNvPr id="40962" name="对象 -2147482298"/>
          <p:cNvGraphicFramePr/>
          <p:nvPr/>
        </p:nvGraphicFramePr>
        <p:xfrm>
          <a:off x="930275" y="3952875"/>
          <a:ext cx="1882775" cy="1268413"/>
        </p:xfrm>
        <a:graphic>
          <a:graphicData uri="http://schemas.openxmlformats.org/presentationml/2006/ole">
            <mc:AlternateContent xmlns:mc="http://schemas.openxmlformats.org/markup-compatibility/2006">
              <mc:Choice xmlns:v="urn:schemas-microsoft-com:vml" Requires="v">
                <p:oleObj spid="_x0000_s3252" name="" r:id="rId3" imgW="2489200" imgH="1346200" progId="Visio.Drawing.11">
                  <p:embed/>
                </p:oleObj>
              </mc:Choice>
              <mc:Fallback>
                <p:oleObj name="" r:id="rId3" imgW="2489200" imgH="1346200" progId="Visio.Drawing.11">
                  <p:embed/>
                  <p:pic>
                    <p:nvPicPr>
                      <p:cNvPr id="0" name="图片 3251"/>
                      <p:cNvPicPr/>
                      <p:nvPr/>
                    </p:nvPicPr>
                    <p:blipFill>
                      <a:blip r:embed="rId4"/>
                      <a:stretch>
                        <a:fillRect/>
                      </a:stretch>
                    </p:blipFill>
                    <p:spPr>
                      <a:xfrm>
                        <a:off x="930275" y="3952875"/>
                        <a:ext cx="1882775" cy="1268413"/>
                      </a:xfrm>
                      <a:prstGeom prst="rect">
                        <a:avLst/>
                      </a:prstGeom>
                      <a:noFill/>
                      <a:ln w="38100">
                        <a:noFill/>
                        <a:miter/>
                      </a:ln>
                    </p:spPr>
                  </p:pic>
                </p:oleObj>
              </mc:Fallback>
            </mc:AlternateContent>
          </a:graphicData>
        </a:graphic>
      </p:graphicFrame>
      <p:sp>
        <p:nvSpPr>
          <p:cNvPr id="7" name="文本框 6"/>
          <p:cNvSpPr txBox="1"/>
          <p:nvPr/>
        </p:nvSpPr>
        <p:spPr>
          <a:xfrm>
            <a:off x="671513" y="519113"/>
            <a:ext cx="4221162" cy="1338262"/>
          </a:xfrm>
          <a:prstGeom prst="rect">
            <a:avLst/>
          </a:prstGeom>
          <a:noFill/>
          <a:ln w="9525">
            <a:noFill/>
          </a:ln>
        </p:spPr>
        <p:txBody>
          <a:bodyPr wrap="square" anchor="t" anchorCtr="0">
            <a:spAutoFit/>
          </a:bodyPr>
          <a:p>
            <a:pPr>
              <a:lnSpc>
                <a:spcPct val="150000"/>
              </a:lnSpc>
            </a:pPr>
            <a:r>
              <a:rPr lang="en-US" altLang="zh-CN">
                <a:solidFill>
                  <a:srgbClr val="C00000"/>
                </a:solidFill>
                <a:latin typeface="Arial" panose="020B0604020202020204" pitchFamily="34" charset="0"/>
                <a:ea typeface="宋体" panose="02010600030101010101" pitchFamily="2" charset="-122"/>
              </a:rPr>
              <a:t>    </a:t>
            </a:r>
            <a:r>
              <a:rPr lang="zh-CN" altLang="en-US">
                <a:solidFill>
                  <a:srgbClr val="C00000"/>
                </a:solidFill>
                <a:latin typeface="Arial" panose="020B0604020202020204" pitchFamily="34" charset="0"/>
                <a:ea typeface="宋体" panose="02010600030101010101" pitchFamily="2" charset="-122"/>
              </a:rPr>
              <a:t>对于设计良好的同步时序逻辑电路，</a:t>
            </a:r>
            <a:r>
              <a:rPr lang="zh-CN" altLang="en-US">
                <a:latin typeface="Arial" panose="020B0604020202020204" pitchFamily="34" charset="0"/>
                <a:ea typeface="宋体" panose="02010600030101010101" pitchFamily="2" charset="-122"/>
              </a:rPr>
              <a:t>不需要考虑组合逻辑电路的</a:t>
            </a:r>
            <a:r>
              <a:rPr lang="zh-CN" altLang="zh-CN" dirty="0">
                <a:latin typeface="Comic Sans MS" panose="030F0702030302020204" pitchFamily="2" charset="0"/>
                <a:ea typeface="宋体" panose="02010600030101010101" pitchFamily="2" charset="-122"/>
                <a:sym typeface="宋体" panose="02010600030101010101" pitchFamily="2" charset="-122"/>
              </a:rPr>
              <a:t>竞争-冒险，只需要考虑存储电路的竞争</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en-US" dirty="0">
                <a:latin typeface="Comic Sans MS" panose="030F0702030302020204" pitchFamily="2" charset="0"/>
                <a:ea typeface="宋体" panose="02010600030101010101" pitchFamily="2" charset="-122"/>
                <a:sym typeface="宋体" panose="02010600030101010101" pitchFamily="2" charset="-122"/>
              </a:rPr>
              <a:t>冒险。</a:t>
            </a:r>
            <a:endPar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2646" name="对象 -2147482274"/>
          <p:cNvGraphicFramePr>
            <a:graphicFrameLocks noChangeAspect="1"/>
          </p:cNvGraphicFramePr>
          <p:nvPr/>
        </p:nvGraphicFramePr>
        <p:xfrm>
          <a:off x="5465763" y="714375"/>
          <a:ext cx="3244850" cy="2168525"/>
        </p:xfrm>
        <a:graphic>
          <a:graphicData uri="http://schemas.openxmlformats.org/presentationml/2006/ole">
            <mc:AlternateContent xmlns:mc="http://schemas.openxmlformats.org/markup-compatibility/2006">
              <mc:Choice xmlns:v="urn:schemas-microsoft-com:vml" Requires="v">
                <p:oleObj spid="_x0000_s3251" name="" r:id="rId5" imgW="2225040" imgH="1425575" progId="Visio.Drawing.11">
                  <p:embed/>
                </p:oleObj>
              </mc:Choice>
              <mc:Fallback>
                <p:oleObj name="" r:id="rId5" imgW="2225040" imgH="1425575" progId="Visio.Drawing.11">
                  <p:embed/>
                  <p:pic>
                    <p:nvPicPr>
                      <p:cNvPr id="0" name="图片 3250"/>
                      <p:cNvPicPr/>
                      <p:nvPr/>
                    </p:nvPicPr>
                    <p:blipFill>
                      <a:blip r:embed="rId6"/>
                      <a:stretch>
                        <a:fillRect/>
                      </a:stretch>
                    </p:blipFill>
                    <p:spPr>
                      <a:xfrm>
                        <a:off x="5465763" y="714375"/>
                        <a:ext cx="3244850" cy="21685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1618"/>
                                        </p:tgtEl>
                                        <p:attrNameLst>
                                          <p:attrName>style.visibility</p:attrName>
                                        </p:attrNameLst>
                                      </p:cBhvr>
                                      <p:to>
                                        <p:strVal val="visible"/>
                                      </p:to>
                                    </p:set>
                                    <p:animEffect transition="in" filter="wipe(left)">
                                      <p:cBhvr>
                                        <p:cTn id="14" dur="500"/>
                                        <p:tgtEl>
                                          <p:spTgt spid="11161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0962"/>
                                        </p:tgtEl>
                                        <p:attrNameLst>
                                          <p:attrName>style.visibility</p:attrName>
                                        </p:attrNameLst>
                                      </p:cBhvr>
                                      <p:to>
                                        <p:strVal val="visible"/>
                                      </p:to>
                                    </p:set>
                                    <p:animEffect transition="in" filter="dissolve">
                                      <p:cBhvr>
                                        <p:cTn id="19" dur="500"/>
                                        <p:tgtEl>
                                          <p:spTgt spid="4096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1620"/>
                                        </p:tgtEl>
                                        <p:attrNameLst>
                                          <p:attrName>style.visibility</p:attrName>
                                        </p:attrNameLst>
                                      </p:cBhvr>
                                      <p:to>
                                        <p:strVal val="visible"/>
                                      </p:to>
                                    </p:set>
                                    <p:animEffect transition="in" filter="dissolve">
                                      <p:cBhvr>
                                        <p:cTn id="24" dur="500"/>
                                        <p:tgtEl>
                                          <p:spTgt spid="111620"/>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11621"/>
                                        </p:tgtEl>
                                        <p:attrNameLst>
                                          <p:attrName>style.visibility</p:attrName>
                                        </p:attrNameLst>
                                      </p:cBhvr>
                                      <p:to>
                                        <p:strVal val="visible"/>
                                      </p:to>
                                    </p:set>
                                    <p:anim calcmode="discrete" valueType="clr">
                                      <p:cBhvr override="childStyle">
                                        <p:cTn id="29" dur="80"/>
                                        <p:tgtEl>
                                          <p:spTgt spid="11162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1621"/>
                                        </p:tgtEl>
                                        <p:attrNameLst>
                                          <p:attrName>fillcolor</p:attrName>
                                        </p:attrNameLst>
                                      </p:cBhvr>
                                      <p:tavLst>
                                        <p:tav tm="0">
                                          <p:val>
                                            <p:clrVal>
                                              <a:schemeClr val="accent2"/>
                                            </p:clrVal>
                                          </p:val>
                                        </p:tav>
                                        <p:tav tm="50000">
                                          <p:val>
                                            <p:clrVal>
                                              <a:schemeClr val="hlink"/>
                                            </p:clrVal>
                                          </p:val>
                                        </p:tav>
                                      </p:tavLst>
                                    </p:anim>
                                    <p:set>
                                      <p:cBhvr>
                                        <p:cTn id="31" dur="80"/>
                                        <p:tgtEl>
                                          <p:spTgt spid="1116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P spid="111618" grpId="1"/>
      <p:bldP spid="111621" grpId="0"/>
      <p:bldP spid="111621" grpId="1"/>
      <p:bldP spid="7" grpId="0"/>
      <p:bldP spid="7"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文本框 5"/>
          <p:cNvSpPr txBox="1"/>
          <p:nvPr/>
        </p:nvSpPr>
        <p:spPr>
          <a:xfrm>
            <a:off x="755650" y="1960563"/>
            <a:ext cx="8015288"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同源时钟到达两个触发器时钟端的时间差异。分为</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正扭曲</a:t>
            </a:r>
            <a:r>
              <a:rPr lang="zh-CN" altLang="zh-CN" dirty="0">
                <a:latin typeface="Comic Sans MS" panose="030F0702030302020204" pitchFamily="2" charset="0"/>
                <a:ea typeface="宋体" panose="02010600030101010101" pitchFamily="2" charset="-122"/>
                <a:sym typeface="宋体" panose="02010600030101010101" pitchFamily="2" charset="-122"/>
              </a:rPr>
              <a:t>和</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负扭曲</a:t>
            </a:r>
            <a:r>
              <a:rPr lang="zh-CN" altLang="zh-CN" dirty="0">
                <a:latin typeface="Comic Sans MS" panose="030F0702030302020204" pitchFamily="2" charset="0"/>
                <a:ea typeface="宋体" panose="02010600030101010101" pitchFamily="2" charset="-122"/>
                <a:sym typeface="宋体" panose="02010600030101010101" pitchFamily="2" charset="-122"/>
              </a:rPr>
              <a:t>两钟类型。</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2642" name="文本框 1"/>
          <p:cNvSpPr txBox="1"/>
          <p:nvPr/>
        </p:nvSpPr>
        <p:spPr>
          <a:xfrm>
            <a:off x="827088" y="1476375"/>
            <a:ext cx="3532187" cy="400050"/>
          </a:xfrm>
          <a:prstGeom prst="rect">
            <a:avLst/>
          </a:prstGeom>
          <a:noFill/>
          <a:ln w="9525">
            <a:noFill/>
          </a:ln>
        </p:spPr>
        <p:txBody>
          <a:bodyPr wrap="none" anchor="t" anchorCtr="0">
            <a:spAutoFit/>
          </a:bodyPr>
          <a:p>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(1) </a:t>
            </a:r>
            <a:r>
              <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时钟扭曲（Clock Skew）</a:t>
            </a:r>
            <a:endParaRPr lang="zh-CN" altLang="en-US"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grpSp>
        <p:nvGrpSpPr>
          <p:cNvPr id="112643" name="画布 188"/>
          <p:cNvGrpSpPr/>
          <p:nvPr/>
        </p:nvGrpSpPr>
        <p:grpSpPr>
          <a:xfrm>
            <a:off x="1960563" y="2562225"/>
            <a:ext cx="4846637" cy="1092200"/>
            <a:chOff x="0" y="0"/>
            <a:chExt cx="3657600" cy="1003300"/>
          </a:xfrm>
        </p:grpSpPr>
        <p:sp>
          <p:nvSpPr>
            <p:cNvPr id="113668" name="画布 188"/>
            <p:cNvSpPr>
              <a:spLocks noChangeAspect="1"/>
            </p:cNvSpPr>
            <p:nvPr/>
          </p:nvSpPr>
          <p:spPr>
            <a:xfrm>
              <a:off x="0" y="0"/>
              <a:ext cx="3657600" cy="1003300"/>
            </a:xfrm>
            <a:prstGeom prst="rect">
              <a:avLst/>
            </a:prstGeom>
            <a:noFill/>
            <a:ln w="9525">
              <a:noFill/>
            </a:ln>
          </p:spPr>
          <p:txBody>
            <a:bodyPr anchor="t" anchorCtr="0"/>
            <a:p>
              <a:endParaRPr lang="zh-CN" altLang="en-US">
                <a:latin typeface="Arial" panose="020B0604020202020204" pitchFamily="34" charset="0"/>
                <a:ea typeface="宋体" panose="02010600030101010101" pitchFamily="2" charset="-122"/>
              </a:endParaRPr>
            </a:p>
          </p:txBody>
        </p:sp>
        <p:cxnSp>
          <p:nvCxnSpPr>
            <p:cNvPr id="113669" name="Line 861"/>
            <p:cNvCxnSpPr/>
            <p:nvPr/>
          </p:nvCxnSpPr>
          <p:spPr>
            <a:xfrm>
              <a:off x="424180" y="490220"/>
              <a:ext cx="613410" cy="0"/>
            </a:xfrm>
            <a:prstGeom prst="line">
              <a:avLst/>
            </a:prstGeom>
            <a:ln w="10795" cap="rnd" cmpd="sng">
              <a:solidFill>
                <a:srgbClr val="000000"/>
              </a:solidFill>
              <a:prstDash val="solid"/>
              <a:round/>
              <a:headEnd type="none" w="med" len="med"/>
              <a:tailEnd type="none" w="med" len="med"/>
            </a:ln>
          </p:spPr>
        </p:cxnSp>
        <p:cxnSp>
          <p:nvCxnSpPr>
            <p:cNvPr id="113670" name="Line 862"/>
            <p:cNvCxnSpPr/>
            <p:nvPr/>
          </p:nvCxnSpPr>
          <p:spPr>
            <a:xfrm>
              <a:off x="1037590" y="259715"/>
              <a:ext cx="0" cy="230505"/>
            </a:xfrm>
            <a:prstGeom prst="line">
              <a:avLst/>
            </a:prstGeom>
            <a:ln w="10795" cap="rnd" cmpd="sng">
              <a:solidFill>
                <a:srgbClr val="000000"/>
              </a:solidFill>
              <a:prstDash val="solid"/>
              <a:round/>
              <a:headEnd type="none" w="med" len="med"/>
              <a:tailEnd type="none" w="med" len="med"/>
            </a:ln>
          </p:spPr>
        </p:cxnSp>
        <p:cxnSp>
          <p:nvCxnSpPr>
            <p:cNvPr id="113671" name="Line 863"/>
            <p:cNvCxnSpPr/>
            <p:nvPr/>
          </p:nvCxnSpPr>
          <p:spPr>
            <a:xfrm flipH="1">
              <a:off x="1037590" y="259715"/>
              <a:ext cx="614045" cy="0"/>
            </a:xfrm>
            <a:prstGeom prst="line">
              <a:avLst/>
            </a:prstGeom>
            <a:ln w="10795" cap="rnd" cmpd="sng">
              <a:solidFill>
                <a:srgbClr val="000000"/>
              </a:solidFill>
              <a:prstDash val="solid"/>
              <a:round/>
              <a:headEnd type="none" w="med" len="med"/>
              <a:tailEnd type="none" w="med" len="med"/>
            </a:ln>
          </p:spPr>
        </p:cxnSp>
        <p:cxnSp>
          <p:nvCxnSpPr>
            <p:cNvPr id="113672" name="Line 864"/>
            <p:cNvCxnSpPr/>
            <p:nvPr/>
          </p:nvCxnSpPr>
          <p:spPr>
            <a:xfrm flipV="1">
              <a:off x="1651635" y="259715"/>
              <a:ext cx="0" cy="230505"/>
            </a:xfrm>
            <a:prstGeom prst="line">
              <a:avLst/>
            </a:prstGeom>
            <a:ln w="10795" cap="rnd" cmpd="sng">
              <a:solidFill>
                <a:srgbClr val="000000"/>
              </a:solidFill>
              <a:prstDash val="solid"/>
              <a:round/>
              <a:headEnd type="none" w="med" len="med"/>
              <a:tailEnd type="none" w="med" len="med"/>
            </a:ln>
          </p:spPr>
        </p:cxnSp>
        <p:cxnSp>
          <p:nvCxnSpPr>
            <p:cNvPr id="113673" name="Line 865"/>
            <p:cNvCxnSpPr/>
            <p:nvPr/>
          </p:nvCxnSpPr>
          <p:spPr>
            <a:xfrm flipH="1">
              <a:off x="1651635" y="490220"/>
              <a:ext cx="613410" cy="0"/>
            </a:xfrm>
            <a:prstGeom prst="line">
              <a:avLst/>
            </a:prstGeom>
            <a:ln w="10795" cap="rnd" cmpd="sng">
              <a:solidFill>
                <a:srgbClr val="000000"/>
              </a:solidFill>
              <a:prstDash val="solid"/>
              <a:round/>
              <a:headEnd type="none" w="med" len="med"/>
              <a:tailEnd type="none" w="med" len="med"/>
            </a:ln>
          </p:spPr>
        </p:cxnSp>
        <p:cxnSp>
          <p:nvCxnSpPr>
            <p:cNvPr id="113674" name="Line 866"/>
            <p:cNvCxnSpPr/>
            <p:nvPr/>
          </p:nvCxnSpPr>
          <p:spPr>
            <a:xfrm>
              <a:off x="2265045" y="263525"/>
              <a:ext cx="0" cy="226695"/>
            </a:xfrm>
            <a:prstGeom prst="line">
              <a:avLst/>
            </a:prstGeom>
            <a:ln w="10795" cap="rnd" cmpd="sng">
              <a:solidFill>
                <a:srgbClr val="000000"/>
              </a:solidFill>
              <a:prstDash val="solid"/>
              <a:round/>
              <a:headEnd type="none" w="med" len="med"/>
              <a:tailEnd type="none" w="med" len="med"/>
            </a:ln>
          </p:spPr>
        </p:cxnSp>
        <p:cxnSp>
          <p:nvCxnSpPr>
            <p:cNvPr id="113675" name="Line 867"/>
            <p:cNvCxnSpPr/>
            <p:nvPr/>
          </p:nvCxnSpPr>
          <p:spPr>
            <a:xfrm flipH="1">
              <a:off x="2265045" y="263525"/>
              <a:ext cx="614045" cy="0"/>
            </a:xfrm>
            <a:prstGeom prst="line">
              <a:avLst/>
            </a:prstGeom>
            <a:ln w="10795" cap="rnd" cmpd="sng">
              <a:solidFill>
                <a:srgbClr val="000000"/>
              </a:solidFill>
              <a:prstDash val="solid"/>
              <a:round/>
              <a:headEnd type="none" w="med" len="med"/>
              <a:tailEnd type="none" w="med" len="med"/>
            </a:ln>
          </p:spPr>
        </p:cxnSp>
        <p:cxnSp>
          <p:nvCxnSpPr>
            <p:cNvPr id="113676" name="Line 868"/>
            <p:cNvCxnSpPr/>
            <p:nvPr/>
          </p:nvCxnSpPr>
          <p:spPr>
            <a:xfrm flipV="1">
              <a:off x="2879090" y="263525"/>
              <a:ext cx="0" cy="226695"/>
            </a:xfrm>
            <a:prstGeom prst="line">
              <a:avLst/>
            </a:prstGeom>
            <a:ln w="10795" cap="rnd" cmpd="sng">
              <a:solidFill>
                <a:srgbClr val="000000"/>
              </a:solidFill>
              <a:prstDash val="solid"/>
              <a:round/>
              <a:headEnd type="none" w="med" len="med"/>
              <a:tailEnd type="none" w="med" len="med"/>
            </a:ln>
          </p:spPr>
        </p:cxnSp>
        <p:cxnSp>
          <p:nvCxnSpPr>
            <p:cNvPr id="113677" name="Line 869"/>
            <p:cNvCxnSpPr/>
            <p:nvPr/>
          </p:nvCxnSpPr>
          <p:spPr>
            <a:xfrm flipH="1">
              <a:off x="2879090" y="490220"/>
              <a:ext cx="614045" cy="0"/>
            </a:xfrm>
            <a:prstGeom prst="line">
              <a:avLst/>
            </a:prstGeom>
            <a:ln w="10795" cap="rnd" cmpd="sng">
              <a:solidFill>
                <a:srgbClr val="000000"/>
              </a:solidFill>
              <a:prstDash val="solid"/>
              <a:round/>
              <a:headEnd type="none" w="med" len="med"/>
              <a:tailEnd type="none" w="med" len="med"/>
            </a:ln>
          </p:spPr>
        </p:cxnSp>
        <p:sp>
          <p:nvSpPr>
            <p:cNvPr id="113678" name="Freeform 870"/>
            <p:cNvSpPr>
              <a:spLocks noEditPoints="1"/>
            </p:cNvSpPr>
            <p:nvPr/>
          </p:nvSpPr>
          <p:spPr>
            <a:xfrm>
              <a:off x="1035050" y="27305"/>
              <a:ext cx="5080" cy="925195"/>
            </a:xfrm>
            <a:custGeom>
              <a:avLst/>
              <a:gdLst/>
              <a:ahLst/>
              <a:cxnLst>
                <a:cxn ang="0">
                  <a:pos x="5080" y="40560"/>
                </a:cxn>
                <a:cxn ang="0">
                  <a:pos x="0" y="40560"/>
                </a:cxn>
                <a:cxn ang="0">
                  <a:pos x="2344" y="0"/>
                </a:cxn>
                <a:cxn ang="0">
                  <a:pos x="5080" y="67736"/>
                </a:cxn>
                <a:cxn ang="0">
                  <a:pos x="2344" y="108297"/>
                </a:cxn>
                <a:cxn ang="0">
                  <a:pos x="0" y="67736"/>
                </a:cxn>
                <a:cxn ang="0">
                  <a:pos x="5080" y="67736"/>
                </a:cxn>
                <a:cxn ang="0">
                  <a:pos x="5080" y="170355"/>
                </a:cxn>
                <a:cxn ang="0">
                  <a:pos x="0" y="170355"/>
                </a:cxn>
                <a:cxn ang="0">
                  <a:pos x="2344" y="129795"/>
                </a:cxn>
                <a:cxn ang="0">
                  <a:pos x="5080" y="197531"/>
                </a:cxn>
                <a:cxn ang="0">
                  <a:pos x="2344" y="238092"/>
                </a:cxn>
                <a:cxn ang="0">
                  <a:pos x="0" y="197531"/>
                </a:cxn>
                <a:cxn ang="0">
                  <a:pos x="5080" y="197531"/>
                </a:cxn>
                <a:cxn ang="0">
                  <a:pos x="5080" y="300150"/>
                </a:cxn>
                <a:cxn ang="0">
                  <a:pos x="0" y="300150"/>
                </a:cxn>
                <a:cxn ang="0">
                  <a:pos x="2344" y="259590"/>
                </a:cxn>
                <a:cxn ang="0">
                  <a:pos x="5080" y="327326"/>
                </a:cxn>
                <a:cxn ang="0">
                  <a:pos x="2344" y="367887"/>
                </a:cxn>
                <a:cxn ang="0">
                  <a:pos x="0" y="327326"/>
                </a:cxn>
                <a:cxn ang="0">
                  <a:pos x="5080" y="327326"/>
                </a:cxn>
                <a:cxn ang="0">
                  <a:pos x="5080" y="429945"/>
                </a:cxn>
                <a:cxn ang="0">
                  <a:pos x="0" y="429945"/>
                </a:cxn>
                <a:cxn ang="0">
                  <a:pos x="2344" y="389385"/>
                </a:cxn>
                <a:cxn ang="0">
                  <a:pos x="5080" y="457121"/>
                </a:cxn>
                <a:cxn ang="0">
                  <a:pos x="2344" y="497682"/>
                </a:cxn>
                <a:cxn ang="0">
                  <a:pos x="0" y="457121"/>
                </a:cxn>
                <a:cxn ang="0">
                  <a:pos x="5080" y="457121"/>
                </a:cxn>
                <a:cxn ang="0">
                  <a:pos x="5080" y="559740"/>
                </a:cxn>
                <a:cxn ang="0">
                  <a:pos x="0" y="559740"/>
                </a:cxn>
                <a:cxn ang="0">
                  <a:pos x="2344" y="519180"/>
                </a:cxn>
                <a:cxn ang="0">
                  <a:pos x="5080" y="586916"/>
                </a:cxn>
                <a:cxn ang="0">
                  <a:pos x="2344" y="627477"/>
                </a:cxn>
                <a:cxn ang="0">
                  <a:pos x="0" y="586916"/>
                </a:cxn>
                <a:cxn ang="0">
                  <a:pos x="5080" y="586916"/>
                </a:cxn>
                <a:cxn ang="0">
                  <a:pos x="5080" y="689535"/>
                </a:cxn>
                <a:cxn ang="0">
                  <a:pos x="0" y="689535"/>
                </a:cxn>
                <a:cxn ang="0">
                  <a:pos x="2344" y="648975"/>
                </a:cxn>
                <a:cxn ang="0">
                  <a:pos x="5080" y="716711"/>
                </a:cxn>
                <a:cxn ang="0">
                  <a:pos x="2344" y="757272"/>
                </a:cxn>
                <a:cxn ang="0">
                  <a:pos x="0" y="716711"/>
                </a:cxn>
                <a:cxn ang="0">
                  <a:pos x="5080" y="716711"/>
                </a:cxn>
                <a:cxn ang="0">
                  <a:pos x="5080" y="819330"/>
                </a:cxn>
                <a:cxn ang="0">
                  <a:pos x="0" y="819330"/>
                </a:cxn>
                <a:cxn ang="0">
                  <a:pos x="2344" y="778770"/>
                </a:cxn>
                <a:cxn ang="0">
                  <a:pos x="5080" y="846506"/>
                </a:cxn>
                <a:cxn ang="0">
                  <a:pos x="2344" y="887067"/>
                </a:cxn>
                <a:cxn ang="0">
                  <a:pos x="0" y="846506"/>
                </a:cxn>
                <a:cxn ang="0">
                  <a:pos x="5080" y="846506"/>
                </a:cxn>
                <a:cxn ang="0">
                  <a:pos x="5080" y="922355"/>
                </a:cxn>
                <a:cxn ang="0">
                  <a:pos x="0" y="922355"/>
                </a:cxn>
                <a:cxn ang="0">
                  <a:pos x="2344" y="908565"/>
                </a:cxn>
              </a:cxnLst>
              <a:pathLst>
                <a:path w="13" h="2281">
                  <a:moveTo>
                    <a:pt x="13" y="7"/>
                  </a:moveTo>
                  <a:lnTo>
                    <a:pt x="13" y="100"/>
                  </a:lnTo>
                  <a:cubicBezTo>
                    <a:pt x="13" y="104"/>
                    <a:pt x="10" y="107"/>
                    <a:pt x="6" y="107"/>
                  </a:cubicBezTo>
                  <a:cubicBezTo>
                    <a:pt x="3" y="107"/>
                    <a:pt x="0" y="104"/>
                    <a:pt x="0" y="100"/>
                  </a:cubicBezTo>
                  <a:lnTo>
                    <a:pt x="0" y="7"/>
                  </a:lnTo>
                  <a:cubicBezTo>
                    <a:pt x="0" y="3"/>
                    <a:pt x="3" y="0"/>
                    <a:pt x="6" y="0"/>
                  </a:cubicBezTo>
                  <a:cubicBezTo>
                    <a:pt x="10" y="0"/>
                    <a:pt x="13" y="3"/>
                    <a:pt x="13" y="7"/>
                  </a:cubicBezTo>
                  <a:close/>
                  <a:moveTo>
                    <a:pt x="13" y="167"/>
                  </a:moveTo>
                  <a:lnTo>
                    <a:pt x="13" y="260"/>
                  </a:lnTo>
                  <a:cubicBezTo>
                    <a:pt x="13" y="264"/>
                    <a:pt x="10" y="267"/>
                    <a:pt x="6" y="267"/>
                  </a:cubicBezTo>
                  <a:cubicBezTo>
                    <a:pt x="3" y="267"/>
                    <a:pt x="0" y="264"/>
                    <a:pt x="0" y="260"/>
                  </a:cubicBezTo>
                  <a:lnTo>
                    <a:pt x="0" y="167"/>
                  </a:lnTo>
                  <a:cubicBezTo>
                    <a:pt x="0" y="163"/>
                    <a:pt x="3" y="160"/>
                    <a:pt x="6" y="160"/>
                  </a:cubicBezTo>
                  <a:cubicBezTo>
                    <a:pt x="10" y="160"/>
                    <a:pt x="13" y="163"/>
                    <a:pt x="13" y="167"/>
                  </a:cubicBezTo>
                  <a:close/>
                  <a:moveTo>
                    <a:pt x="13" y="327"/>
                  </a:moveTo>
                  <a:lnTo>
                    <a:pt x="13" y="420"/>
                  </a:lnTo>
                  <a:cubicBezTo>
                    <a:pt x="13" y="424"/>
                    <a:pt x="10" y="427"/>
                    <a:pt x="6" y="427"/>
                  </a:cubicBezTo>
                  <a:cubicBezTo>
                    <a:pt x="3" y="427"/>
                    <a:pt x="0" y="424"/>
                    <a:pt x="0" y="420"/>
                  </a:cubicBezTo>
                  <a:lnTo>
                    <a:pt x="0" y="327"/>
                  </a:lnTo>
                  <a:cubicBezTo>
                    <a:pt x="0" y="323"/>
                    <a:pt x="3" y="320"/>
                    <a:pt x="6" y="320"/>
                  </a:cubicBezTo>
                  <a:cubicBezTo>
                    <a:pt x="10" y="320"/>
                    <a:pt x="13" y="323"/>
                    <a:pt x="13" y="327"/>
                  </a:cubicBezTo>
                  <a:close/>
                  <a:moveTo>
                    <a:pt x="13" y="487"/>
                  </a:moveTo>
                  <a:lnTo>
                    <a:pt x="13" y="580"/>
                  </a:lnTo>
                  <a:cubicBezTo>
                    <a:pt x="13" y="584"/>
                    <a:pt x="10" y="587"/>
                    <a:pt x="6" y="587"/>
                  </a:cubicBezTo>
                  <a:cubicBezTo>
                    <a:pt x="3" y="587"/>
                    <a:pt x="0" y="584"/>
                    <a:pt x="0" y="580"/>
                  </a:cubicBezTo>
                  <a:lnTo>
                    <a:pt x="0" y="487"/>
                  </a:lnTo>
                  <a:cubicBezTo>
                    <a:pt x="0" y="483"/>
                    <a:pt x="3" y="480"/>
                    <a:pt x="6" y="480"/>
                  </a:cubicBezTo>
                  <a:cubicBezTo>
                    <a:pt x="10" y="480"/>
                    <a:pt x="13" y="483"/>
                    <a:pt x="13" y="487"/>
                  </a:cubicBezTo>
                  <a:close/>
                  <a:moveTo>
                    <a:pt x="13" y="647"/>
                  </a:moveTo>
                  <a:lnTo>
                    <a:pt x="13" y="740"/>
                  </a:lnTo>
                  <a:cubicBezTo>
                    <a:pt x="13" y="744"/>
                    <a:pt x="10" y="747"/>
                    <a:pt x="6" y="747"/>
                  </a:cubicBezTo>
                  <a:cubicBezTo>
                    <a:pt x="3" y="747"/>
                    <a:pt x="0" y="744"/>
                    <a:pt x="0" y="740"/>
                  </a:cubicBezTo>
                  <a:lnTo>
                    <a:pt x="0" y="647"/>
                  </a:lnTo>
                  <a:cubicBezTo>
                    <a:pt x="0" y="643"/>
                    <a:pt x="3" y="640"/>
                    <a:pt x="6" y="640"/>
                  </a:cubicBezTo>
                  <a:cubicBezTo>
                    <a:pt x="10" y="640"/>
                    <a:pt x="13" y="643"/>
                    <a:pt x="13" y="647"/>
                  </a:cubicBezTo>
                  <a:close/>
                  <a:moveTo>
                    <a:pt x="13" y="807"/>
                  </a:moveTo>
                  <a:lnTo>
                    <a:pt x="13" y="900"/>
                  </a:lnTo>
                  <a:cubicBezTo>
                    <a:pt x="13" y="904"/>
                    <a:pt x="10" y="907"/>
                    <a:pt x="6" y="907"/>
                  </a:cubicBezTo>
                  <a:cubicBezTo>
                    <a:pt x="3" y="907"/>
                    <a:pt x="0" y="904"/>
                    <a:pt x="0" y="900"/>
                  </a:cubicBezTo>
                  <a:lnTo>
                    <a:pt x="0" y="807"/>
                  </a:lnTo>
                  <a:cubicBezTo>
                    <a:pt x="0" y="803"/>
                    <a:pt x="3" y="800"/>
                    <a:pt x="6" y="800"/>
                  </a:cubicBezTo>
                  <a:cubicBezTo>
                    <a:pt x="10" y="800"/>
                    <a:pt x="13" y="803"/>
                    <a:pt x="13" y="807"/>
                  </a:cubicBezTo>
                  <a:close/>
                  <a:moveTo>
                    <a:pt x="13" y="967"/>
                  </a:moveTo>
                  <a:lnTo>
                    <a:pt x="13" y="1060"/>
                  </a:lnTo>
                  <a:cubicBezTo>
                    <a:pt x="13" y="1064"/>
                    <a:pt x="10" y="1067"/>
                    <a:pt x="6" y="1067"/>
                  </a:cubicBezTo>
                  <a:cubicBezTo>
                    <a:pt x="3" y="1067"/>
                    <a:pt x="0" y="1064"/>
                    <a:pt x="0" y="1060"/>
                  </a:cubicBezTo>
                  <a:lnTo>
                    <a:pt x="0" y="967"/>
                  </a:lnTo>
                  <a:cubicBezTo>
                    <a:pt x="0" y="963"/>
                    <a:pt x="3" y="960"/>
                    <a:pt x="6" y="960"/>
                  </a:cubicBezTo>
                  <a:cubicBezTo>
                    <a:pt x="10" y="960"/>
                    <a:pt x="13" y="963"/>
                    <a:pt x="13" y="967"/>
                  </a:cubicBezTo>
                  <a:close/>
                  <a:moveTo>
                    <a:pt x="13" y="1127"/>
                  </a:moveTo>
                  <a:lnTo>
                    <a:pt x="13" y="1220"/>
                  </a:lnTo>
                  <a:cubicBezTo>
                    <a:pt x="13" y="1224"/>
                    <a:pt x="10" y="1227"/>
                    <a:pt x="6" y="1227"/>
                  </a:cubicBezTo>
                  <a:cubicBezTo>
                    <a:pt x="3" y="1227"/>
                    <a:pt x="0" y="1224"/>
                    <a:pt x="0" y="1220"/>
                  </a:cubicBezTo>
                  <a:lnTo>
                    <a:pt x="0" y="1127"/>
                  </a:lnTo>
                  <a:cubicBezTo>
                    <a:pt x="0" y="1123"/>
                    <a:pt x="3" y="1120"/>
                    <a:pt x="6" y="1120"/>
                  </a:cubicBezTo>
                  <a:cubicBezTo>
                    <a:pt x="10" y="1120"/>
                    <a:pt x="13" y="1123"/>
                    <a:pt x="13" y="1127"/>
                  </a:cubicBezTo>
                  <a:close/>
                  <a:moveTo>
                    <a:pt x="13" y="1287"/>
                  </a:moveTo>
                  <a:lnTo>
                    <a:pt x="13" y="1380"/>
                  </a:lnTo>
                  <a:cubicBezTo>
                    <a:pt x="13" y="1384"/>
                    <a:pt x="10" y="1387"/>
                    <a:pt x="6" y="1387"/>
                  </a:cubicBezTo>
                  <a:cubicBezTo>
                    <a:pt x="3" y="1387"/>
                    <a:pt x="0" y="1384"/>
                    <a:pt x="0" y="1380"/>
                  </a:cubicBezTo>
                  <a:lnTo>
                    <a:pt x="0" y="1287"/>
                  </a:lnTo>
                  <a:cubicBezTo>
                    <a:pt x="0" y="1283"/>
                    <a:pt x="3" y="1280"/>
                    <a:pt x="6" y="1280"/>
                  </a:cubicBezTo>
                  <a:cubicBezTo>
                    <a:pt x="10" y="1280"/>
                    <a:pt x="13" y="1283"/>
                    <a:pt x="13" y="1287"/>
                  </a:cubicBezTo>
                  <a:close/>
                  <a:moveTo>
                    <a:pt x="13" y="1447"/>
                  </a:moveTo>
                  <a:lnTo>
                    <a:pt x="13" y="1540"/>
                  </a:lnTo>
                  <a:cubicBezTo>
                    <a:pt x="13" y="1544"/>
                    <a:pt x="10" y="1547"/>
                    <a:pt x="6" y="1547"/>
                  </a:cubicBezTo>
                  <a:cubicBezTo>
                    <a:pt x="3" y="1547"/>
                    <a:pt x="0" y="1544"/>
                    <a:pt x="0" y="1540"/>
                  </a:cubicBezTo>
                  <a:lnTo>
                    <a:pt x="0" y="1447"/>
                  </a:lnTo>
                  <a:cubicBezTo>
                    <a:pt x="0" y="1443"/>
                    <a:pt x="3" y="1440"/>
                    <a:pt x="6" y="1440"/>
                  </a:cubicBezTo>
                  <a:cubicBezTo>
                    <a:pt x="10" y="1440"/>
                    <a:pt x="13" y="1443"/>
                    <a:pt x="13" y="1447"/>
                  </a:cubicBezTo>
                  <a:close/>
                  <a:moveTo>
                    <a:pt x="13" y="1607"/>
                  </a:moveTo>
                  <a:lnTo>
                    <a:pt x="13" y="1700"/>
                  </a:lnTo>
                  <a:cubicBezTo>
                    <a:pt x="13" y="1704"/>
                    <a:pt x="10" y="1707"/>
                    <a:pt x="6" y="1707"/>
                  </a:cubicBezTo>
                  <a:cubicBezTo>
                    <a:pt x="3" y="1707"/>
                    <a:pt x="0" y="1704"/>
                    <a:pt x="0" y="1700"/>
                  </a:cubicBezTo>
                  <a:lnTo>
                    <a:pt x="0" y="1607"/>
                  </a:lnTo>
                  <a:cubicBezTo>
                    <a:pt x="0" y="1603"/>
                    <a:pt x="3" y="1600"/>
                    <a:pt x="6" y="1600"/>
                  </a:cubicBezTo>
                  <a:cubicBezTo>
                    <a:pt x="10" y="1600"/>
                    <a:pt x="13" y="1603"/>
                    <a:pt x="13" y="1607"/>
                  </a:cubicBezTo>
                  <a:close/>
                  <a:moveTo>
                    <a:pt x="13" y="1767"/>
                  </a:moveTo>
                  <a:lnTo>
                    <a:pt x="13" y="1860"/>
                  </a:lnTo>
                  <a:cubicBezTo>
                    <a:pt x="13" y="1864"/>
                    <a:pt x="10" y="1867"/>
                    <a:pt x="6" y="1867"/>
                  </a:cubicBezTo>
                  <a:cubicBezTo>
                    <a:pt x="3" y="1867"/>
                    <a:pt x="0" y="1864"/>
                    <a:pt x="0" y="1860"/>
                  </a:cubicBezTo>
                  <a:lnTo>
                    <a:pt x="0" y="1767"/>
                  </a:lnTo>
                  <a:cubicBezTo>
                    <a:pt x="0" y="1763"/>
                    <a:pt x="3" y="1760"/>
                    <a:pt x="6" y="1760"/>
                  </a:cubicBezTo>
                  <a:cubicBezTo>
                    <a:pt x="10" y="1760"/>
                    <a:pt x="13" y="1763"/>
                    <a:pt x="13" y="1767"/>
                  </a:cubicBezTo>
                  <a:close/>
                  <a:moveTo>
                    <a:pt x="13" y="1927"/>
                  </a:moveTo>
                  <a:lnTo>
                    <a:pt x="13" y="2020"/>
                  </a:lnTo>
                  <a:cubicBezTo>
                    <a:pt x="13" y="2024"/>
                    <a:pt x="10" y="2027"/>
                    <a:pt x="6" y="2027"/>
                  </a:cubicBezTo>
                  <a:cubicBezTo>
                    <a:pt x="3" y="2027"/>
                    <a:pt x="0" y="2024"/>
                    <a:pt x="0" y="2020"/>
                  </a:cubicBezTo>
                  <a:lnTo>
                    <a:pt x="0" y="1927"/>
                  </a:lnTo>
                  <a:cubicBezTo>
                    <a:pt x="0" y="1923"/>
                    <a:pt x="3" y="1920"/>
                    <a:pt x="6" y="1920"/>
                  </a:cubicBezTo>
                  <a:cubicBezTo>
                    <a:pt x="10" y="1920"/>
                    <a:pt x="13" y="1923"/>
                    <a:pt x="13" y="1927"/>
                  </a:cubicBezTo>
                  <a:close/>
                  <a:moveTo>
                    <a:pt x="13" y="2087"/>
                  </a:moveTo>
                  <a:lnTo>
                    <a:pt x="13" y="2180"/>
                  </a:lnTo>
                  <a:cubicBezTo>
                    <a:pt x="13" y="2184"/>
                    <a:pt x="10" y="2187"/>
                    <a:pt x="6" y="2187"/>
                  </a:cubicBezTo>
                  <a:cubicBezTo>
                    <a:pt x="3" y="2187"/>
                    <a:pt x="0" y="2184"/>
                    <a:pt x="0" y="2180"/>
                  </a:cubicBezTo>
                  <a:lnTo>
                    <a:pt x="0" y="2087"/>
                  </a:lnTo>
                  <a:cubicBezTo>
                    <a:pt x="0" y="2083"/>
                    <a:pt x="3" y="2080"/>
                    <a:pt x="6" y="2080"/>
                  </a:cubicBezTo>
                  <a:cubicBezTo>
                    <a:pt x="10" y="2080"/>
                    <a:pt x="13" y="2083"/>
                    <a:pt x="13" y="2087"/>
                  </a:cubicBezTo>
                  <a:close/>
                  <a:moveTo>
                    <a:pt x="13" y="2247"/>
                  </a:moveTo>
                  <a:lnTo>
                    <a:pt x="13" y="2274"/>
                  </a:lnTo>
                  <a:cubicBezTo>
                    <a:pt x="13" y="2278"/>
                    <a:pt x="10" y="2281"/>
                    <a:pt x="6" y="2281"/>
                  </a:cubicBezTo>
                  <a:cubicBezTo>
                    <a:pt x="3" y="2281"/>
                    <a:pt x="0" y="2278"/>
                    <a:pt x="0" y="2274"/>
                  </a:cubicBezTo>
                  <a:lnTo>
                    <a:pt x="0" y="2247"/>
                  </a:lnTo>
                  <a:cubicBezTo>
                    <a:pt x="0" y="2243"/>
                    <a:pt x="3" y="2240"/>
                    <a:pt x="6" y="2240"/>
                  </a:cubicBezTo>
                  <a:cubicBezTo>
                    <a:pt x="10" y="2240"/>
                    <a:pt x="13" y="2243"/>
                    <a:pt x="13" y="2247"/>
                  </a:cubicBezTo>
                  <a:close/>
                </a:path>
              </a:pathLst>
            </a:custGeom>
            <a:solidFill>
              <a:srgbClr val="000000"/>
            </a:solidFill>
            <a:ln w="635" cap="flat" cmpd="sng">
              <a:solidFill>
                <a:srgbClr val="000000"/>
              </a:solidFill>
              <a:prstDash val="solid"/>
              <a:round/>
              <a:headEnd type="none" w="med" len="med"/>
              <a:tailEnd type="none" w="med" len="med"/>
            </a:ln>
          </p:spPr>
          <p:txBody>
            <a:bodyPr/>
            <a:p>
              <a:endParaRPr lang="zh-CN" altLang="en-US"/>
            </a:p>
          </p:txBody>
        </p:sp>
        <p:sp>
          <p:nvSpPr>
            <p:cNvPr id="113679" name="Freeform 871"/>
            <p:cNvSpPr>
              <a:spLocks noEditPoints="1"/>
            </p:cNvSpPr>
            <p:nvPr/>
          </p:nvSpPr>
          <p:spPr>
            <a:xfrm>
              <a:off x="1188720" y="27305"/>
              <a:ext cx="5080" cy="925195"/>
            </a:xfrm>
            <a:custGeom>
              <a:avLst/>
              <a:gdLst/>
              <a:ahLst/>
              <a:cxnLst>
                <a:cxn ang="0">
                  <a:pos x="5080" y="40560"/>
                </a:cxn>
                <a:cxn ang="0">
                  <a:pos x="0" y="40560"/>
                </a:cxn>
                <a:cxn ang="0">
                  <a:pos x="2344" y="0"/>
                </a:cxn>
                <a:cxn ang="0">
                  <a:pos x="5080" y="67736"/>
                </a:cxn>
                <a:cxn ang="0">
                  <a:pos x="2344" y="108297"/>
                </a:cxn>
                <a:cxn ang="0">
                  <a:pos x="0" y="67736"/>
                </a:cxn>
                <a:cxn ang="0">
                  <a:pos x="5080" y="67736"/>
                </a:cxn>
                <a:cxn ang="0">
                  <a:pos x="5080" y="170355"/>
                </a:cxn>
                <a:cxn ang="0">
                  <a:pos x="0" y="170355"/>
                </a:cxn>
                <a:cxn ang="0">
                  <a:pos x="2344" y="129795"/>
                </a:cxn>
                <a:cxn ang="0">
                  <a:pos x="5080" y="197531"/>
                </a:cxn>
                <a:cxn ang="0">
                  <a:pos x="2344" y="238092"/>
                </a:cxn>
                <a:cxn ang="0">
                  <a:pos x="0" y="197531"/>
                </a:cxn>
                <a:cxn ang="0">
                  <a:pos x="5080" y="197531"/>
                </a:cxn>
                <a:cxn ang="0">
                  <a:pos x="5080" y="300150"/>
                </a:cxn>
                <a:cxn ang="0">
                  <a:pos x="0" y="300150"/>
                </a:cxn>
                <a:cxn ang="0">
                  <a:pos x="2344" y="259590"/>
                </a:cxn>
                <a:cxn ang="0">
                  <a:pos x="5080" y="327326"/>
                </a:cxn>
                <a:cxn ang="0">
                  <a:pos x="2344" y="367887"/>
                </a:cxn>
                <a:cxn ang="0">
                  <a:pos x="0" y="327326"/>
                </a:cxn>
                <a:cxn ang="0">
                  <a:pos x="5080" y="327326"/>
                </a:cxn>
                <a:cxn ang="0">
                  <a:pos x="5080" y="429945"/>
                </a:cxn>
                <a:cxn ang="0">
                  <a:pos x="0" y="429945"/>
                </a:cxn>
                <a:cxn ang="0">
                  <a:pos x="2344" y="389385"/>
                </a:cxn>
                <a:cxn ang="0">
                  <a:pos x="5080" y="457121"/>
                </a:cxn>
                <a:cxn ang="0">
                  <a:pos x="2344" y="497682"/>
                </a:cxn>
                <a:cxn ang="0">
                  <a:pos x="0" y="457121"/>
                </a:cxn>
                <a:cxn ang="0">
                  <a:pos x="5080" y="457121"/>
                </a:cxn>
                <a:cxn ang="0">
                  <a:pos x="5080" y="559740"/>
                </a:cxn>
                <a:cxn ang="0">
                  <a:pos x="0" y="559740"/>
                </a:cxn>
                <a:cxn ang="0">
                  <a:pos x="2344" y="519180"/>
                </a:cxn>
                <a:cxn ang="0">
                  <a:pos x="5080" y="586916"/>
                </a:cxn>
                <a:cxn ang="0">
                  <a:pos x="2344" y="627477"/>
                </a:cxn>
                <a:cxn ang="0">
                  <a:pos x="0" y="586916"/>
                </a:cxn>
                <a:cxn ang="0">
                  <a:pos x="5080" y="586916"/>
                </a:cxn>
                <a:cxn ang="0">
                  <a:pos x="5080" y="689535"/>
                </a:cxn>
                <a:cxn ang="0">
                  <a:pos x="0" y="689535"/>
                </a:cxn>
                <a:cxn ang="0">
                  <a:pos x="2344" y="648975"/>
                </a:cxn>
                <a:cxn ang="0">
                  <a:pos x="5080" y="716711"/>
                </a:cxn>
                <a:cxn ang="0">
                  <a:pos x="2344" y="757272"/>
                </a:cxn>
                <a:cxn ang="0">
                  <a:pos x="0" y="716711"/>
                </a:cxn>
                <a:cxn ang="0">
                  <a:pos x="5080" y="716711"/>
                </a:cxn>
                <a:cxn ang="0">
                  <a:pos x="5080" y="819330"/>
                </a:cxn>
                <a:cxn ang="0">
                  <a:pos x="0" y="819330"/>
                </a:cxn>
                <a:cxn ang="0">
                  <a:pos x="2344" y="778770"/>
                </a:cxn>
                <a:cxn ang="0">
                  <a:pos x="5080" y="846506"/>
                </a:cxn>
                <a:cxn ang="0">
                  <a:pos x="2344" y="887067"/>
                </a:cxn>
                <a:cxn ang="0">
                  <a:pos x="0" y="846506"/>
                </a:cxn>
                <a:cxn ang="0">
                  <a:pos x="5080" y="846506"/>
                </a:cxn>
                <a:cxn ang="0">
                  <a:pos x="5080" y="922355"/>
                </a:cxn>
                <a:cxn ang="0">
                  <a:pos x="0" y="922355"/>
                </a:cxn>
                <a:cxn ang="0">
                  <a:pos x="2344" y="908565"/>
                </a:cxn>
              </a:cxnLst>
              <a:pathLst>
                <a:path w="13" h="2281">
                  <a:moveTo>
                    <a:pt x="13" y="7"/>
                  </a:moveTo>
                  <a:lnTo>
                    <a:pt x="13" y="100"/>
                  </a:lnTo>
                  <a:cubicBezTo>
                    <a:pt x="13" y="104"/>
                    <a:pt x="10" y="107"/>
                    <a:pt x="6" y="107"/>
                  </a:cubicBezTo>
                  <a:cubicBezTo>
                    <a:pt x="3" y="107"/>
                    <a:pt x="0" y="104"/>
                    <a:pt x="0" y="100"/>
                  </a:cubicBezTo>
                  <a:lnTo>
                    <a:pt x="0" y="7"/>
                  </a:lnTo>
                  <a:cubicBezTo>
                    <a:pt x="0" y="3"/>
                    <a:pt x="3" y="0"/>
                    <a:pt x="6" y="0"/>
                  </a:cubicBezTo>
                  <a:cubicBezTo>
                    <a:pt x="10" y="0"/>
                    <a:pt x="13" y="3"/>
                    <a:pt x="13" y="7"/>
                  </a:cubicBezTo>
                  <a:close/>
                  <a:moveTo>
                    <a:pt x="13" y="167"/>
                  </a:moveTo>
                  <a:lnTo>
                    <a:pt x="13" y="260"/>
                  </a:lnTo>
                  <a:cubicBezTo>
                    <a:pt x="13" y="264"/>
                    <a:pt x="10" y="267"/>
                    <a:pt x="6" y="267"/>
                  </a:cubicBezTo>
                  <a:cubicBezTo>
                    <a:pt x="3" y="267"/>
                    <a:pt x="0" y="264"/>
                    <a:pt x="0" y="260"/>
                  </a:cubicBezTo>
                  <a:lnTo>
                    <a:pt x="0" y="167"/>
                  </a:lnTo>
                  <a:cubicBezTo>
                    <a:pt x="0" y="163"/>
                    <a:pt x="3" y="160"/>
                    <a:pt x="6" y="160"/>
                  </a:cubicBezTo>
                  <a:cubicBezTo>
                    <a:pt x="10" y="160"/>
                    <a:pt x="13" y="163"/>
                    <a:pt x="13" y="167"/>
                  </a:cubicBezTo>
                  <a:close/>
                  <a:moveTo>
                    <a:pt x="13" y="327"/>
                  </a:moveTo>
                  <a:lnTo>
                    <a:pt x="13" y="420"/>
                  </a:lnTo>
                  <a:cubicBezTo>
                    <a:pt x="13" y="424"/>
                    <a:pt x="10" y="427"/>
                    <a:pt x="6" y="427"/>
                  </a:cubicBezTo>
                  <a:cubicBezTo>
                    <a:pt x="3" y="427"/>
                    <a:pt x="0" y="424"/>
                    <a:pt x="0" y="420"/>
                  </a:cubicBezTo>
                  <a:lnTo>
                    <a:pt x="0" y="327"/>
                  </a:lnTo>
                  <a:cubicBezTo>
                    <a:pt x="0" y="323"/>
                    <a:pt x="3" y="320"/>
                    <a:pt x="6" y="320"/>
                  </a:cubicBezTo>
                  <a:cubicBezTo>
                    <a:pt x="10" y="320"/>
                    <a:pt x="13" y="323"/>
                    <a:pt x="13" y="327"/>
                  </a:cubicBezTo>
                  <a:close/>
                  <a:moveTo>
                    <a:pt x="13" y="487"/>
                  </a:moveTo>
                  <a:lnTo>
                    <a:pt x="13" y="580"/>
                  </a:lnTo>
                  <a:cubicBezTo>
                    <a:pt x="13" y="584"/>
                    <a:pt x="10" y="587"/>
                    <a:pt x="6" y="587"/>
                  </a:cubicBezTo>
                  <a:cubicBezTo>
                    <a:pt x="3" y="587"/>
                    <a:pt x="0" y="584"/>
                    <a:pt x="0" y="580"/>
                  </a:cubicBezTo>
                  <a:lnTo>
                    <a:pt x="0" y="487"/>
                  </a:lnTo>
                  <a:cubicBezTo>
                    <a:pt x="0" y="483"/>
                    <a:pt x="3" y="480"/>
                    <a:pt x="6" y="480"/>
                  </a:cubicBezTo>
                  <a:cubicBezTo>
                    <a:pt x="10" y="480"/>
                    <a:pt x="13" y="483"/>
                    <a:pt x="13" y="487"/>
                  </a:cubicBezTo>
                  <a:close/>
                  <a:moveTo>
                    <a:pt x="13" y="647"/>
                  </a:moveTo>
                  <a:lnTo>
                    <a:pt x="13" y="740"/>
                  </a:lnTo>
                  <a:cubicBezTo>
                    <a:pt x="13" y="744"/>
                    <a:pt x="10" y="747"/>
                    <a:pt x="6" y="747"/>
                  </a:cubicBezTo>
                  <a:cubicBezTo>
                    <a:pt x="3" y="747"/>
                    <a:pt x="0" y="744"/>
                    <a:pt x="0" y="740"/>
                  </a:cubicBezTo>
                  <a:lnTo>
                    <a:pt x="0" y="647"/>
                  </a:lnTo>
                  <a:cubicBezTo>
                    <a:pt x="0" y="643"/>
                    <a:pt x="3" y="640"/>
                    <a:pt x="6" y="640"/>
                  </a:cubicBezTo>
                  <a:cubicBezTo>
                    <a:pt x="10" y="640"/>
                    <a:pt x="13" y="643"/>
                    <a:pt x="13" y="647"/>
                  </a:cubicBezTo>
                  <a:close/>
                  <a:moveTo>
                    <a:pt x="13" y="807"/>
                  </a:moveTo>
                  <a:lnTo>
                    <a:pt x="13" y="900"/>
                  </a:lnTo>
                  <a:cubicBezTo>
                    <a:pt x="13" y="904"/>
                    <a:pt x="10" y="907"/>
                    <a:pt x="6" y="907"/>
                  </a:cubicBezTo>
                  <a:cubicBezTo>
                    <a:pt x="3" y="907"/>
                    <a:pt x="0" y="904"/>
                    <a:pt x="0" y="900"/>
                  </a:cubicBezTo>
                  <a:lnTo>
                    <a:pt x="0" y="807"/>
                  </a:lnTo>
                  <a:cubicBezTo>
                    <a:pt x="0" y="803"/>
                    <a:pt x="3" y="800"/>
                    <a:pt x="6" y="800"/>
                  </a:cubicBezTo>
                  <a:cubicBezTo>
                    <a:pt x="10" y="800"/>
                    <a:pt x="13" y="803"/>
                    <a:pt x="13" y="807"/>
                  </a:cubicBezTo>
                  <a:close/>
                  <a:moveTo>
                    <a:pt x="13" y="967"/>
                  </a:moveTo>
                  <a:lnTo>
                    <a:pt x="13" y="1060"/>
                  </a:lnTo>
                  <a:cubicBezTo>
                    <a:pt x="13" y="1064"/>
                    <a:pt x="10" y="1067"/>
                    <a:pt x="6" y="1067"/>
                  </a:cubicBezTo>
                  <a:cubicBezTo>
                    <a:pt x="3" y="1067"/>
                    <a:pt x="0" y="1064"/>
                    <a:pt x="0" y="1060"/>
                  </a:cubicBezTo>
                  <a:lnTo>
                    <a:pt x="0" y="967"/>
                  </a:lnTo>
                  <a:cubicBezTo>
                    <a:pt x="0" y="963"/>
                    <a:pt x="3" y="960"/>
                    <a:pt x="6" y="960"/>
                  </a:cubicBezTo>
                  <a:cubicBezTo>
                    <a:pt x="10" y="960"/>
                    <a:pt x="13" y="963"/>
                    <a:pt x="13" y="967"/>
                  </a:cubicBezTo>
                  <a:close/>
                  <a:moveTo>
                    <a:pt x="13" y="1127"/>
                  </a:moveTo>
                  <a:lnTo>
                    <a:pt x="13" y="1220"/>
                  </a:lnTo>
                  <a:cubicBezTo>
                    <a:pt x="13" y="1224"/>
                    <a:pt x="10" y="1227"/>
                    <a:pt x="6" y="1227"/>
                  </a:cubicBezTo>
                  <a:cubicBezTo>
                    <a:pt x="3" y="1227"/>
                    <a:pt x="0" y="1224"/>
                    <a:pt x="0" y="1220"/>
                  </a:cubicBezTo>
                  <a:lnTo>
                    <a:pt x="0" y="1127"/>
                  </a:lnTo>
                  <a:cubicBezTo>
                    <a:pt x="0" y="1123"/>
                    <a:pt x="3" y="1120"/>
                    <a:pt x="6" y="1120"/>
                  </a:cubicBezTo>
                  <a:cubicBezTo>
                    <a:pt x="10" y="1120"/>
                    <a:pt x="13" y="1123"/>
                    <a:pt x="13" y="1127"/>
                  </a:cubicBezTo>
                  <a:close/>
                  <a:moveTo>
                    <a:pt x="13" y="1287"/>
                  </a:moveTo>
                  <a:lnTo>
                    <a:pt x="13" y="1380"/>
                  </a:lnTo>
                  <a:cubicBezTo>
                    <a:pt x="13" y="1384"/>
                    <a:pt x="10" y="1387"/>
                    <a:pt x="6" y="1387"/>
                  </a:cubicBezTo>
                  <a:cubicBezTo>
                    <a:pt x="3" y="1387"/>
                    <a:pt x="0" y="1384"/>
                    <a:pt x="0" y="1380"/>
                  </a:cubicBezTo>
                  <a:lnTo>
                    <a:pt x="0" y="1287"/>
                  </a:lnTo>
                  <a:cubicBezTo>
                    <a:pt x="0" y="1283"/>
                    <a:pt x="3" y="1280"/>
                    <a:pt x="6" y="1280"/>
                  </a:cubicBezTo>
                  <a:cubicBezTo>
                    <a:pt x="10" y="1280"/>
                    <a:pt x="13" y="1283"/>
                    <a:pt x="13" y="1287"/>
                  </a:cubicBezTo>
                  <a:close/>
                  <a:moveTo>
                    <a:pt x="13" y="1447"/>
                  </a:moveTo>
                  <a:lnTo>
                    <a:pt x="13" y="1540"/>
                  </a:lnTo>
                  <a:cubicBezTo>
                    <a:pt x="13" y="1544"/>
                    <a:pt x="10" y="1547"/>
                    <a:pt x="6" y="1547"/>
                  </a:cubicBezTo>
                  <a:cubicBezTo>
                    <a:pt x="3" y="1547"/>
                    <a:pt x="0" y="1544"/>
                    <a:pt x="0" y="1540"/>
                  </a:cubicBezTo>
                  <a:lnTo>
                    <a:pt x="0" y="1447"/>
                  </a:lnTo>
                  <a:cubicBezTo>
                    <a:pt x="0" y="1443"/>
                    <a:pt x="3" y="1440"/>
                    <a:pt x="6" y="1440"/>
                  </a:cubicBezTo>
                  <a:cubicBezTo>
                    <a:pt x="10" y="1440"/>
                    <a:pt x="13" y="1443"/>
                    <a:pt x="13" y="1447"/>
                  </a:cubicBezTo>
                  <a:close/>
                  <a:moveTo>
                    <a:pt x="13" y="1607"/>
                  </a:moveTo>
                  <a:lnTo>
                    <a:pt x="13" y="1700"/>
                  </a:lnTo>
                  <a:cubicBezTo>
                    <a:pt x="13" y="1704"/>
                    <a:pt x="10" y="1707"/>
                    <a:pt x="6" y="1707"/>
                  </a:cubicBezTo>
                  <a:cubicBezTo>
                    <a:pt x="3" y="1707"/>
                    <a:pt x="0" y="1704"/>
                    <a:pt x="0" y="1700"/>
                  </a:cubicBezTo>
                  <a:lnTo>
                    <a:pt x="0" y="1607"/>
                  </a:lnTo>
                  <a:cubicBezTo>
                    <a:pt x="0" y="1603"/>
                    <a:pt x="3" y="1600"/>
                    <a:pt x="6" y="1600"/>
                  </a:cubicBezTo>
                  <a:cubicBezTo>
                    <a:pt x="10" y="1600"/>
                    <a:pt x="13" y="1603"/>
                    <a:pt x="13" y="1607"/>
                  </a:cubicBezTo>
                  <a:close/>
                  <a:moveTo>
                    <a:pt x="13" y="1767"/>
                  </a:moveTo>
                  <a:lnTo>
                    <a:pt x="13" y="1860"/>
                  </a:lnTo>
                  <a:cubicBezTo>
                    <a:pt x="13" y="1864"/>
                    <a:pt x="10" y="1867"/>
                    <a:pt x="6" y="1867"/>
                  </a:cubicBezTo>
                  <a:cubicBezTo>
                    <a:pt x="3" y="1867"/>
                    <a:pt x="0" y="1864"/>
                    <a:pt x="0" y="1860"/>
                  </a:cubicBezTo>
                  <a:lnTo>
                    <a:pt x="0" y="1767"/>
                  </a:lnTo>
                  <a:cubicBezTo>
                    <a:pt x="0" y="1763"/>
                    <a:pt x="3" y="1760"/>
                    <a:pt x="6" y="1760"/>
                  </a:cubicBezTo>
                  <a:cubicBezTo>
                    <a:pt x="10" y="1760"/>
                    <a:pt x="13" y="1763"/>
                    <a:pt x="13" y="1767"/>
                  </a:cubicBezTo>
                  <a:close/>
                  <a:moveTo>
                    <a:pt x="13" y="1927"/>
                  </a:moveTo>
                  <a:lnTo>
                    <a:pt x="13" y="2020"/>
                  </a:lnTo>
                  <a:cubicBezTo>
                    <a:pt x="13" y="2024"/>
                    <a:pt x="10" y="2027"/>
                    <a:pt x="6" y="2027"/>
                  </a:cubicBezTo>
                  <a:cubicBezTo>
                    <a:pt x="3" y="2027"/>
                    <a:pt x="0" y="2024"/>
                    <a:pt x="0" y="2020"/>
                  </a:cubicBezTo>
                  <a:lnTo>
                    <a:pt x="0" y="1927"/>
                  </a:lnTo>
                  <a:cubicBezTo>
                    <a:pt x="0" y="1923"/>
                    <a:pt x="3" y="1920"/>
                    <a:pt x="6" y="1920"/>
                  </a:cubicBezTo>
                  <a:cubicBezTo>
                    <a:pt x="10" y="1920"/>
                    <a:pt x="13" y="1923"/>
                    <a:pt x="13" y="1927"/>
                  </a:cubicBezTo>
                  <a:close/>
                  <a:moveTo>
                    <a:pt x="13" y="2087"/>
                  </a:moveTo>
                  <a:lnTo>
                    <a:pt x="13" y="2180"/>
                  </a:lnTo>
                  <a:cubicBezTo>
                    <a:pt x="13" y="2184"/>
                    <a:pt x="10" y="2187"/>
                    <a:pt x="6" y="2187"/>
                  </a:cubicBezTo>
                  <a:cubicBezTo>
                    <a:pt x="3" y="2187"/>
                    <a:pt x="0" y="2184"/>
                    <a:pt x="0" y="2180"/>
                  </a:cubicBezTo>
                  <a:lnTo>
                    <a:pt x="0" y="2087"/>
                  </a:lnTo>
                  <a:cubicBezTo>
                    <a:pt x="0" y="2083"/>
                    <a:pt x="3" y="2080"/>
                    <a:pt x="6" y="2080"/>
                  </a:cubicBezTo>
                  <a:cubicBezTo>
                    <a:pt x="10" y="2080"/>
                    <a:pt x="13" y="2083"/>
                    <a:pt x="13" y="2087"/>
                  </a:cubicBezTo>
                  <a:close/>
                  <a:moveTo>
                    <a:pt x="13" y="2247"/>
                  </a:moveTo>
                  <a:lnTo>
                    <a:pt x="13" y="2274"/>
                  </a:lnTo>
                  <a:cubicBezTo>
                    <a:pt x="13" y="2278"/>
                    <a:pt x="10" y="2281"/>
                    <a:pt x="6" y="2281"/>
                  </a:cubicBezTo>
                  <a:cubicBezTo>
                    <a:pt x="3" y="2281"/>
                    <a:pt x="0" y="2278"/>
                    <a:pt x="0" y="2274"/>
                  </a:cubicBezTo>
                  <a:lnTo>
                    <a:pt x="0" y="2247"/>
                  </a:lnTo>
                  <a:cubicBezTo>
                    <a:pt x="0" y="2243"/>
                    <a:pt x="3" y="2240"/>
                    <a:pt x="6" y="2240"/>
                  </a:cubicBezTo>
                  <a:cubicBezTo>
                    <a:pt x="10" y="2240"/>
                    <a:pt x="13" y="2243"/>
                    <a:pt x="13" y="2247"/>
                  </a:cubicBezTo>
                  <a:close/>
                </a:path>
              </a:pathLst>
            </a:custGeom>
            <a:solidFill>
              <a:srgbClr val="000000"/>
            </a:solidFill>
            <a:ln w="635" cap="flat" cmpd="sng">
              <a:solidFill>
                <a:srgbClr val="000000"/>
              </a:solidFill>
              <a:prstDash val="solid"/>
              <a:round/>
              <a:headEnd type="none" w="med" len="med"/>
              <a:tailEnd type="none" w="med" len="med"/>
            </a:ln>
          </p:spPr>
          <p:txBody>
            <a:bodyPr/>
            <a:p>
              <a:endParaRPr lang="zh-CN" altLang="en-US"/>
            </a:p>
          </p:txBody>
        </p:sp>
        <p:sp>
          <p:nvSpPr>
            <p:cNvPr id="113680" name="Rectangle 872"/>
            <p:cNvSpPr/>
            <p:nvPr/>
          </p:nvSpPr>
          <p:spPr>
            <a:xfrm>
              <a:off x="130325" y="378236"/>
              <a:ext cx="248285" cy="127162"/>
            </a:xfrm>
            <a:prstGeom prst="rect">
              <a:avLst/>
            </a:prstGeom>
            <a:noFill/>
            <a:ln w="9525">
              <a:noFill/>
            </a:ln>
          </p:spPr>
          <p:txBody>
            <a:bodyPr wrap="square" lIns="0" tIns="0" rIns="0" bIns="0" anchor="t" anchorCtr="0">
              <a:spAutoFit/>
            </a:bodyPr>
            <a:p>
              <a:pPr algn="just"/>
              <a:r>
                <a:rPr lang="en-US" altLang="zh-CN" sz="900" i="1">
                  <a:solidFill>
                    <a:srgbClr val="000000"/>
                  </a:solidFill>
                  <a:latin typeface="Times New Roman" panose="02020603050405020304"/>
                  <a:ea typeface="宋体" panose="02010600030101010101" pitchFamily="2" charset="-122"/>
                  <a:sym typeface="Times New Roman" panose="02020603050405020304"/>
                </a:rPr>
                <a:t>CLK</a:t>
              </a:r>
              <a:r>
                <a:rPr lang="en-US" altLang="zh-CN" sz="800" baseline="-25000">
                  <a:solidFill>
                    <a:srgbClr val="000000"/>
                  </a:solidFill>
                  <a:latin typeface="Times New Roman" panose="02020603050405020304"/>
                  <a:ea typeface="宋体" panose="02010600030101010101" pitchFamily="2" charset="-122"/>
                  <a:sym typeface="Times New Roman" panose="02020603050405020304"/>
                </a:rPr>
                <a:t>1</a:t>
              </a:r>
              <a:endParaRPr lang="en-US" altLang="zh-CN" sz="800">
                <a:latin typeface="Times New Roman" panose="02020603050405020304"/>
                <a:ea typeface="宋体" panose="02010600030101010101" pitchFamily="2" charset="-122"/>
                <a:sym typeface="Times New Roman" panose="02020603050405020304"/>
              </a:endParaRPr>
            </a:p>
          </p:txBody>
        </p:sp>
        <p:sp>
          <p:nvSpPr>
            <p:cNvPr id="113681" name="Rectangle 873"/>
            <p:cNvSpPr/>
            <p:nvPr/>
          </p:nvSpPr>
          <p:spPr>
            <a:xfrm>
              <a:off x="247127" y="762115"/>
              <a:ext cx="254635" cy="127162"/>
            </a:xfrm>
            <a:prstGeom prst="rect">
              <a:avLst/>
            </a:prstGeom>
            <a:noFill/>
            <a:ln w="9525">
              <a:noFill/>
            </a:ln>
          </p:spPr>
          <p:txBody>
            <a:bodyPr wrap="square" lIns="0" tIns="0" rIns="0" bIns="0" anchor="t" anchorCtr="0">
              <a:spAutoFit/>
            </a:bodyPr>
            <a:p>
              <a:pPr algn="just"/>
              <a:r>
                <a:rPr lang="en-US" altLang="zh-CN" sz="900" i="1">
                  <a:solidFill>
                    <a:srgbClr val="000000"/>
                  </a:solidFill>
                  <a:latin typeface="Times New Roman" panose="02020603050405020304"/>
                  <a:ea typeface="宋体" panose="02010600030101010101" pitchFamily="2" charset="-122"/>
                  <a:sym typeface="Times New Roman" panose="02020603050405020304"/>
                </a:rPr>
                <a:t>CLK</a:t>
              </a:r>
              <a:r>
                <a:rPr lang="en-US" altLang="zh-CN" sz="900" baseline="-25000">
                  <a:solidFill>
                    <a:srgbClr val="000000"/>
                  </a:solidFill>
                  <a:latin typeface="Times New Roman" panose="02020603050405020304"/>
                  <a:ea typeface="宋体" panose="02010600030101010101" pitchFamily="2" charset="-122"/>
                  <a:sym typeface="Times New Roman" panose="02020603050405020304"/>
                </a:rPr>
                <a:t>2</a:t>
              </a:r>
              <a:endParaRPr lang="en-US" altLang="zh-CN" sz="900">
                <a:latin typeface="Times New Roman" panose="02020603050405020304"/>
                <a:ea typeface="宋体" panose="02010600030101010101" pitchFamily="2" charset="-122"/>
                <a:sym typeface="Times New Roman" panose="02020603050405020304"/>
              </a:endParaRPr>
            </a:p>
          </p:txBody>
        </p:sp>
        <p:cxnSp>
          <p:nvCxnSpPr>
            <p:cNvPr id="113682" name="Line 874"/>
            <p:cNvCxnSpPr/>
            <p:nvPr/>
          </p:nvCxnSpPr>
          <p:spPr>
            <a:xfrm>
              <a:off x="577215" y="873125"/>
              <a:ext cx="613410" cy="0"/>
            </a:xfrm>
            <a:prstGeom prst="line">
              <a:avLst/>
            </a:prstGeom>
            <a:ln w="10795" cap="rnd" cmpd="sng">
              <a:solidFill>
                <a:srgbClr val="000000"/>
              </a:solidFill>
              <a:prstDash val="solid"/>
              <a:round/>
              <a:headEnd type="none" w="med" len="med"/>
              <a:tailEnd type="none" w="med" len="med"/>
            </a:ln>
          </p:spPr>
        </p:cxnSp>
        <p:cxnSp>
          <p:nvCxnSpPr>
            <p:cNvPr id="113683" name="Line 875"/>
            <p:cNvCxnSpPr/>
            <p:nvPr/>
          </p:nvCxnSpPr>
          <p:spPr>
            <a:xfrm>
              <a:off x="1190625" y="643255"/>
              <a:ext cx="0" cy="229870"/>
            </a:xfrm>
            <a:prstGeom prst="line">
              <a:avLst/>
            </a:prstGeom>
            <a:ln w="10795" cap="rnd" cmpd="sng">
              <a:solidFill>
                <a:srgbClr val="000000"/>
              </a:solidFill>
              <a:prstDash val="solid"/>
              <a:round/>
              <a:headEnd type="none" w="med" len="med"/>
              <a:tailEnd type="none" w="med" len="med"/>
            </a:ln>
          </p:spPr>
        </p:cxnSp>
        <p:cxnSp>
          <p:nvCxnSpPr>
            <p:cNvPr id="113684" name="Line 876"/>
            <p:cNvCxnSpPr/>
            <p:nvPr/>
          </p:nvCxnSpPr>
          <p:spPr>
            <a:xfrm flipH="1">
              <a:off x="1190625" y="643255"/>
              <a:ext cx="614045" cy="0"/>
            </a:xfrm>
            <a:prstGeom prst="line">
              <a:avLst/>
            </a:prstGeom>
            <a:ln w="10795" cap="rnd" cmpd="sng">
              <a:solidFill>
                <a:srgbClr val="000000"/>
              </a:solidFill>
              <a:prstDash val="solid"/>
              <a:round/>
              <a:headEnd type="none" w="med" len="med"/>
              <a:tailEnd type="none" w="med" len="med"/>
            </a:ln>
          </p:spPr>
        </p:cxnSp>
        <p:cxnSp>
          <p:nvCxnSpPr>
            <p:cNvPr id="113685" name="Line 877"/>
            <p:cNvCxnSpPr/>
            <p:nvPr/>
          </p:nvCxnSpPr>
          <p:spPr>
            <a:xfrm flipV="1">
              <a:off x="1804670" y="643255"/>
              <a:ext cx="0" cy="229870"/>
            </a:xfrm>
            <a:prstGeom prst="line">
              <a:avLst/>
            </a:prstGeom>
            <a:ln w="10795" cap="rnd" cmpd="sng">
              <a:solidFill>
                <a:srgbClr val="000000"/>
              </a:solidFill>
              <a:prstDash val="solid"/>
              <a:round/>
              <a:headEnd type="none" w="med" len="med"/>
              <a:tailEnd type="none" w="med" len="med"/>
            </a:ln>
          </p:spPr>
        </p:cxnSp>
        <p:cxnSp>
          <p:nvCxnSpPr>
            <p:cNvPr id="113686" name="Line 878"/>
            <p:cNvCxnSpPr/>
            <p:nvPr/>
          </p:nvCxnSpPr>
          <p:spPr>
            <a:xfrm flipH="1">
              <a:off x="1804670" y="873125"/>
              <a:ext cx="614045" cy="0"/>
            </a:xfrm>
            <a:prstGeom prst="line">
              <a:avLst/>
            </a:prstGeom>
            <a:ln w="10795" cap="rnd" cmpd="sng">
              <a:solidFill>
                <a:srgbClr val="000000"/>
              </a:solidFill>
              <a:prstDash val="solid"/>
              <a:round/>
              <a:headEnd type="none" w="med" len="med"/>
              <a:tailEnd type="none" w="med" len="med"/>
            </a:ln>
          </p:spPr>
        </p:cxnSp>
        <p:cxnSp>
          <p:nvCxnSpPr>
            <p:cNvPr id="113687" name="Line 879"/>
            <p:cNvCxnSpPr/>
            <p:nvPr/>
          </p:nvCxnSpPr>
          <p:spPr>
            <a:xfrm>
              <a:off x="2418715" y="646430"/>
              <a:ext cx="0" cy="226695"/>
            </a:xfrm>
            <a:prstGeom prst="line">
              <a:avLst/>
            </a:prstGeom>
            <a:ln w="10795" cap="rnd" cmpd="sng">
              <a:solidFill>
                <a:srgbClr val="000000"/>
              </a:solidFill>
              <a:prstDash val="solid"/>
              <a:round/>
              <a:headEnd type="none" w="med" len="med"/>
              <a:tailEnd type="none" w="med" len="med"/>
            </a:ln>
          </p:spPr>
        </p:cxnSp>
        <p:cxnSp>
          <p:nvCxnSpPr>
            <p:cNvPr id="113688" name="Line 880"/>
            <p:cNvCxnSpPr/>
            <p:nvPr/>
          </p:nvCxnSpPr>
          <p:spPr>
            <a:xfrm flipH="1">
              <a:off x="2418715" y="646430"/>
              <a:ext cx="614045" cy="0"/>
            </a:xfrm>
            <a:prstGeom prst="line">
              <a:avLst/>
            </a:prstGeom>
            <a:ln w="10795" cap="rnd" cmpd="sng">
              <a:solidFill>
                <a:srgbClr val="000000"/>
              </a:solidFill>
              <a:prstDash val="solid"/>
              <a:round/>
              <a:headEnd type="none" w="med" len="med"/>
              <a:tailEnd type="none" w="med" len="med"/>
            </a:ln>
          </p:spPr>
        </p:cxnSp>
        <p:cxnSp>
          <p:nvCxnSpPr>
            <p:cNvPr id="113689" name="Line 881"/>
            <p:cNvCxnSpPr/>
            <p:nvPr/>
          </p:nvCxnSpPr>
          <p:spPr>
            <a:xfrm flipV="1">
              <a:off x="3032760" y="646430"/>
              <a:ext cx="0" cy="226695"/>
            </a:xfrm>
            <a:prstGeom prst="line">
              <a:avLst/>
            </a:prstGeom>
            <a:ln w="10795" cap="rnd" cmpd="sng">
              <a:solidFill>
                <a:srgbClr val="000000"/>
              </a:solidFill>
              <a:prstDash val="solid"/>
              <a:round/>
              <a:headEnd type="none" w="med" len="med"/>
              <a:tailEnd type="none" w="med" len="med"/>
            </a:ln>
          </p:spPr>
        </p:cxnSp>
        <p:cxnSp>
          <p:nvCxnSpPr>
            <p:cNvPr id="113690" name="Line 882"/>
            <p:cNvCxnSpPr/>
            <p:nvPr/>
          </p:nvCxnSpPr>
          <p:spPr>
            <a:xfrm flipH="1">
              <a:off x="3032760" y="873125"/>
              <a:ext cx="614045" cy="0"/>
            </a:xfrm>
            <a:prstGeom prst="line">
              <a:avLst/>
            </a:prstGeom>
            <a:ln w="10795" cap="rnd" cmpd="sng">
              <a:solidFill>
                <a:srgbClr val="000000"/>
              </a:solidFill>
              <a:prstDash val="solid"/>
              <a:round/>
              <a:headEnd type="none" w="med" len="med"/>
              <a:tailEnd type="none" w="med" len="med"/>
            </a:ln>
          </p:spPr>
        </p:cxnSp>
        <p:cxnSp>
          <p:nvCxnSpPr>
            <p:cNvPr id="113691" name="Line 883"/>
            <p:cNvCxnSpPr/>
            <p:nvPr/>
          </p:nvCxnSpPr>
          <p:spPr>
            <a:xfrm>
              <a:off x="981710" y="144780"/>
              <a:ext cx="55880" cy="7620"/>
            </a:xfrm>
            <a:prstGeom prst="line">
              <a:avLst/>
            </a:prstGeom>
            <a:ln w="10795" cap="rnd" cmpd="sng">
              <a:solidFill>
                <a:srgbClr val="000000"/>
              </a:solidFill>
              <a:prstDash val="solid"/>
              <a:round/>
              <a:headEnd type="none" w="med" len="med"/>
              <a:tailEnd type="none" w="med" len="med"/>
            </a:ln>
          </p:spPr>
        </p:cxnSp>
        <p:cxnSp>
          <p:nvCxnSpPr>
            <p:cNvPr id="113692" name="Line 884"/>
            <p:cNvCxnSpPr/>
            <p:nvPr/>
          </p:nvCxnSpPr>
          <p:spPr>
            <a:xfrm flipV="1">
              <a:off x="981710" y="152400"/>
              <a:ext cx="55880" cy="7620"/>
            </a:xfrm>
            <a:prstGeom prst="line">
              <a:avLst/>
            </a:prstGeom>
            <a:ln w="10795" cap="rnd" cmpd="sng">
              <a:solidFill>
                <a:srgbClr val="000000"/>
              </a:solidFill>
              <a:prstDash val="solid"/>
              <a:round/>
              <a:headEnd type="none" w="med" len="med"/>
              <a:tailEnd type="none" w="med" len="med"/>
            </a:ln>
          </p:spPr>
        </p:cxnSp>
        <p:cxnSp>
          <p:nvCxnSpPr>
            <p:cNvPr id="113693" name="Line 885"/>
            <p:cNvCxnSpPr/>
            <p:nvPr/>
          </p:nvCxnSpPr>
          <p:spPr>
            <a:xfrm>
              <a:off x="981710" y="144780"/>
              <a:ext cx="0" cy="15240"/>
            </a:xfrm>
            <a:prstGeom prst="line">
              <a:avLst/>
            </a:prstGeom>
            <a:ln w="10795" cap="rnd" cmpd="sng">
              <a:solidFill>
                <a:srgbClr val="000000"/>
              </a:solidFill>
              <a:prstDash val="solid"/>
              <a:round/>
              <a:headEnd type="none" w="med" len="med"/>
              <a:tailEnd type="none" w="med" len="med"/>
            </a:ln>
          </p:spPr>
        </p:cxnSp>
        <p:cxnSp>
          <p:nvCxnSpPr>
            <p:cNvPr id="113694" name="Line 886"/>
            <p:cNvCxnSpPr/>
            <p:nvPr/>
          </p:nvCxnSpPr>
          <p:spPr>
            <a:xfrm flipH="1" flipV="1">
              <a:off x="1190625" y="152400"/>
              <a:ext cx="56515" cy="7620"/>
            </a:xfrm>
            <a:prstGeom prst="line">
              <a:avLst/>
            </a:prstGeom>
            <a:ln w="10795" cap="rnd" cmpd="sng">
              <a:solidFill>
                <a:srgbClr val="000000"/>
              </a:solidFill>
              <a:prstDash val="solid"/>
              <a:round/>
              <a:headEnd type="none" w="med" len="med"/>
              <a:tailEnd type="none" w="med" len="med"/>
            </a:ln>
          </p:spPr>
        </p:cxnSp>
        <p:cxnSp>
          <p:nvCxnSpPr>
            <p:cNvPr id="113695" name="Line 887"/>
            <p:cNvCxnSpPr/>
            <p:nvPr/>
          </p:nvCxnSpPr>
          <p:spPr>
            <a:xfrm flipH="1">
              <a:off x="1190625" y="144780"/>
              <a:ext cx="56515" cy="7620"/>
            </a:xfrm>
            <a:prstGeom prst="line">
              <a:avLst/>
            </a:prstGeom>
            <a:ln w="10795" cap="rnd" cmpd="sng">
              <a:solidFill>
                <a:srgbClr val="000000"/>
              </a:solidFill>
              <a:prstDash val="solid"/>
              <a:round/>
              <a:headEnd type="none" w="med" len="med"/>
              <a:tailEnd type="none" w="med" len="med"/>
            </a:ln>
          </p:spPr>
        </p:cxnSp>
        <p:cxnSp>
          <p:nvCxnSpPr>
            <p:cNvPr id="113696" name="Line 888"/>
            <p:cNvCxnSpPr/>
            <p:nvPr/>
          </p:nvCxnSpPr>
          <p:spPr>
            <a:xfrm flipV="1">
              <a:off x="1247140" y="144780"/>
              <a:ext cx="0" cy="15240"/>
            </a:xfrm>
            <a:prstGeom prst="line">
              <a:avLst/>
            </a:prstGeom>
            <a:ln w="10795" cap="rnd" cmpd="sng">
              <a:solidFill>
                <a:srgbClr val="000000"/>
              </a:solidFill>
              <a:prstDash val="solid"/>
              <a:round/>
              <a:headEnd type="none" w="med" len="med"/>
              <a:tailEnd type="none" w="med" len="med"/>
            </a:ln>
          </p:spPr>
        </p:cxnSp>
        <p:cxnSp>
          <p:nvCxnSpPr>
            <p:cNvPr id="113697" name="Line 889"/>
            <p:cNvCxnSpPr/>
            <p:nvPr/>
          </p:nvCxnSpPr>
          <p:spPr>
            <a:xfrm>
              <a:off x="915035" y="152400"/>
              <a:ext cx="398780" cy="0"/>
            </a:xfrm>
            <a:prstGeom prst="line">
              <a:avLst/>
            </a:prstGeom>
            <a:ln w="5080" cap="rnd" cmpd="sng">
              <a:solidFill>
                <a:srgbClr val="000000"/>
              </a:solidFill>
              <a:prstDash val="solid"/>
              <a:round/>
              <a:headEnd type="none" w="med" len="med"/>
              <a:tailEnd type="none" w="med" len="med"/>
            </a:ln>
          </p:spPr>
        </p:cxnSp>
        <p:sp>
          <p:nvSpPr>
            <p:cNvPr id="186" name="Rectangle 890"/>
            <p:cNvSpPr>
              <a:spLocks noChangeArrowheads="1"/>
            </p:cNvSpPr>
            <p:nvPr/>
          </p:nvSpPr>
          <p:spPr bwMode="auto">
            <a:xfrm>
              <a:off x="1103630" y="12700"/>
              <a:ext cx="114935" cy="148162"/>
            </a:xfrm>
            <a:prstGeom prst="rect">
              <a:avLst/>
            </a:prstGeom>
            <a:noFill/>
            <a:ln>
              <a:noFill/>
            </a:ln>
          </p:spPr>
          <p:txBody>
            <a:bodyPr rot="0" vert="horz" wrap="square" lIns="0" tIns="0" rIns="0" bIns="0" anchor="t" anchorCtr="0">
              <a:spAutoFit/>
            </a:bodyPr>
            <a:lstStyle/>
            <a:p>
              <a:pPr algn="just" fontAlgn="base"/>
              <a:r>
                <a:rPr lang="en-US" altLang="zh-CN" sz="1050" strike="noStrike" kern="100" noProof="1">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strike="noStrike" kern="100" noProof="1">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87" name="Rectangle 891"/>
            <p:cNvSpPr>
              <a:spLocks noChangeArrowheads="1"/>
            </p:cNvSpPr>
            <p:nvPr/>
          </p:nvSpPr>
          <p:spPr bwMode="auto">
            <a:xfrm>
              <a:off x="1127125" y="141605"/>
              <a:ext cx="114935" cy="198120"/>
            </a:xfrm>
            <a:prstGeom prst="rect">
              <a:avLst/>
            </a:prstGeom>
            <a:noFill/>
            <a:ln>
              <a:noFill/>
            </a:ln>
          </p:spPr>
          <p:txBody>
            <a:bodyPr rot="0" vert="horz" wrap="square" lIns="0" tIns="0" rIns="0" bIns="0" anchor="t" anchorCtr="0">
              <a:spAutoFit/>
            </a:bodyPr>
            <a:lstStyle/>
            <a:p>
              <a:pPr algn="just" fontAlgn="base"/>
              <a:endParaRPr lang="en-US" altLang="zh-CN" sz="1050" strike="noStrike" kern="100" noProof="1">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13700" name="Rectangle 872"/>
            <p:cNvSpPr/>
            <p:nvPr/>
          </p:nvSpPr>
          <p:spPr>
            <a:xfrm>
              <a:off x="1273694" y="0"/>
              <a:ext cx="240030" cy="127162"/>
            </a:xfrm>
            <a:prstGeom prst="rect">
              <a:avLst/>
            </a:prstGeom>
            <a:noFill/>
            <a:ln w="9525">
              <a:noFill/>
            </a:ln>
          </p:spPr>
          <p:txBody>
            <a:bodyPr wrap="square" lIns="0" tIns="0" rIns="0" bIns="0" anchor="t" anchorCtr="0">
              <a:spAutoFit/>
            </a:bodyPr>
            <a:p>
              <a:pPr algn="just"/>
              <a:r>
                <a:rPr lang="en-US" altLang="zh-CN" sz="900" i="1">
                  <a:solidFill>
                    <a:srgbClr val="000000"/>
                  </a:solidFill>
                  <a:latin typeface="Times New Roman" panose="02020603050405020304"/>
                  <a:ea typeface="宋体" panose="02010600030101010101" pitchFamily="2" charset="-122"/>
                  <a:sym typeface="Times New Roman" panose="02020603050405020304"/>
                </a:rPr>
                <a:t>t</a:t>
              </a:r>
              <a:r>
                <a:rPr lang="en-US" altLang="zh-CN" sz="900" baseline="-25000">
                  <a:solidFill>
                    <a:srgbClr val="000000"/>
                  </a:solidFill>
                  <a:latin typeface="Times New Roman" panose="02020603050405020304"/>
                  <a:ea typeface="宋体" panose="02010600030101010101" pitchFamily="2" charset="-122"/>
                  <a:sym typeface="Times New Roman" panose="02020603050405020304"/>
                </a:rPr>
                <a:t>SKEW</a:t>
              </a:r>
              <a:endParaRPr lang="en-US" altLang="zh-CN" sz="1200">
                <a:latin typeface="Times New Roman" panose="02020603050405020304"/>
                <a:ea typeface="宋体" panose="02010600030101010101" pitchFamily="2" charset="-122"/>
                <a:sym typeface="Times New Roman" panose="02020603050405020304"/>
              </a:endParaRPr>
            </a:p>
          </p:txBody>
        </p:sp>
      </p:grpSp>
      <p:sp>
        <p:nvSpPr>
          <p:cNvPr id="112677" name="文本框 4"/>
          <p:cNvSpPr txBox="1"/>
          <p:nvPr/>
        </p:nvSpPr>
        <p:spPr>
          <a:xfrm>
            <a:off x="755650" y="3654425"/>
            <a:ext cx="8167688" cy="1338263"/>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en-US" dirty="0">
                <a:latin typeface="Comic Sans MS" panose="030F0702030302020204" pitchFamily="2" charset="0"/>
                <a:ea typeface="宋体" panose="02010600030101010101" pitchFamily="2" charset="-122"/>
                <a:sym typeface="宋体" panose="02010600030101010101" pitchFamily="2" charset="-122"/>
              </a:rPr>
              <a:t>造成</a:t>
            </a:r>
            <a:r>
              <a:rPr lang="zh-CN" altLang="zh-CN" dirty="0">
                <a:latin typeface="Comic Sans MS" panose="030F0702030302020204" pitchFamily="2" charset="0"/>
                <a:ea typeface="宋体" panose="02010600030101010101" pitchFamily="2" charset="-122"/>
                <a:sym typeface="宋体" panose="02010600030101010101" pitchFamily="2" charset="-122"/>
              </a:rPr>
              <a:t>时钟扭曲的主要原因是时钟的静态传输路径不匹配以及时钟电路负载的不平衡造成的。时钟扭曲具体表现为时钟脉冲相位的偏移，不会造成时钟周期的变化。</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2678" name="文本框 6"/>
          <p:cNvSpPr txBox="1"/>
          <p:nvPr/>
        </p:nvSpPr>
        <p:spPr>
          <a:xfrm>
            <a:off x="900113" y="4992688"/>
            <a:ext cx="3644900" cy="398462"/>
          </a:xfrm>
          <a:prstGeom prst="rect">
            <a:avLst/>
          </a:prstGeom>
          <a:noFill/>
          <a:ln w="9525">
            <a:noFill/>
          </a:ln>
        </p:spPr>
        <p:txBody>
          <a:bodyPr wrap="none" anchor="t" anchorCtr="0">
            <a:spAutoFit/>
          </a:bodyPr>
          <a:p>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(2) </a:t>
            </a:r>
            <a:r>
              <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时钟抖动（Clock Jitter）</a:t>
            </a:r>
            <a:endPar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2679" name="文本框 7"/>
          <p:cNvSpPr txBox="1"/>
          <p:nvPr/>
        </p:nvSpPr>
        <p:spPr>
          <a:xfrm>
            <a:off x="820738" y="5365750"/>
            <a:ext cx="8035925" cy="92075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时序电路中触发器时钟脉冲的周期暂时发生了变化。分为</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周期抖动</a:t>
            </a:r>
            <a:r>
              <a:rPr lang="zh-CN" altLang="zh-CN" dirty="0">
                <a:latin typeface="Comic Sans MS" panose="030F0702030302020204" pitchFamily="2" charset="0"/>
                <a:ea typeface="宋体" panose="02010600030101010101" pitchFamily="2" charset="-122"/>
                <a:sym typeface="宋体" panose="02010600030101010101" pitchFamily="2" charset="-122"/>
              </a:rPr>
              <a:t>和</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周期间抖动</a:t>
            </a:r>
            <a:r>
              <a:rPr lang="zh-CN" altLang="zh-CN" dirty="0">
                <a:latin typeface="Comic Sans MS" panose="030F0702030302020204" pitchFamily="2" charset="0"/>
                <a:ea typeface="宋体" panose="02010600030101010101" pitchFamily="2" charset="-122"/>
                <a:sym typeface="宋体" panose="02010600030101010101" pitchFamily="2" charset="-122"/>
              </a:rPr>
              <a:t>两种类型。</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1622" name="文本框 5"/>
          <p:cNvSpPr txBox="1"/>
          <p:nvPr/>
        </p:nvSpPr>
        <p:spPr>
          <a:xfrm>
            <a:off x="558800" y="482600"/>
            <a:ext cx="8297863"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在数字系统中，时钟脉冲受到传输路径、时钟电路的负载和环境温度等因素的影响，会出现</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时钟扭曲</a:t>
            </a:r>
            <a:r>
              <a:rPr lang="zh-CN" altLang="zh-CN" dirty="0">
                <a:latin typeface="Comic Sans MS" panose="030F0702030302020204" pitchFamily="2" charset="0"/>
                <a:ea typeface="宋体" panose="02010600030101010101" pitchFamily="2" charset="-122"/>
                <a:sym typeface="宋体" panose="02010600030101010101" pitchFamily="2" charset="-122"/>
              </a:rPr>
              <a:t>和</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时钟抖动</a:t>
            </a:r>
            <a:r>
              <a:rPr lang="zh-CN" altLang="zh-CN" dirty="0">
                <a:latin typeface="Comic Sans MS" panose="030F0702030302020204" pitchFamily="2" charset="0"/>
                <a:ea typeface="宋体" panose="02010600030101010101" pitchFamily="2" charset="-122"/>
                <a:sym typeface="宋体" panose="02010600030101010101" pitchFamily="2" charset="-122"/>
              </a:rPr>
              <a:t>现象。</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622"/>
                                        </p:tgtEl>
                                        <p:attrNameLst>
                                          <p:attrName>style.visibility</p:attrName>
                                        </p:attrNameLst>
                                      </p:cBhvr>
                                      <p:to>
                                        <p:strVal val="visible"/>
                                      </p:to>
                                    </p:set>
                                    <p:animEffect transition="in" filter="wipe(left)">
                                      <p:cBhvr>
                                        <p:cTn id="7" dur="500"/>
                                        <p:tgtEl>
                                          <p:spTgt spid="11162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12642"/>
                                        </p:tgtEl>
                                        <p:attrNameLst>
                                          <p:attrName>style.visibility</p:attrName>
                                        </p:attrNameLst>
                                      </p:cBhvr>
                                      <p:to>
                                        <p:strVal val="visible"/>
                                      </p:to>
                                    </p:set>
                                    <p:anim calcmode="discrete" valueType="clr">
                                      <p:cBhvr override="childStyle">
                                        <p:cTn id="12" dur="80"/>
                                        <p:tgtEl>
                                          <p:spTgt spid="11264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12642"/>
                                        </p:tgtEl>
                                        <p:attrNameLst>
                                          <p:attrName>fillcolor</p:attrName>
                                        </p:attrNameLst>
                                      </p:cBhvr>
                                      <p:tavLst>
                                        <p:tav tm="0">
                                          <p:val>
                                            <p:clrVal>
                                              <a:schemeClr val="accent2"/>
                                            </p:clrVal>
                                          </p:val>
                                        </p:tav>
                                        <p:tav tm="50000">
                                          <p:val>
                                            <p:clrVal>
                                              <a:schemeClr val="hlink"/>
                                            </p:clrVal>
                                          </p:val>
                                        </p:tav>
                                      </p:tavLst>
                                    </p:anim>
                                    <p:set>
                                      <p:cBhvr>
                                        <p:cTn id="14" dur="80"/>
                                        <p:tgtEl>
                                          <p:spTgt spid="112642"/>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2641"/>
                                        </p:tgtEl>
                                        <p:attrNameLst>
                                          <p:attrName>style.visibility</p:attrName>
                                        </p:attrNameLst>
                                      </p:cBhvr>
                                      <p:to>
                                        <p:strVal val="visible"/>
                                      </p:to>
                                    </p:set>
                                    <p:animEffect transition="in" filter="wipe(left)">
                                      <p:cBhvr>
                                        <p:cTn id="19" dur="500"/>
                                        <p:tgtEl>
                                          <p:spTgt spid="11264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2643"/>
                                        </p:tgtEl>
                                        <p:attrNameLst>
                                          <p:attrName>style.visibility</p:attrName>
                                        </p:attrNameLst>
                                      </p:cBhvr>
                                      <p:to>
                                        <p:strVal val="visible"/>
                                      </p:to>
                                    </p:set>
                                    <p:animEffect transition="in" filter="dissolve">
                                      <p:cBhvr>
                                        <p:cTn id="24" dur="500"/>
                                        <p:tgtEl>
                                          <p:spTgt spid="1126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2677"/>
                                        </p:tgtEl>
                                        <p:attrNameLst>
                                          <p:attrName>style.visibility</p:attrName>
                                        </p:attrNameLst>
                                      </p:cBhvr>
                                      <p:to>
                                        <p:strVal val="visible"/>
                                      </p:to>
                                    </p:set>
                                    <p:animEffect transition="in" filter="wipe(left)">
                                      <p:cBhvr>
                                        <p:cTn id="29" dur="500"/>
                                        <p:tgtEl>
                                          <p:spTgt spid="112677"/>
                                        </p:tgtEl>
                                      </p:cBhvr>
                                    </p:animEffec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112678"/>
                                        </p:tgtEl>
                                        <p:attrNameLst>
                                          <p:attrName>style.visibility</p:attrName>
                                        </p:attrNameLst>
                                      </p:cBhvr>
                                      <p:to>
                                        <p:strVal val="visible"/>
                                      </p:to>
                                    </p:set>
                                    <p:anim calcmode="discrete" valueType="clr">
                                      <p:cBhvr override="childStyle">
                                        <p:cTn id="34" dur="80"/>
                                        <p:tgtEl>
                                          <p:spTgt spid="112678"/>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12678"/>
                                        </p:tgtEl>
                                        <p:attrNameLst>
                                          <p:attrName>fillcolor</p:attrName>
                                        </p:attrNameLst>
                                      </p:cBhvr>
                                      <p:tavLst>
                                        <p:tav tm="0">
                                          <p:val>
                                            <p:clrVal>
                                              <a:schemeClr val="accent2"/>
                                            </p:clrVal>
                                          </p:val>
                                        </p:tav>
                                        <p:tav tm="50000">
                                          <p:val>
                                            <p:clrVal>
                                              <a:schemeClr val="hlink"/>
                                            </p:clrVal>
                                          </p:val>
                                        </p:tav>
                                      </p:tavLst>
                                    </p:anim>
                                    <p:set>
                                      <p:cBhvr>
                                        <p:cTn id="36" dur="80"/>
                                        <p:tgtEl>
                                          <p:spTgt spid="112678"/>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2679"/>
                                        </p:tgtEl>
                                        <p:attrNameLst>
                                          <p:attrName>style.visibility</p:attrName>
                                        </p:attrNameLst>
                                      </p:cBhvr>
                                      <p:to>
                                        <p:strVal val="visible"/>
                                      </p:to>
                                    </p:set>
                                    <p:animEffect transition="in" filter="wipe(left)">
                                      <p:cBhvr>
                                        <p:cTn id="41" dur="500"/>
                                        <p:tgtEl>
                                          <p:spTgt spid="112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2" grpId="1"/>
      <p:bldP spid="112641" grpId="0"/>
      <p:bldP spid="112641" grpId="1"/>
      <p:bldP spid="112677" grpId="0"/>
      <p:bldP spid="112677" grpId="1"/>
      <p:bldP spid="112678" grpId="0"/>
      <p:bldP spid="112678" grpId="1"/>
      <p:bldP spid="112679" grpId="0"/>
      <p:bldP spid="112679" grpId="1"/>
      <p:bldP spid="111622" grpId="0"/>
      <p:bldP spid="111622" grpId="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89" name="图片 3"/>
          <p:cNvPicPr>
            <a:picLocks noChangeAspect="1"/>
          </p:cNvPicPr>
          <p:nvPr/>
        </p:nvPicPr>
        <p:blipFill>
          <a:blip r:embed="rId1"/>
          <a:stretch>
            <a:fillRect/>
          </a:stretch>
        </p:blipFill>
        <p:spPr>
          <a:xfrm>
            <a:off x="1377950" y="552450"/>
            <a:ext cx="2917825" cy="1277938"/>
          </a:xfrm>
          <a:prstGeom prst="rect">
            <a:avLst/>
          </a:prstGeom>
          <a:noFill/>
          <a:ln w="9525">
            <a:noFill/>
          </a:ln>
        </p:spPr>
      </p:pic>
      <p:sp>
        <p:nvSpPr>
          <p:cNvPr id="114693" name="文本框 8"/>
          <p:cNvSpPr txBox="1"/>
          <p:nvPr/>
        </p:nvSpPr>
        <p:spPr>
          <a:xfrm>
            <a:off x="5051425" y="1111250"/>
            <a:ext cx="1784350" cy="368300"/>
          </a:xfrm>
          <a:prstGeom prst="rect">
            <a:avLst/>
          </a:prstGeom>
          <a:noFill/>
          <a:ln w="9525">
            <a:noFill/>
          </a:ln>
        </p:spPr>
        <p:txBody>
          <a:bodyPr wrap="square" anchor="t" anchorCtr="0">
            <a:spAutoFit/>
          </a:bodyPr>
          <a:p>
            <a:pPr eaLnBrk="0" hangingPunct="0"/>
            <a:r>
              <a:rPr lang="zh-CN" altLang="zh-CN" i="1" dirty="0">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jitter</a:t>
            </a:r>
            <a:r>
              <a:rPr lang="zh-CN" altLang="zh-CN" dirty="0">
                <a:latin typeface="Comic Sans MS" panose="030F0702030302020204" pitchFamily="2" charset="0"/>
                <a:ea typeface="宋体" panose="02010600030101010101" pitchFamily="2" charset="-122"/>
                <a:sym typeface="宋体" panose="02010600030101010101" pitchFamily="2" charset="-122"/>
              </a:rPr>
              <a:t>=</a:t>
            </a:r>
            <a:r>
              <a:rPr lang="en-US" altLang="zh-CN" dirty="0">
                <a:latin typeface="Comic Sans MS" panose="030F0702030302020204" pitchFamily="2" charset="0"/>
                <a:ea typeface="宋体" panose="02010600030101010101" pitchFamily="2" charset="-122"/>
                <a:sym typeface="宋体" panose="02010600030101010101" pitchFamily="2" charset="-122"/>
              </a:rPr>
              <a:t>T1-T2</a:t>
            </a:r>
            <a:endPar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2677" name="文本框 4"/>
          <p:cNvSpPr txBox="1"/>
          <p:nvPr/>
        </p:nvSpPr>
        <p:spPr>
          <a:xfrm>
            <a:off x="735013" y="1843088"/>
            <a:ext cx="8167687" cy="922337"/>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en-US" dirty="0">
                <a:latin typeface="Comic Sans MS" panose="030F0702030302020204" pitchFamily="2" charset="0"/>
                <a:ea typeface="宋体" panose="02010600030101010101" pitchFamily="2" charset="-122"/>
                <a:sym typeface="宋体" panose="02010600030101010101" pitchFamily="2" charset="-122"/>
              </a:rPr>
              <a:t>造成</a:t>
            </a:r>
            <a:r>
              <a:rPr lang="zh-CN" altLang="zh-CN" dirty="0">
                <a:latin typeface="Comic Sans MS" panose="030F0702030302020204" pitchFamily="2" charset="0"/>
                <a:ea typeface="宋体" panose="02010600030101010101" pitchFamily="2" charset="-122"/>
                <a:sym typeface="宋体" panose="02010600030101010101" pitchFamily="2" charset="-122"/>
              </a:rPr>
              <a:t>时钟抖动的主要原因是系统中</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晶振频率的</a:t>
            </a:r>
            <a:r>
              <a:rPr lang="zh-CN" altLang="zh-CN" dirty="0">
                <a:latin typeface="Comic Sans MS" panose="030F0702030302020204" pitchFamily="2" charset="0"/>
                <a:ea typeface="宋体" panose="02010600030101010101" pitchFamily="2" charset="-122"/>
                <a:sym typeface="宋体" panose="02010600030101010101" pitchFamily="2" charset="-122"/>
              </a:rPr>
              <a:t>变化，</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电源电压</a:t>
            </a:r>
            <a:r>
              <a:rPr lang="zh-CN" altLang="zh-CN" dirty="0">
                <a:latin typeface="Comic Sans MS" panose="030F0702030302020204" pitchFamily="2" charset="0"/>
                <a:ea typeface="宋体" panose="02010600030101010101" pitchFamily="2" charset="-122"/>
                <a:sym typeface="宋体" panose="02010600030101010101" pitchFamily="2" charset="-122"/>
              </a:rPr>
              <a:t>的波动和环境</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温度的变化以及干扰</a:t>
            </a:r>
            <a:r>
              <a:rPr lang="zh-CN" altLang="zh-CN" dirty="0">
                <a:latin typeface="Comic Sans MS" panose="030F0702030302020204" pitchFamily="2" charset="0"/>
                <a:ea typeface="宋体" panose="02010600030101010101" pitchFamily="2" charset="-122"/>
                <a:sym typeface="宋体" panose="02010600030101010101" pitchFamily="2" charset="-122"/>
              </a:rPr>
              <a:t>等因素。</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3665" name="文本框 7"/>
          <p:cNvSpPr txBox="1"/>
          <p:nvPr/>
        </p:nvSpPr>
        <p:spPr>
          <a:xfrm>
            <a:off x="800100" y="2697163"/>
            <a:ext cx="8035925" cy="92075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避免时钟抖动的主要方法有：</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（1）采用全局时钟源；（2）采用抗干扰布局布线，增强时钟的抗干扰能力。</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3666" name="矩形 53249"/>
          <p:cNvSpPr/>
          <p:nvPr/>
        </p:nvSpPr>
        <p:spPr>
          <a:xfrm>
            <a:off x="892175" y="3689350"/>
            <a:ext cx="3887788"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2. </a:t>
            </a:r>
            <a:r>
              <a:rPr lang="zh-CN" altLang="en-US" sz="2400" dirty="0">
                <a:solidFill>
                  <a:srgbClr val="C00000"/>
                </a:solidFill>
                <a:latin typeface="Arial" panose="020B0604020202020204" pitchFamily="34" charset="0"/>
                <a:ea typeface="宋体" panose="02010600030101010101" pitchFamily="2" charset="-122"/>
              </a:rPr>
              <a:t>时序电路可靠工作的条件</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113668" name="文本框 5"/>
          <p:cNvSpPr txBox="1"/>
          <p:nvPr/>
        </p:nvSpPr>
        <p:spPr>
          <a:xfrm>
            <a:off x="769938" y="4078288"/>
            <a:ext cx="4010025"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设同步时序逻辑电路的基本模型如图所示，由两个D触发器和一个组合逻辑模块构成。</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3667" name="对象 2"/>
          <p:cNvGraphicFramePr/>
          <p:nvPr/>
        </p:nvGraphicFramePr>
        <p:xfrm>
          <a:off x="4824413" y="3689350"/>
          <a:ext cx="4011612" cy="1522413"/>
        </p:xfrm>
        <a:graphic>
          <a:graphicData uri="http://schemas.openxmlformats.org/presentationml/2006/ole">
            <mc:AlternateContent xmlns:mc="http://schemas.openxmlformats.org/markup-compatibility/2006">
              <mc:Choice xmlns:v="urn:schemas-microsoft-com:vml" Requires="v">
                <p:oleObj spid="_x0000_s3256" name="" r:id="rId2" imgW="7705725" imgH="2486025" progId="Paint.Picture">
                  <p:embed/>
                </p:oleObj>
              </mc:Choice>
              <mc:Fallback>
                <p:oleObj name="" r:id="rId2" imgW="7705725" imgH="2486025" progId="Paint.Picture">
                  <p:embed/>
                  <p:pic>
                    <p:nvPicPr>
                      <p:cNvPr id="0" name="图片 3255"/>
                      <p:cNvPicPr/>
                      <p:nvPr/>
                    </p:nvPicPr>
                    <p:blipFill>
                      <a:blip r:embed="rId3"/>
                      <a:stretch>
                        <a:fillRect/>
                      </a:stretch>
                    </p:blipFill>
                    <p:spPr>
                      <a:xfrm>
                        <a:off x="4824413" y="3689350"/>
                        <a:ext cx="4011612" cy="1522413"/>
                      </a:xfrm>
                      <a:prstGeom prst="rect">
                        <a:avLst/>
                      </a:prstGeom>
                      <a:noFill/>
                      <a:ln w="38100">
                        <a:noFill/>
                        <a:miter/>
                      </a:ln>
                    </p:spPr>
                  </p:pic>
                </p:oleObj>
              </mc:Fallback>
            </mc:AlternateContent>
          </a:graphicData>
        </a:graphic>
      </p:graphicFrame>
      <p:sp>
        <p:nvSpPr>
          <p:cNvPr id="2" name="文本框 1"/>
          <p:cNvSpPr txBox="1"/>
          <p:nvPr/>
        </p:nvSpPr>
        <p:spPr>
          <a:xfrm>
            <a:off x="769938" y="5343525"/>
            <a:ext cx="8134350" cy="922338"/>
          </a:xfrm>
          <a:prstGeom prst="rect">
            <a:avLst/>
          </a:prstGeom>
          <a:noFill/>
          <a:ln w="9525">
            <a:noFill/>
          </a:ln>
        </p:spPr>
        <p:txBody>
          <a:bodyPr wrap="square" anchor="t" anchorCtr="0">
            <a:spAutoFit/>
          </a:bodyPr>
          <a:p>
            <a:pPr eaLnBrk="0" hangingPunct="0">
              <a:lnSpc>
                <a:spcPct val="150000"/>
              </a:lnSpc>
            </a:pPr>
            <a:r>
              <a:rPr lang="zh-CN" altLang="zh-CN" dirty="0">
                <a:latin typeface="Comic Sans MS" panose="030F0702030302020204" pitchFamily="2" charset="0"/>
                <a:ea typeface="宋体" panose="02010600030101010101" pitchFamily="2" charset="-122"/>
                <a:sym typeface="宋体" panose="02010600030101010101" pitchFamily="2" charset="-122"/>
              </a:rPr>
              <a:t>图中t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表示触发器的时钟到时输出的延迟时间，t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zh-CN" altLang="zh-CN" dirty="0">
                <a:latin typeface="Comic Sans MS" panose="030F0702030302020204" pitchFamily="2" charset="0"/>
                <a:ea typeface="宋体" panose="02010600030101010101" pitchFamily="2" charset="-122"/>
                <a:sym typeface="宋体" panose="02010600030101010101" pitchFamily="2" charset="-122"/>
              </a:rPr>
              <a:t>表示组合逻辑模块的传输延迟时间，t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a:t>
            </a:r>
            <a:r>
              <a:rPr lang="zh-CN" altLang="zh-CN" dirty="0">
                <a:latin typeface="Comic Sans MS" panose="030F0702030302020204" pitchFamily="2" charset="0"/>
                <a:ea typeface="宋体" panose="02010600030101010101" pitchFamily="2" charset="-122"/>
                <a:sym typeface="宋体" panose="02010600030101010101" pitchFamily="2" charset="-122"/>
              </a:rPr>
              <a:t>表示触发器的建立时间。</a:t>
            </a:r>
            <a:endParaRPr lang="zh-CN" altLang="en-US">
              <a:latin typeface="Arial" panose="020B0604020202020204" pitchFamily="34" charset="0"/>
              <a:ea typeface="宋体" panose="02010600030101010101" pitchFamily="2" charset="-122"/>
            </a:endParaRPr>
          </a:p>
        </p:txBody>
      </p:sp>
      <p:sp>
        <p:nvSpPr>
          <p:cNvPr id="9" name="矩形 11270"/>
          <p:cNvSpPr/>
          <p:nvPr/>
        </p:nvSpPr>
        <p:spPr>
          <a:xfrm flipH="1">
            <a:off x="6132513" y="4503738"/>
            <a:ext cx="300037" cy="3587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flipH="1">
            <a:off x="6835775" y="4330700"/>
            <a:ext cx="431800" cy="3000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flipH="1">
            <a:off x="7842250" y="4270375"/>
            <a:ext cx="300038" cy="3587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4689"/>
                                        </p:tgtEl>
                                        <p:attrNameLst>
                                          <p:attrName>style.visibility</p:attrName>
                                        </p:attrNameLst>
                                      </p:cBhvr>
                                      <p:to>
                                        <p:strVal val="visible"/>
                                      </p:to>
                                    </p:set>
                                    <p:animEffect transition="in" filter="dissolve">
                                      <p:cBhvr>
                                        <p:cTn id="7" dur="500"/>
                                        <p:tgtEl>
                                          <p:spTgt spid="114689"/>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14693"/>
                                        </p:tgtEl>
                                        <p:attrNameLst>
                                          <p:attrName>style.visibility</p:attrName>
                                        </p:attrNameLst>
                                      </p:cBhvr>
                                      <p:to>
                                        <p:strVal val="visible"/>
                                      </p:to>
                                    </p:set>
                                    <p:anim calcmode="discrete" valueType="clr">
                                      <p:cBhvr override="childStyle">
                                        <p:cTn id="12" dur="80"/>
                                        <p:tgtEl>
                                          <p:spTgt spid="11469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14693"/>
                                        </p:tgtEl>
                                        <p:attrNameLst>
                                          <p:attrName>fillcolor</p:attrName>
                                        </p:attrNameLst>
                                      </p:cBhvr>
                                      <p:tavLst>
                                        <p:tav tm="0">
                                          <p:val>
                                            <p:clrVal>
                                              <a:schemeClr val="accent2"/>
                                            </p:clrVal>
                                          </p:val>
                                        </p:tav>
                                        <p:tav tm="50000">
                                          <p:val>
                                            <p:clrVal>
                                              <a:schemeClr val="hlink"/>
                                            </p:clrVal>
                                          </p:val>
                                        </p:tav>
                                      </p:tavLst>
                                    </p:anim>
                                    <p:set>
                                      <p:cBhvr>
                                        <p:cTn id="14" dur="80"/>
                                        <p:tgtEl>
                                          <p:spTgt spid="11469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2677"/>
                                        </p:tgtEl>
                                        <p:attrNameLst>
                                          <p:attrName>style.visibility</p:attrName>
                                        </p:attrNameLst>
                                      </p:cBhvr>
                                      <p:to>
                                        <p:strVal val="visible"/>
                                      </p:to>
                                    </p:set>
                                    <p:animEffect transition="in" filter="wipe(left)">
                                      <p:cBhvr>
                                        <p:cTn id="19" dur="500"/>
                                        <p:tgtEl>
                                          <p:spTgt spid="11267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3665"/>
                                        </p:tgtEl>
                                        <p:attrNameLst>
                                          <p:attrName>style.visibility</p:attrName>
                                        </p:attrNameLst>
                                      </p:cBhvr>
                                      <p:to>
                                        <p:strVal val="visible"/>
                                      </p:to>
                                    </p:set>
                                    <p:animEffect transition="in" filter="wipe(left)">
                                      <p:cBhvr>
                                        <p:cTn id="24" dur="500"/>
                                        <p:tgtEl>
                                          <p:spTgt spid="113665"/>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13666"/>
                                        </p:tgtEl>
                                        <p:attrNameLst>
                                          <p:attrName>style.visibility</p:attrName>
                                        </p:attrNameLst>
                                      </p:cBhvr>
                                      <p:to>
                                        <p:strVal val="visible"/>
                                      </p:to>
                                    </p:set>
                                    <p:anim calcmode="discrete" valueType="clr">
                                      <p:cBhvr override="childStyle">
                                        <p:cTn id="29" dur="80"/>
                                        <p:tgtEl>
                                          <p:spTgt spid="113666"/>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3666"/>
                                        </p:tgtEl>
                                        <p:attrNameLst>
                                          <p:attrName>fillcolor</p:attrName>
                                        </p:attrNameLst>
                                      </p:cBhvr>
                                      <p:tavLst>
                                        <p:tav tm="0">
                                          <p:val>
                                            <p:clrVal>
                                              <a:schemeClr val="accent2"/>
                                            </p:clrVal>
                                          </p:val>
                                        </p:tav>
                                        <p:tav tm="50000">
                                          <p:val>
                                            <p:clrVal>
                                              <a:schemeClr val="hlink"/>
                                            </p:clrVal>
                                          </p:val>
                                        </p:tav>
                                      </p:tavLst>
                                    </p:anim>
                                    <p:set>
                                      <p:cBhvr>
                                        <p:cTn id="31" dur="80"/>
                                        <p:tgtEl>
                                          <p:spTgt spid="113666"/>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3668"/>
                                        </p:tgtEl>
                                        <p:attrNameLst>
                                          <p:attrName>style.visibility</p:attrName>
                                        </p:attrNameLst>
                                      </p:cBhvr>
                                      <p:to>
                                        <p:strVal val="visible"/>
                                      </p:to>
                                    </p:set>
                                    <p:animEffect transition="in" filter="wipe(up)">
                                      <p:cBhvr>
                                        <p:cTn id="36" dur="500"/>
                                        <p:tgtEl>
                                          <p:spTgt spid="113668"/>
                                        </p:tgtEl>
                                      </p:cBhvr>
                                    </p:animEffec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13667"/>
                                        </p:tgtEl>
                                        <p:attrNameLst>
                                          <p:attrName>style.visibility</p:attrName>
                                        </p:attrNameLst>
                                      </p:cBhvr>
                                      <p:to>
                                        <p:strVal val="visible"/>
                                      </p:to>
                                    </p:set>
                                    <p:animEffect transition="in" filter="dissolve">
                                      <p:cBhvr>
                                        <p:cTn id="40" dur="500"/>
                                        <p:tgtEl>
                                          <p:spTgt spid="11366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dissolve">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7" grpId="0"/>
      <p:bldP spid="112677" grpId="1"/>
      <p:bldP spid="113665" grpId="0"/>
      <p:bldP spid="113665" grpId="1"/>
      <p:bldP spid="113666" grpId="0"/>
      <p:bldP spid="113666" grpId="1"/>
      <p:bldP spid="113668" grpId="0"/>
      <p:bldP spid="113668" grpId="1"/>
      <p:bldP spid="114693" grpId="0"/>
      <p:bldP spid="114693" grpId="1"/>
      <p:bldP spid="2" grpId="0"/>
      <p:bldP spid="2" grpId="1"/>
      <p:bldP spid="9" grpId="0" bldLvl="0" animBg="1"/>
      <p:bldP spid="9" grpId="1" animBg="1"/>
      <p:bldP spid="3" grpId="0" bldLvl="0" animBg="1"/>
      <p:bldP spid="3" grpId="1" animBg="1"/>
      <p:bldP spid="4" grpId="0" bldLvl="0" animBg="1"/>
      <p:bldP spid="4"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9" name="文本框 6"/>
          <p:cNvSpPr txBox="1"/>
          <p:nvPr/>
        </p:nvSpPr>
        <p:spPr>
          <a:xfrm>
            <a:off x="644525" y="527050"/>
            <a:ext cx="8139113"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为了确保同步时序逻辑电路能够可靠工作，内部触发器的输入信号与时钟脉冲之间必须满足建立时间和保持时间的要求。</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4689" name="文本框 3"/>
          <p:cNvSpPr txBox="1"/>
          <p:nvPr/>
        </p:nvSpPr>
        <p:spPr>
          <a:xfrm>
            <a:off x="755650" y="1497013"/>
            <a:ext cx="2674938" cy="400050"/>
          </a:xfrm>
          <a:prstGeom prst="rect">
            <a:avLst/>
          </a:prstGeom>
          <a:noFill/>
          <a:ln w="9525">
            <a:noFill/>
          </a:ln>
        </p:spPr>
        <p:txBody>
          <a:bodyPr wrap="none" anchor="t" anchorCtr="0">
            <a:spAutoFit/>
          </a:bodyPr>
          <a:p>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(1) </a:t>
            </a:r>
            <a:r>
              <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建立时间裕量分析</a:t>
            </a:r>
            <a:endPar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4690" name="文本框 5"/>
          <p:cNvSpPr txBox="1"/>
          <p:nvPr/>
        </p:nvSpPr>
        <p:spPr>
          <a:xfrm>
            <a:off x="522288" y="1897063"/>
            <a:ext cx="4567237"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建立时间（setup time）是指时钟脉冲的有效沿到来之前，触发器的输入信号必须到达并且稳定的最短时间，用t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a:t>
            </a:r>
            <a:r>
              <a:rPr lang="zh-CN" altLang="zh-CN" dirty="0">
                <a:latin typeface="Comic Sans MS" panose="030F0702030302020204" pitchFamily="2" charset="0"/>
                <a:ea typeface="宋体" panose="02010600030101010101" pitchFamily="2" charset="-122"/>
                <a:sym typeface="宋体" panose="02010600030101010101" pitchFamily="2" charset="-122"/>
              </a:rPr>
              <a:t>表示。</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4691" name="对象 4"/>
          <p:cNvGraphicFramePr/>
          <p:nvPr/>
        </p:nvGraphicFramePr>
        <p:xfrm>
          <a:off x="596900" y="3517900"/>
          <a:ext cx="4398963" cy="2581275"/>
        </p:xfrm>
        <a:graphic>
          <a:graphicData uri="http://schemas.openxmlformats.org/presentationml/2006/ole">
            <mc:AlternateContent xmlns:mc="http://schemas.openxmlformats.org/markup-compatibility/2006">
              <mc:Choice xmlns:v="urn:schemas-microsoft-com:vml" Requires="v">
                <p:oleObj spid="_x0000_s3253" name="" r:id="rId1" imgW="8715375" imgH="4410075" progId="Paint.Picture">
                  <p:embed/>
                </p:oleObj>
              </mc:Choice>
              <mc:Fallback>
                <p:oleObj name="" r:id="rId1" imgW="8715375" imgH="4410075" progId="Paint.Picture">
                  <p:embed/>
                  <p:pic>
                    <p:nvPicPr>
                      <p:cNvPr id="0" name="图片 3252"/>
                      <p:cNvPicPr/>
                      <p:nvPr/>
                    </p:nvPicPr>
                    <p:blipFill>
                      <a:blip r:embed="rId2"/>
                      <a:stretch>
                        <a:fillRect/>
                      </a:stretch>
                    </p:blipFill>
                    <p:spPr>
                      <a:xfrm>
                        <a:off x="596900" y="3517900"/>
                        <a:ext cx="4398963" cy="2581275"/>
                      </a:xfrm>
                      <a:prstGeom prst="rect">
                        <a:avLst/>
                      </a:prstGeom>
                      <a:noFill/>
                      <a:ln w="38100">
                        <a:noFill/>
                        <a:miter/>
                      </a:ln>
                    </p:spPr>
                  </p:pic>
                </p:oleObj>
              </mc:Fallback>
            </mc:AlternateContent>
          </a:graphicData>
        </a:graphic>
      </p:graphicFrame>
      <p:sp>
        <p:nvSpPr>
          <p:cNvPr id="2" name="矩形 11270"/>
          <p:cNvSpPr/>
          <p:nvPr/>
        </p:nvSpPr>
        <p:spPr>
          <a:xfrm flipH="1">
            <a:off x="3087688" y="3646488"/>
            <a:ext cx="76200" cy="20970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flipH="1">
            <a:off x="1308100" y="3641725"/>
            <a:ext cx="76200" cy="20970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flipH="1">
            <a:off x="1311275" y="5056188"/>
            <a:ext cx="384175" cy="3603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flipH="1">
            <a:off x="1668463" y="5576888"/>
            <a:ext cx="566737" cy="3619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flipH="1" flipV="1">
            <a:off x="1339850" y="3646488"/>
            <a:ext cx="1747838" cy="1571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15722" name="对象 2"/>
          <p:cNvGraphicFramePr/>
          <p:nvPr/>
        </p:nvGraphicFramePr>
        <p:xfrm>
          <a:off x="5153025" y="1384300"/>
          <a:ext cx="3703638" cy="1595438"/>
        </p:xfrm>
        <a:graphic>
          <a:graphicData uri="http://schemas.openxmlformats.org/presentationml/2006/ole">
            <mc:AlternateContent xmlns:mc="http://schemas.openxmlformats.org/markup-compatibility/2006">
              <mc:Choice xmlns:v="urn:schemas-microsoft-com:vml" Requires="v">
                <p:oleObj spid="_x0000_s3255" name="" r:id="rId3" imgW="7705725" imgH="2486025" progId="Paint.Picture">
                  <p:embed/>
                </p:oleObj>
              </mc:Choice>
              <mc:Fallback>
                <p:oleObj name="" r:id="rId3" imgW="7705725" imgH="2486025" progId="Paint.Picture">
                  <p:embed/>
                  <p:pic>
                    <p:nvPicPr>
                      <p:cNvPr id="0" name="图片 3254"/>
                      <p:cNvPicPr/>
                      <p:nvPr/>
                    </p:nvPicPr>
                    <p:blipFill>
                      <a:blip r:embed="rId4"/>
                      <a:stretch>
                        <a:fillRect/>
                      </a:stretch>
                    </p:blipFill>
                    <p:spPr>
                      <a:xfrm>
                        <a:off x="5153025" y="1384300"/>
                        <a:ext cx="3703638" cy="1595438"/>
                      </a:xfrm>
                      <a:prstGeom prst="rect">
                        <a:avLst/>
                      </a:prstGeom>
                      <a:noFill/>
                      <a:ln w="38100">
                        <a:noFill/>
                        <a:miter/>
                      </a:ln>
                    </p:spPr>
                  </p:pic>
                </p:oleObj>
              </mc:Fallback>
            </mc:AlternateContent>
          </a:graphicData>
        </a:graphic>
      </p:graphicFrame>
      <p:sp>
        <p:nvSpPr>
          <p:cNvPr id="7" name="文本框 6"/>
          <p:cNvSpPr txBox="1"/>
          <p:nvPr/>
        </p:nvSpPr>
        <p:spPr>
          <a:xfrm>
            <a:off x="5754688" y="3089275"/>
            <a:ext cx="2922587"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FF2SU</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CYCLE</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CO</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LOGIC</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8" name="矩形 11270"/>
          <p:cNvSpPr/>
          <p:nvPr/>
        </p:nvSpPr>
        <p:spPr>
          <a:xfrm flipH="1">
            <a:off x="2235200" y="5416550"/>
            <a:ext cx="857250" cy="271463"/>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矩形 11270"/>
          <p:cNvSpPr/>
          <p:nvPr/>
        </p:nvSpPr>
        <p:spPr>
          <a:xfrm flipH="1">
            <a:off x="7493000" y="1647825"/>
            <a:ext cx="300038" cy="3587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4692" name="文本框 7"/>
          <p:cNvSpPr txBox="1"/>
          <p:nvPr/>
        </p:nvSpPr>
        <p:spPr>
          <a:xfrm>
            <a:off x="5153025" y="3387725"/>
            <a:ext cx="3752850" cy="92075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如果用t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SU_SLACK</a:t>
            </a:r>
            <a:r>
              <a:rPr lang="zh-CN" altLang="zh-CN" dirty="0">
                <a:latin typeface="Comic Sans MS" panose="030F0702030302020204" pitchFamily="2" charset="0"/>
                <a:ea typeface="宋体" panose="02010600030101010101" pitchFamily="2" charset="-122"/>
                <a:sym typeface="宋体" panose="02010600030101010101" pitchFamily="2" charset="-122"/>
              </a:rPr>
              <a:t>表示触发器的建立时间裕量，则t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SU_SLACK</a:t>
            </a:r>
            <a:r>
              <a:rPr lang="zh-CN" altLang="zh-CN" dirty="0">
                <a:latin typeface="Comic Sans MS" panose="030F0702030302020204" pitchFamily="2" charset="0"/>
                <a:ea typeface="宋体" panose="02010600030101010101" pitchFamily="2" charset="-122"/>
                <a:sym typeface="宋体" panose="02010600030101010101" pitchFamily="2" charset="-122"/>
              </a:rPr>
              <a:t>可以表示为</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4693" name="文本框 8"/>
          <p:cNvSpPr txBox="1"/>
          <p:nvPr/>
        </p:nvSpPr>
        <p:spPr>
          <a:xfrm>
            <a:off x="5186363" y="4308475"/>
            <a:ext cx="3792537"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SU_SLACK</a:t>
            </a:r>
            <a:r>
              <a:rPr lang="zh-CN"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CYCLE</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CO</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LOGIC</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SU</a:t>
            </a:r>
            <a:endPar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4694" name="文本框 9"/>
          <p:cNvSpPr txBox="1"/>
          <p:nvPr/>
        </p:nvSpPr>
        <p:spPr>
          <a:xfrm>
            <a:off x="4995863" y="4760913"/>
            <a:ext cx="4054475"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当</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SU_SLACK</a:t>
            </a:r>
            <a:r>
              <a:rPr lang="en-US" altLang="zh-CN" dirty="0">
                <a:solidFill>
                  <a:srgbClr val="0070C0"/>
                </a:solidFill>
                <a:latin typeface="宋体" panose="02010600030101010101" pitchFamily="2" charset="-122"/>
                <a:ea typeface="宋体" panose="02010600030101010101" pitchFamily="2" charset="-122"/>
                <a:sym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en-US" altLang="zh-CN" dirty="0">
                <a:latin typeface="Comic Sans MS" panose="030F0702030302020204" pitchFamily="2" charset="0"/>
                <a:ea typeface="宋体" panose="02010600030101010101" pitchFamily="2" charset="-122"/>
                <a:sym typeface="宋体" panose="02010600030101010101" pitchFamily="2" charset="-122"/>
              </a:rPr>
              <a:t>时，说明输入信号相对于时钟有效沿到达触发器并且稳定的时间满足触发器建立时间的要求。</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3669">
                                            <p:txEl>
                                              <p:charRg st="0" end="55"/>
                                            </p:txEl>
                                          </p:spTgt>
                                        </p:tgtEl>
                                        <p:attrNameLst>
                                          <p:attrName>style.visibility</p:attrName>
                                        </p:attrNameLst>
                                      </p:cBhvr>
                                      <p:to>
                                        <p:strVal val="visible"/>
                                      </p:to>
                                    </p:set>
                                    <p:animEffect transition="in" filter="wipe(left)">
                                      <p:cBhvr>
                                        <p:cTn id="7" dur="500"/>
                                        <p:tgtEl>
                                          <p:spTgt spid="113669">
                                            <p:txEl>
                                              <p:charRg st="0" end="5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14689"/>
                                        </p:tgtEl>
                                        <p:attrNameLst>
                                          <p:attrName>style.visibility</p:attrName>
                                        </p:attrNameLst>
                                      </p:cBhvr>
                                      <p:to>
                                        <p:strVal val="visible"/>
                                      </p:to>
                                    </p:set>
                                    <p:anim calcmode="discrete" valueType="clr">
                                      <p:cBhvr override="childStyle">
                                        <p:cTn id="12" dur="80"/>
                                        <p:tgtEl>
                                          <p:spTgt spid="114689"/>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14689"/>
                                        </p:tgtEl>
                                        <p:attrNameLst>
                                          <p:attrName>fillcolor</p:attrName>
                                        </p:attrNameLst>
                                      </p:cBhvr>
                                      <p:tavLst>
                                        <p:tav tm="0">
                                          <p:val>
                                            <p:clrVal>
                                              <a:schemeClr val="accent2"/>
                                            </p:clrVal>
                                          </p:val>
                                        </p:tav>
                                        <p:tav tm="50000">
                                          <p:val>
                                            <p:clrVal>
                                              <a:schemeClr val="hlink"/>
                                            </p:clrVal>
                                          </p:val>
                                        </p:tav>
                                      </p:tavLst>
                                    </p:anim>
                                    <p:set>
                                      <p:cBhvr>
                                        <p:cTn id="14" dur="80"/>
                                        <p:tgtEl>
                                          <p:spTgt spid="114689"/>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4690"/>
                                        </p:tgtEl>
                                        <p:attrNameLst>
                                          <p:attrName>style.visibility</p:attrName>
                                        </p:attrNameLst>
                                      </p:cBhvr>
                                      <p:to>
                                        <p:strVal val="visible"/>
                                      </p:to>
                                    </p:set>
                                    <p:animEffect transition="in" filter="wipe(left)">
                                      <p:cBhvr>
                                        <p:cTn id="19" dur="500"/>
                                        <p:tgtEl>
                                          <p:spTgt spid="11469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4691"/>
                                        </p:tgtEl>
                                        <p:attrNameLst>
                                          <p:attrName>style.visibility</p:attrName>
                                        </p:attrNameLst>
                                      </p:cBhvr>
                                      <p:to>
                                        <p:strVal val="visible"/>
                                      </p:to>
                                    </p:set>
                                    <p:animEffect transition="in" filter="dissolve">
                                      <p:cBhvr>
                                        <p:cTn id="24" dur="500"/>
                                        <p:tgtEl>
                                          <p:spTgt spid="11469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dissolv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dissolve">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dissolv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7" presetClass="entr" presetSubtype="0" fill="hold" grpId="0" nodeType="clickEffect">
                                  <p:stCondLst>
                                    <p:cond delay="0"/>
                                  </p:stCondLst>
                                  <p:iterate type="lt">
                                    <p:tmPct val="50000"/>
                                  </p:iterate>
                                  <p:childTnLst>
                                    <p:set>
                                      <p:cBhvr>
                                        <p:cTn id="63" dur="1" fill="hold">
                                          <p:stCondLst>
                                            <p:cond delay="0"/>
                                          </p:stCondLst>
                                        </p:cTn>
                                        <p:tgtEl>
                                          <p:spTgt spid="7"/>
                                        </p:tgtEl>
                                        <p:attrNameLst>
                                          <p:attrName>style.visibility</p:attrName>
                                        </p:attrNameLst>
                                      </p:cBhvr>
                                      <p:to>
                                        <p:strVal val="visible"/>
                                      </p:to>
                                    </p:set>
                                    <p:anim calcmode="discrete" valueType="clr">
                                      <p:cBhvr override="childStyle">
                                        <p:cTn id="6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7"/>
                                        </p:tgtEl>
                                        <p:attrNameLst>
                                          <p:attrName>fillcolor</p:attrName>
                                        </p:attrNameLst>
                                      </p:cBhvr>
                                      <p:tavLst>
                                        <p:tav tm="0">
                                          <p:val>
                                            <p:clrVal>
                                              <a:schemeClr val="accent2"/>
                                            </p:clrVal>
                                          </p:val>
                                        </p:tav>
                                        <p:tav tm="50000">
                                          <p:val>
                                            <p:clrVal>
                                              <a:schemeClr val="hlink"/>
                                            </p:clrVal>
                                          </p:val>
                                        </p:tav>
                                      </p:tavLst>
                                    </p:anim>
                                    <p:set>
                                      <p:cBhvr>
                                        <p:cTn id="66" dur="80"/>
                                        <p:tgtEl>
                                          <p:spTgt spid="7"/>
                                        </p:tgtEl>
                                        <p:attrNameLst>
                                          <p:attrName>fill.type</p:attrName>
                                        </p:attrNameLst>
                                      </p:cBhvr>
                                      <p:to>
                                        <p:strVal val="solid"/>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14692"/>
                                        </p:tgtEl>
                                        <p:attrNameLst>
                                          <p:attrName>style.visibility</p:attrName>
                                        </p:attrNameLst>
                                      </p:cBhvr>
                                      <p:to>
                                        <p:strVal val="visible"/>
                                      </p:to>
                                    </p:set>
                                    <p:animEffect transition="in" filter="wipe(left)">
                                      <p:cBhvr>
                                        <p:cTn id="71" dur="500"/>
                                        <p:tgtEl>
                                          <p:spTgt spid="114692"/>
                                        </p:tgtEl>
                                      </p:cBhvr>
                                    </p:animEffect>
                                  </p:childTnLst>
                                </p:cTn>
                              </p:par>
                            </p:childTnLst>
                          </p:cTn>
                        </p:par>
                      </p:childTnLst>
                    </p:cTn>
                  </p:par>
                  <p:par>
                    <p:cTn id="72" fill="hold">
                      <p:stCondLst>
                        <p:cond delay="indefinite"/>
                      </p:stCondLst>
                      <p:childTnLst>
                        <p:par>
                          <p:cTn id="73" fill="hold">
                            <p:stCondLst>
                              <p:cond delay="0"/>
                            </p:stCondLst>
                            <p:childTnLst>
                              <p:par>
                                <p:cTn id="74" presetID="27" presetClass="entr" presetSubtype="0" fill="hold" grpId="0" nodeType="clickEffect">
                                  <p:stCondLst>
                                    <p:cond delay="0"/>
                                  </p:stCondLst>
                                  <p:iterate type="lt">
                                    <p:tmPct val="50000"/>
                                  </p:iterate>
                                  <p:childTnLst>
                                    <p:set>
                                      <p:cBhvr>
                                        <p:cTn id="75" dur="1" fill="hold">
                                          <p:stCondLst>
                                            <p:cond delay="0"/>
                                          </p:stCondLst>
                                        </p:cTn>
                                        <p:tgtEl>
                                          <p:spTgt spid="114693"/>
                                        </p:tgtEl>
                                        <p:attrNameLst>
                                          <p:attrName>style.visibility</p:attrName>
                                        </p:attrNameLst>
                                      </p:cBhvr>
                                      <p:to>
                                        <p:strVal val="visible"/>
                                      </p:to>
                                    </p:set>
                                    <p:anim calcmode="discrete" valueType="clr">
                                      <p:cBhvr override="childStyle">
                                        <p:cTn id="76" dur="80"/>
                                        <p:tgtEl>
                                          <p:spTgt spid="114693"/>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114693"/>
                                        </p:tgtEl>
                                        <p:attrNameLst>
                                          <p:attrName>fillcolor</p:attrName>
                                        </p:attrNameLst>
                                      </p:cBhvr>
                                      <p:tavLst>
                                        <p:tav tm="0">
                                          <p:val>
                                            <p:clrVal>
                                              <a:schemeClr val="accent2"/>
                                            </p:clrVal>
                                          </p:val>
                                        </p:tav>
                                        <p:tav tm="50000">
                                          <p:val>
                                            <p:clrVal>
                                              <a:schemeClr val="hlink"/>
                                            </p:clrVal>
                                          </p:val>
                                        </p:tav>
                                      </p:tavLst>
                                    </p:anim>
                                    <p:set>
                                      <p:cBhvr>
                                        <p:cTn id="78" dur="80"/>
                                        <p:tgtEl>
                                          <p:spTgt spid="114693"/>
                                        </p:tgtEl>
                                        <p:attrNameLst>
                                          <p:attrName>fill.type</p:attrName>
                                        </p:attrNameLst>
                                      </p:cBhvr>
                                      <p:to>
                                        <p:strVal val="solid"/>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14694"/>
                                        </p:tgtEl>
                                        <p:attrNameLst>
                                          <p:attrName>style.visibility</p:attrName>
                                        </p:attrNameLst>
                                      </p:cBhvr>
                                      <p:to>
                                        <p:strVal val="visible"/>
                                      </p:to>
                                    </p:set>
                                    <p:animEffect transition="in" filter="wipe(left)">
                                      <p:cBhvr>
                                        <p:cTn id="83" dur="500"/>
                                        <p:tgtEl>
                                          <p:spTgt spid="114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4" grpId="0" bldLvl="0" animBg="1"/>
      <p:bldP spid="4" grpId="1" animBg="1"/>
      <p:bldP spid="5" grpId="0" bldLvl="0" animBg="1"/>
      <p:bldP spid="5" grpId="1" animBg="1"/>
      <p:bldP spid="6" grpId="0" bldLvl="0" animBg="1"/>
      <p:bldP spid="6" grpId="1" animBg="1"/>
      <p:bldP spid="114689" grpId="0"/>
      <p:bldP spid="114689" grpId="1"/>
      <p:bldP spid="114690" grpId="0"/>
      <p:bldP spid="114690" grpId="1"/>
      <p:bldP spid="7" grpId="0"/>
      <p:bldP spid="7" grpId="1"/>
      <p:bldP spid="8" grpId="0" bldLvl="0" animBg="1"/>
      <p:bldP spid="8" grpId="1" animBg="1"/>
      <p:bldP spid="9" grpId="0" bldLvl="0" animBg="1"/>
      <p:bldP spid="9" grpId="1" animBg="1"/>
      <p:bldP spid="114692" grpId="0"/>
      <p:bldP spid="114692" grpId="1"/>
      <p:bldP spid="114693" grpId="0"/>
      <p:bldP spid="114693" grpId="1"/>
      <p:bldP spid="114694" grpId="0"/>
      <p:bldP spid="11469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矩形 10241"/>
          <p:cNvSpPr/>
          <p:nvPr/>
        </p:nvSpPr>
        <p:spPr>
          <a:xfrm>
            <a:off x="862013" y="2484438"/>
            <a:ext cx="2206625" cy="398462"/>
          </a:xfrm>
          <a:prstGeom prst="rect">
            <a:avLst/>
          </a:prstGeom>
          <a:noFill/>
          <a:ln w="9525">
            <a:noFill/>
          </a:ln>
        </p:spPr>
        <p:txBody>
          <a:bodyPr wrap="square" anchor="t" anchorCtr="0">
            <a:spAutoFit/>
          </a:bodyPr>
          <a:p>
            <a:pPr eaLnBrk="0" hangingPunct="0"/>
            <a:r>
              <a:rPr lang="en-US" altLang="zh-CN" sz="2000" dirty="0">
                <a:solidFill>
                  <a:srgbClr val="0070C0"/>
                </a:solidFill>
                <a:latin typeface="Comic Sans MS" panose="030F0702030302020204" pitchFamily="2" charset="0"/>
                <a:ea typeface="仿宋_GB2312" pitchFamily="1" charset="-122"/>
                <a:sym typeface="宋体" panose="02010600030101010101" pitchFamily="2" charset="-122"/>
              </a:rPr>
              <a:t>1.</a:t>
            </a:r>
            <a:r>
              <a:rPr lang="zh-CN" altLang="en-US" sz="2000" dirty="0">
                <a:solidFill>
                  <a:srgbClr val="0070C0"/>
                </a:solidFill>
                <a:latin typeface="Comic Sans MS" panose="030F0702030302020204" pitchFamily="2" charset="0"/>
                <a:ea typeface="宋体" panose="02010600030101010101" pitchFamily="2" charset="-122"/>
              </a:rPr>
              <a:t>状态转换表</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13314" name="矩形 10241"/>
          <p:cNvSpPr/>
          <p:nvPr/>
        </p:nvSpPr>
        <p:spPr>
          <a:xfrm>
            <a:off x="863600" y="2746375"/>
            <a:ext cx="4930775" cy="830263"/>
          </a:xfrm>
          <a:prstGeom prst="rect">
            <a:avLst/>
          </a:prstGeom>
          <a:noFill/>
          <a:ln w="9525">
            <a:noFill/>
          </a:ln>
        </p:spPr>
        <p:txBody>
          <a:bodyPr wrap="square" anchor="t" anchorCtr="0">
            <a:spAutoFit/>
          </a:bodyPr>
          <a:p>
            <a:pPr eaLnBrk="0" hangingPunct="0">
              <a:lnSpc>
                <a:spcPct val="150000"/>
              </a:lnSpc>
            </a:pPr>
            <a:r>
              <a:rPr lang="en-US" altLang="zh-CN" sz="1600" dirty="0">
                <a:latin typeface="Comic Sans MS" panose="030F0702030302020204" pitchFamily="2" charset="0"/>
                <a:ea typeface="宋体" panose="02010600030101010101" pitchFamily="2" charset="-122"/>
              </a:rPr>
              <a:t>  </a:t>
            </a:r>
            <a:r>
              <a:rPr lang="zh-CN" altLang="zh-CN" sz="1600" dirty="0">
                <a:latin typeface="Comic Sans MS" panose="030F0702030302020204" pitchFamily="2" charset="0"/>
                <a:ea typeface="宋体" panose="02010600030101010101" pitchFamily="2" charset="-122"/>
              </a:rPr>
              <a:t>以表格的形式描述时序电路的次态Q*以及外部输出信号Y与外部输入信号X和现态Q之间的关系。</a:t>
            </a:r>
            <a:endParaRPr lang="zh-CN" altLang="zh-CN" sz="1600" dirty="0">
              <a:latin typeface="Comic Sans MS" panose="030F0702030302020204" pitchFamily="2" charset="0"/>
              <a:ea typeface="宋体" panose="02010600030101010101" pitchFamily="2" charset="-122"/>
            </a:endParaRPr>
          </a:p>
        </p:txBody>
      </p:sp>
      <p:graphicFrame>
        <p:nvGraphicFramePr>
          <p:cNvPr id="13315" name="对象 6"/>
          <p:cNvGraphicFramePr/>
          <p:nvPr/>
        </p:nvGraphicFramePr>
        <p:xfrm>
          <a:off x="1187450" y="3638550"/>
          <a:ext cx="3262313" cy="2641600"/>
        </p:xfrm>
        <a:graphic>
          <a:graphicData uri="http://schemas.openxmlformats.org/presentationml/2006/ole">
            <mc:AlternateContent xmlns:mc="http://schemas.openxmlformats.org/markup-compatibility/2006">
              <mc:Choice xmlns:v="urn:schemas-microsoft-com:vml" Requires="v">
                <p:oleObj spid="_x0000_s3078" name="" r:id="rId1" imgW="5819775" imgH="3324225" progId="Paint.Picture">
                  <p:embed/>
                </p:oleObj>
              </mc:Choice>
              <mc:Fallback>
                <p:oleObj name="" r:id="rId1" imgW="5819775" imgH="3324225" progId="Paint.Picture">
                  <p:embed/>
                  <p:pic>
                    <p:nvPicPr>
                      <p:cNvPr id="0" name="图片 3077"/>
                      <p:cNvPicPr/>
                      <p:nvPr/>
                    </p:nvPicPr>
                    <p:blipFill>
                      <a:blip r:embed="rId2"/>
                      <a:stretch>
                        <a:fillRect/>
                      </a:stretch>
                    </p:blipFill>
                    <p:spPr>
                      <a:xfrm>
                        <a:off x="1187450" y="3638550"/>
                        <a:ext cx="3262313" cy="2641600"/>
                      </a:xfrm>
                      <a:prstGeom prst="rect">
                        <a:avLst/>
                      </a:prstGeom>
                      <a:noFill/>
                      <a:ln w="38100">
                        <a:noFill/>
                        <a:miter/>
                      </a:ln>
                    </p:spPr>
                  </p:pic>
                </p:oleObj>
              </mc:Fallback>
            </mc:AlternateContent>
          </a:graphicData>
        </a:graphic>
      </p:graphicFrame>
      <p:graphicFrame>
        <p:nvGraphicFramePr>
          <p:cNvPr id="13316" name="对象 8"/>
          <p:cNvGraphicFramePr/>
          <p:nvPr/>
        </p:nvGraphicFramePr>
        <p:xfrm>
          <a:off x="5089525" y="3709988"/>
          <a:ext cx="3038475" cy="2570162"/>
        </p:xfrm>
        <a:graphic>
          <a:graphicData uri="http://schemas.openxmlformats.org/presentationml/2006/ole">
            <mc:AlternateContent xmlns:mc="http://schemas.openxmlformats.org/markup-compatibility/2006">
              <mc:Choice xmlns:v="urn:schemas-microsoft-com:vml" Requires="v">
                <p:oleObj spid="_x0000_s3079" name="" r:id="rId3" imgW="6381750" imgH="3629025" progId="Paint.Picture">
                  <p:embed/>
                </p:oleObj>
              </mc:Choice>
              <mc:Fallback>
                <p:oleObj name="" r:id="rId3" imgW="6381750" imgH="3629025" progId="Paint.Picture">
                  <p:embed/>
                  <p:pic>
                    <p:nvPicPr>
                      <p:cNvPr id="0" name="图片 3078"/>
                      <p:cNvPicPr/>
                      <p:nvPr/>
                    </p:nvPicPr>
                    <p:blipFill>
                      <a:blip r:embed="rId4"/>
                      <a:stretch>
                        <a:fillRect/>
                      </a:stretch>
                    </p:blipFill>
                    <p:spPr>
                      <a:xfrm>
                        <a:off x="5089525" y="3709988"/>
                        <a:ext cx="3038475" cy="2570162"/>
                      </a:xfrm>
                      <a:prstGeom prst="rect">
                        <a:avLst/>
                      </a:prstGeom>
                      <a:noFill/>
                      <a:ln w="38100">
                        <a:noFill/>
                        <a:miter/>
                      </a:ln>
                    </p:spPr>
                  </p:pic>
                </p:oleObj>
              </mc:Fallback>
            </mc:AlternateContent>
          </a:graphicData>
        </a:graphic>
      </p:graphicFrame>
      <p:sp>
        <p:nvSpPr>
          <p:cNvPr id="13317" name="矩形 11270"/>
          <p:cNvSpPr/>
          <p:nvPr/>
        </p:nvSpPr>
        <p:spPr>
          <a:xfrm>
            <a:off x="1925638" y="4249738"/>
            <a:ext cx="658812" cy="20304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318" name="矩形 11270"/>
          <p:cNvSpPr/>
          <p:nvPr/>
        </p:nvSpPr>
        <p:spPr>
          <a:xfrm>
            <a:off x="3222625" y="4249738"/>
            <a:ext cx="606425" cy="20304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319" name="矩形 11270"/>
          <p:cNvSpPr/>
          <p:nvPr/>
        </p:nvSpPr>
        <p:spPr>
          <a:xfrm>
            <a:off x="5754688" y="3975100"/>
            <a:ext cx="660400" cy="23050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320" name="矩形 11270"/>
          <p:cNvSpPr/>
          <p:nvPr/>
        </p:nvSpPr>
        <p:spPr>
          <a:xfrm>
            <a:off x="7038975" y="3975100"/>
            <a:ext cx="527050" cy="23050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321" name="矩形 10241"/>
          <p:cNvSpPr/>
          <p:nvPr/>
        </p:nvSpPr>
        <p:spPr>
          <a:xfrm>
            <a:off x="960438" y="2149475"/>
            <a:ext cx="8016875" cy="368300"/>
          </a:xfrm>
          <a:prstGeom prst="rect">
            <a:avLst/>
          </a:prstGeom>
          <a:noFill/>
          <a:ln w="9525">
            <a:noFill/>
          </a:ln>
        </p:spPr>
        <p:txBody>
          <a:bodyPr wrap="square" anchor="t" anchorCtr="0">
            <a:spAutoFit/>
          </a:bodyPr>
          <a:p>
            <a:pPr eaLnBrk="0" hangingPunct="0"/>
            <a:r>
              <a:rPr lang="zh-CN" altLang="en-US" dirty="0">
                <a:latin typeface="Comic Sans MS" panose="030F0702030302020204" pitchFamily="2" charset="0"/>
                <a:ea typeface="宋体" panose="02010600030101010101" pitchFamily="2" charset="-122"/>
              </a:rPr>
              <a:t>时序逻辑电路常用的功能描述有</a:t>
            </a:r>
            <a:r>
              <a:rPr lang="zh-CN" altLang="en-US" dirty="0">
                <a:solidFill>
                  <a:srgbClr val="C00000"/>
                </a:solidFill>
                <a:latin typeface="Comic Sans MS" panose="030F0702030302020204" pitchFamily="2" charset="0"/>
                <a:ea typeface="宋体" panose="02010600030101010101" pitchFamily="2" charset="-122"/>
              </a:rPr>
              <a:t>状态转换表</a:t>
            </a:r>
            <a:r>
              <a:rPr lang="zh-CN" altLang="en-US" dirty="0">
                <a:latin typeface="Comic Sans MS" panose="030F0702030302020204" pitchFamily="2" charset="0"/>
                <a:ea typeface="宋体" panose="02010600030101010101" pitchFamily="2" charset="-122"/>
              </a:rPr>
              <a:t>、</a:t>
            </a:r>
            <a:r>
              <a:rPr lang="zh-CN" altLang="en-US" dirty="0">
                <a:solidFill>
                  <a:srgbClr val="C00000"/>
                </a:solidFill>
                <a:latin typeface="Comic Sans MS" panose="030F0702030302020204" pitchFamily="2" charset="0"/>
                <a:ea typeface="宋体" panose="02010600030101010101" pitchFamily="2" charset="-122"/>
              </a:rPr>
              <a:t>状态转换图</a:t>
            </a:r>
            <a:r>
              <a:rPr lang="zh-CN" altLang="en-US" dirty="0">
                <a:latin typeface="Comic Sans MS" panose="030F0702030302020204" pitchFamily="2" charset="0"/>
                <a:ea typeface="宋体" panose="02010600030101010101" pitchFamily="2" charset="-122"/>
              </a:rPr>
              <a:t>和</a:t>
            </a:r>
            <a:r>
              <a:rPr lang="zh-CN" altLang="en-US" dirty="0">
                <a:solidFill>
                  <a:srgbClr val="C00000"/>
                </a:solidFill>
                <a:latin typeface="Comic Sans MS" panose="030F0702030302020204" pitchFamily="2" charset="0"/>
                <a:ea typeface="宋体" panose="02010600030101010101" pitchFamily="2" charset="-122"/>
              </a:rPr>
              <a:t>波形图</a:t>
            </a:r>
            <a:r>
              <a:rPr lang="zh-CN" altLang="en-US" dirty="0">
                <a:latin typeface="Comic Sans MS" panose="030F0702030302020204" pitchFamily="2" charset="0"/>
                <a:ea typeface="宋体" panose="02010600030101010101" pitchFamily="2" charset="-122"/>
              </a:rPr>
              <a:t>三种方法</a:t>
            </a:r>
            <a:r>
              <a:rPr lang="zh-CN" altLang="zh-CN" dirty="0">
                <a:latin typeface="Comic Sans MS" panose="030F0702030302020204" pitchFamily="2" charset="0"/>
                <a:ea typeface="宋体" panose="02010600030101010101" pitchFamily="2" charset="-122"/>
              </a:rPr>
              <a:t>。</a:t>
            </a:r>
            <a:endParaRPr lang="zh-CN" altLang="zh-CN" dirty="0">
              <a:latin typeface="Comic Sans MS" panose="030F0702030302020204" pitchFamily="2" charset="0"/>
              <a:ea typeface="宋体" panose="02010600030101010101" pitchFamily="2" charset="-122"/>
            </a:endParaRPr>
          </a:p>
        </p:txBody>
      </p:sp>
      <p:sp>
        <p:nvSpPr>
          <p:cNvPr id="13322" name="文本框 5"/>
          <p:cNvSpPr txBox="1"/>
          <p:nvPr/>
        </p:nvSpPr>
        <p:spPr>
          <a:xfrm>
            <a:off x="862013" y="571500"/>
            <a:ext cx="1908175" cy="368300"/>
          </a:xfrm>
          <a:prstGeom prst="rect">
            <a:avLst/>
          </a:prstGeom>
          <a:noFill/>
          <a:ln w="9525">
            <a:noFill/>
          </a:ln>
        </p:spPr>
        <p:txBody>
          <a:bodyPr wrap="none" anchor="t" anchorCtr="0">
            <a:spAutoFit/>
          </a:bodyPr>
          <a:p>
            <a:r>
              <a:rPr lang="zh-CN" altLang="zh-CN" dirty="0">
                <a:latin typeface="宋体" panose="02010600030101010101" pitchFamily="2" charset="-122"/>
                <a:ea typeface="宋体" panose="02010600030101010101" pitchFamily="2" charset="-122"/>
              </a:rPr>
              <a:t>◆ </a:t>
            </a:r>
            <a:r>
              <a:rPr lang="zh-CN" altLang="zh-CN" dirty="0">
                <a:latin typeface="Comic Sans MS" panose="030F0702030302020204" pitchFamily="2" charset="0"/>
                <a:ea typeface="宋体" panose="02010600030101010101" pitchFamily="2" charset="-122"/>
              </a:rPr>
              <a:t>组合逻辑电路</a:t>
            </a:r>
            <a:endParaRPr lang="zh-CN" altLang="en-US">
              <a:solidFill>
                <a:srgbClr val="0070C0"/>
              </a:solidFill>
              <a:latin typeface="Arial" panose="020B0604020202020204" pitchFamily="34" charset="0"/>
              <a:ea typeface="宋体" panose="02010600030101010101" pitchFamily="2" charset="-122"/>
            </a:endParaRPr>
          </a:p>
        </p:txBody>
      </p:sp>
      <p:sp>
        <p:nvSpPr>
          <p:cNvPr id="9" name="文本框 8"/>
          <p:cNvSpPr txBox="1"/>
          <p:nvPr/>
        </p:nvSpPr>
        <p:spPr>
          <a:xfrm>
            <a:off x="1422400" y="939800"/>
            <a:ext cx="941388" cy="368300"/>
          </a:xfrm>
          <a:prstGeom prst="rect">
            <a:avLst/>
          </a:prstGeom>
          <a:noFill/>
          <a:ln w="9525">
            <a:noFill/>
          </a:ln>
        </p:spPr>
        <p:txBody>
          <a:bodyPr wrap="none" anchor="t" anchorCtr="0">
            <a:spAutoFit/>
          </a:bodyPr>
          <a:p>
            <a:r>
              <a:rPr lang="en-US" altLang="zh-CN" i="1">
                <a:latin typeface="Comic Sans MS" panose="030F0702030302020204" pitchFamily="2" charset="0"/>
                <a:ea typeface="宋体" panose="02010600030101010101" pitchFamily="2" charset="-122"/>
              </a:rPr>
              <a:t>Y</a:t>
            </a:r>
            <a:r>
              <a:rPr lang="en-US" altLang="zh-CN">
                <a:latin typeface="Comic Sans MS" panose="030F0702030302020204" pitchFamily="2" charset="0"/>
                <a:ea typeface="宋体" panose="02010600030101010101" pitchFamily="2" charset="-122"/>
              </a:rPr>
              <a:t>=</a:t>
            </a:r>
            <a:r>
              <a:rPr lang="en-US" altLang="zh-CN" i="1">
                <a:latin typeface="Comic Sans MS" panose="030F0702030302020204" pitchFamily="2" charset="0"/>
                <a:ea typeface="宋体" panose="02010600030101010101" pitchFamily="2" charset="-122"/>
              </a:rPr>
              <a:t>F</a:t>
            </a:r>
            <a:r>
              <a:rPr lang="en-US" altLang="zh-CN">
                <a:latin typeface="Comic Sans MS" panose="030F0702030302020204" pitchFamily="2" charset="0"/>
                <a:ea typeface="宋体" panose="02010600030101010101" pitchFamily="2" charset="-122"/>
              </a:rPr>
              <a:t>(</a:t>
            </a:r>
            <a:r>
              <a:rPr lang="en-US" altLang="zh-CN" i="1">
                <a:latin typeface="Comic Sans MS" panose="030F0702030302020204" pitchFamily="2" charset="0"/>
                <a:ea typeface="宋体" panose="02010600030101010101" pitchFamily="2" charset="-122"/>
              </a:rPr>
              <a:t>A</a:t>
            </a:r>
            <a:r>
              <a:rPr lang="en-US" altLang="zh-CN">
                <a:latin typeface="Comic Sans MS" panose="030F0702030302020204" pitchFamily="2" charset="0"/>
                <a:ea typeface="宋体" panose="02010600030101010101" pitchFamily="2" charset="-122"/>
              </a:rPr>
              <a:t>)</a:t>
            </a:r>
            <a:endParaRPr lang="en-US" altLang="zh-CN">
              <a:latin typeface="Comic Sans MS" panose="030F0702030302020204" pitchFamily="2" charset="0"/>
              <a:ea typeface="宋体" panose="02010600030101010101" pitchFamily="2" charset="-122"/>
            </a:endParaRPr>
          </a:p>
        </p:txBody>
      </p:sp>
      <p:sp>
        <p:nvSpPr>
          <p:cNvPr id="13324" name="文本框 1"/>
          <p:cNvSpPr txBox="1"/>
          <p:nvPr/>
        </p:nvSpPr>
        <p:spPr>
          <a:xfrm>
            <a:off x="3281363" y="439738"/>
            <a:ext cx="4773612" cy="922337"/>
          </a:xfrm>
          <a:prstGeom prst="rect">
            <a:avLst/>
          </a:prstGeom>
          <a:noFill/>
          <a:ln w="9525">
            <a:noFill/>
          </a:ln>
        </p:spPr>
        <p:txBody>
          <a:bodyPr wrap="square" anchor="t" anchorCtr="0">
            <a:spAutoFit/>
          </a:bodyPr>
          <a:p>
            <a:pPr>
              <a:lnSpc>
                <a:spcPct val="150000"/>
              </a:lnSpc>
            </a:pPr>
            <a:r>
              <a:rPr lang="zh-CN" altLang="zh-CN" dirty="0">
                <a:latin typeface="Comic Sans MS" panose="030F0702030302020204" pitchFamily="2" charset="0"/>
                <a:ea typeface="宋体" panose="02010600030101010101" pitchFamily="2" charset="-122"/>
              </a:rPr>
              <a:t>功能描述方法：</a:t>
            </a:r>
            <a:r>
              <a:rPr lang="en-US" altLang="zh-CN" dirty="0">
                <a:solidFill>
                  <a:srgbClr val="C00000"/>
                </a:solidFill>
                <a:latin typeface="Comic Sans MS" panose="030F0702030302020204" pitchFamily="2" charset="0"/>
                <a:ea typeface="宋体" panose="02010600030101010101" pitchFamily="2" charset="-122"/>
              </a:rPr>
              <a:t>(1) </a:t>
            </a:r>
            <a:r>
              <a:rPr lang="zh-CN" altLang="en-US" dirty="0">
                <a:solidFill>
                  <a:srgbClr val="C00000"/>
                </a:solidFill>
                <a:latin typeface="Comic Sans MS" panose="030F0702030302020204" pitchFamily="2" charset="0"/>
                <a:ea typeface="宋体" panose="02010600030101010101" pitchFamily="2" charset="-122"/>
              </a:rPr>
              <a:t>真值表；</a:t>
            </a:r>
            <a:r>
              <a:rPr lang="en-US" altLang="zh-CN" dirty="0">
                <a:solidFill>
                  <a:srgbClr val="C00000"/>
                </a:solidFill>
                <a:latin typeface="Comic Sans MS" panose="030F0702030302020204" pitchFamily="2" charset="0"/>
                <a:ea typeface="宋体" panose="02010600030101010101" pitchFamily="2" charset="-122"/>
              </a:rPr>
              <a:t>(2) </a:t>
            </a:r>
            <a:r>
              <a:rPr lang="zh-CN" altLang="zh-CN" dirty="0">
                <a:solidFill>
                  <a:srgbClr val="C00000"/>
                </a:solidFill>
                <a:latin typeface="Comic Sans MS" panose="030F0702030302020204" pitchFamily="2" charset="0"/>
                <a:ea typeface="宋体" panose="02010600030101010101" pitchFamily="2" charset="-122"/>
              </a:rPr>
              <a:t>函数表达式；</a:t>
            </a:r>
            <a:r>
              <a:rPr lang="en-US" altLang="zh-CN" dirty="0">
                <a:solidFill>
                  <a:srgbClr val="0070C0"/>
                </a:solidFill>
                <a:latin typeface="Comic Sans MS" panose="030F0702030302020204" pitchFamily="2" charset="0"/>
                <a:ea typeface="宋体" panose="02010600030101010101" pitchFamily="2" charset="-122"/>
              </a:rPr>
              <a:t>(3) </a:t>
            </a:r>
            <a:r>
              <a:rPr lang="zh-CN" altLang="en-US" dirty="0">
                <a:solidFill>
                  <a:srgbClr val="0070C0"/>
                </a:solidFill>
                <a:latin typeface="Comic Sans MS" panose="030F0702030302020204" pitchFamily="2" charset="0"/>
                <a:ea typeface="宋体" panose="02010600030101010101" pitchFamily="2" charset="-122"/>
              </a:rPr>
              <a:t>逻辑图；</a:t>
            </a:r>
            <a:r>
              <a:rPr lang="zh-CN" altLang="en-US">
                <a:solidFill>
                  <a:srgbClr val="0070C0"/>
                </a:solidFill>
                <a:latin typeface="Comic Sans MS" panose="030F0702030302020204" pitchFamily="2" charset="0"/>
                <a:ea typeface="宋体" panose="02010600030101010101" pitchFamily="2" charset="-122"/>
              </a:rPr>
              <a:t> </a:t>
            </a:r>
            <a:r>
              <a:rPr lang="en-US" altLang="zh-CN">
                <a:solidFill>
                  <a:srgbClr val="0070C0"/>
                </a:solidFill>
                <a:latin typeface="Comic Sans MS" panose="030F0702030302020204" pitchFamily="2" charset="0"/>
                <a:ea typeface="宋体" panose="02010600030101010101" pitchFamily="2" charset="-122"/>
              </a:rPr>
              <a:t>(4) </a:t>
            </a:r>
            <a:r>
              <a:rPr lang="zh-CN" altLang="en-US">
                <a:solidFill>
                  <a:srgbClr val="0070C0"/>
                </a:solidFill>
                <a:latin typeface="Comic Sans MS" panose="030F0702030302020204" pitchFamily="2" charset="0"/>
                <a:ea typeface="宋体" panose="02010600030101010101" pitchFamily="2" charset="-122"/>
              </a:rPr>
              <a:t>卡诺图</a:t>
            </a:r>
            <a:r>
              <a:rPr lang="en-US" altLang="zh-CN">
                <a:solidFill>
                  <a:srgbClr val="0070C0"/>
                </a:solidFill>
                <a:latin typeface="Comic Sans MS" panose="030F0702030302020204" pitchFamily="2" charset="0"/>
                <a:ea typeface="宋体" panose="02010600030101010101" pitchFamily="2" charset="-122"/>
              </a:rPr>
              <a:t>; </a:t>
            </a:r>
            <a:r>
              <a:rPr lang="en-US" altLang="zh-CN">
                <a:solidFill>
                  <a:srgbClr val="7F7F7F"/>
                </a:solidFill>
                <a:latin typeface="Comic Sans MS" panose="030F0702030302020204" pitchFamily="2" charset="0"/>
                <a:ea typeface="宋体" panose="02010600030101010101" pitchFamily="2" charset="-122"/>
              </a:rPr>
              <a:t> (5) </a:t>
            </a:r>
            <a:r>
              <a:rPr lang="zh-CN" altLang="en-US">
                <a:solidFill>
                  <a:srgbClr val="7F7F7F"/>
                </a:solidFill>
                <a:latin typeface="Comic Sans MS" panose="030F0702030302020204" pitchFamily="2" charset="0"/>
                <a:ea typeface="宋体" panose="02010600030101010101" pitchFamily="2" charset="-122"/>
              </a:rPr>
              <a:t>波形图。</a:t>
            </a:r>
            <a:endParaRPr lang="zh-CN" altLang="en-US">
              <a:solidFill>
                <a:srgbClr val="7F7F7F"/>
              </a:solidFill>
              <a:latin typeface="Comic Sans MS" panose="030F0702030302020204" pitchFamily="2" charset="0"/>
              <a:ea typeface="宋体" panose="02010600030101010101" pitchFamily="2" charset="-122"/>
            </a:endParaRPr>
          </a:p>
        </p:txBody>
      </p:sp>
      <p:sp>
        <p:nvSpPr>
          <p:cNvPr id="13325" name="文本框 2"/>
          <p:cNvSpPr txBox="1"/>
          <p:nvPr/>
        </p:nvSpPr>
        <p:spPr>
          <a:xfrm>
            <a:off x="863600" y="1360488"/>
            <a:ext cx="1906588" cy="368300"/>
          </a:xfrm>
          <a:prstGeom prst="rect">
            <a:avLst/>
          </a:prstGeom>
          <a:noFill/>
          <a:ln w="9525">
            <a:noFill/>
          </a:ln>
        </p:spPr>
        <p:txBody>
          <a:bodyPr wrap="none" anchor="t" anchorCtr="0">
            <a:spAutoFit/>
          </a:bodyPr>
          <a:p>
            <a:r>
              <a:rPr lang="zh-CN" altLang="zh-CN" dirty="0">
                <a:latin typeface="宋体" panose="02010600030101010101" pitchFamily="2" charset="-122"/>
                <a:ea typeface="宋体" panose="02010600030101010101" pitchFamily="2" charset="-122"/>
              </a:rPr>
              <a:t>◆ 时序</a:t>
            </a:r>
            <a:r>
              <a:rPr lang="zh-CN" altLang="zh-CN" dirty="0">
                <a:latin typeface="Comic Sans MS" panose="030F0702030302020204" pitchFamily="2" charset="0"/>
                <a:ea typeface="宋体" panose="02010600030101010101" pitchFamily="2" charset="-122"/>
              </a:rPr>
              <a:t>逻辑电路</a:t>
            </a:r>
            <a:endParaRPr lang="zh-CN" altLang="en-US">
              <a:solidFill>
                <a:srgbClr val="0070C0"/>
              </a:solidFill>
              <a:latin typeface="Arial" panose="020B0604020202020204" pitchFamily="34" charset="0"/>
              <a:ea typeface="宋体" panose="02010600030101010101" pitchFamily="2" charset="-122"/>
            </a:endParaRPr>
          </a:p>
        </p:txBody>
      </p:sp>
      <p:sp>
        <p:nvSpPr>
          <p:cNvPr id="4" name="文本框 3"/>
          <p:cNvSpPr txBox="1"/>
          <p:nvPr/>
        </p:nvSpPr>
        <p:spPr>
          <a:xfrm>
            <a:off x="1344613" y="1728788"/>
            <a:ext cx="1239837" cy="368300"/>
          </a:xfrm>
          <a:prstGeom prst="rect">
            <a:avLst/>
          </a:prstGeom>
          <a:noFill/>
          <a:ln w="9525">
            <a:noFill/>
          </a:ln>
        </p:spPr>
        <p:txBody>
          <a:bodyPr wrap="none" anchor="t" anchorCtr="0">
            <a:spAutoFit/>
          </a:bodyPr>
          <a:p>
            <a:r>
              <a:rPr lang="en-US" altLang="zh-CN" i="1">
                <a:latin typeface="Comic Sans MS" panose="030F0702030302020204" pitchFamily="2" charset="0"/>
                <a:ea typeface="宋体" panose="02010600030101010101" pitchFamily="2" charset="-122"/>
              </a:rPr>
              <a:t>Y</a:t>
            </a:r>
            <a:r>
              <a:rPr lang="en-US" altLang="zh-CN">
                <a:latin typeface="Comic Sans MS" panose="030F0702030302020204" pitchFamily="2" charset="0"/>
                <a:ea typeface="宋体" panose="02010600030101010101" pitchFamily="2" charset="-122"/>
              </a:rPr>
              <a:t>=</a:t>
            </a:r>
            <a:r>
              <a:rPr lang="en-US" altLang="zh-CN" i="1">
                <a:latin typeface="Comic Sans MS" panose="030F0702030302020204" pitchFamily="2" charset="0"/>
                <a:ea typeface="宋体" panose="02010600030101010101" pitchFamily="2" charset="-122"/>
              </a:rPr>
              <a:t>F</a:t>
            </a:r>
            <a:r>
              <a:rPr lang="en-US" altLang="zh-CN">
                <a:latin typeface="Comic Sans MS" panose="030F0702030302020204" pitchFamily="2" charset="0"/>
                <a:ea typeface="宋体" panose="02010600030101010101" pitchFamily="2" charset="-122"/>
              </a:rPr>
              <a:t>(X,Q)</a:t>
            </a:r>
            <a:endParaRPr lang="en-US" altLang="zh-CN">
              <a:latin typeface="Comic Sans MS" panose="030F0702030302020204" pitchFamily="2" charset="0"/>
              <a:ea typeface="宋体" panose="02010600030101010101" pitchFamily="2" charset="-122"/>
            </a:endParaRPr>
          </a:p>
        </p:txBody>
      </p:sp>
      <p:cxnSp>
        <p:nvCxnSpPr>
          <p:cNvPr id="5" name="直接箭头连接符 4"/>
          <p:cNvCxnSpPr>
            <a:endCxn id="13321" idx="0"/>
          </p:cNvCxnSpPr>
          <p:nvPr/>
        </p:nvCxnSpPr>
        <p:spPr>
          <a:xfrm flipH="1">
            <a:off x="4968875" y="908050"/>
            <a:ext cx="539750" cy="1241425"/>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13328" name="右箭头 6"/>
          <p:cNvSpPr/>
          <p:nvPr/>
        </p:nvSpPr>
        <p:spPr>
          <a:xfrm>
            <a:off x="5364163" y="1989138"/>
            <a:ext cx="287337" cy="215900"/>
          </a:xfrm>
          <a:prstGeom prst="rightArrow">
            <a:avLst>
              <a:gd name="adj1" fmla="val 50000"/>
              <a:gd name="adj2" fmla="val 49593"/>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8" name="直接箭头连接符 7"/>
          <p:cNvCxnSpPr>
            <a:endCxn id="13321" idx="0"/>
          </p:cNvCxnSpPr>
          <p:nvPr/>
        </p:nvCxnSpPr>
        <p:spPr>
          <a:xfrm>
            <a:off x="6869113" y="1362075"/>
            <a:ext cx="384175" cy="712788"/>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a:endCxn id="13321" idx="0"/>
          </p:cNvCxnSpPr>
          <p:nvPr/>
        </p:nvCxnSpPr>
        <p:spPr>
          <a:xfrm>
            <a:off x="7369175" y="908050"/>
            <a:ext cx="371475" cy="215900"/>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13331" name="文本框 10"/>
          <p:cNvSpPr txBox="1"/>
          <p:nvPr/>
        </p:nvSpPr>
        <p:spPr>
          <a:xfrm>
            <a:off x="7467600" y="1152525"/>
            <a:ext cx="1619250" cy="922338"/>
          </a:xfrm>
          <a:prstGeom prst="rect">
            <a:avLst/>
          </a:prstGeom>
          <a:noFill/>
          <a:ln w="9525">
            <a:noFill/>
          </a:ln>
        </p:spPr>
        <p:txBody>
          <a:bodyPr wrap="square" anchor="t" anchorCtr="0">
            <a:spAutoFit/>
          </a:bodyPr>
          <a:p>
            <a:r>
              <a:rPr lang="zh-CN" altLang="zh-CN">
                <a:solidFill>
                  <a:srgbClr val="0070C0"/>
                </a:solidFill>
                <a:latin typeface="Arial" panose="020B0604020202020204" pitchFamily="34" charset="0"/>
                <a:ea typeface="宋体" panose="02010600030101010101" pitchFamily="2" charset="-122"/>
              </a:rPr>
              <a:t>输出方程</a:t>
            </a:r>
            <a:r>
              <a:rPr lang="en-US" altLang="zh-CN">
                <a:solidFill>
                  <a:srgbClr val="0070C0"/>
                </a:solidFill>
                <a:latin typeface="Arial" panose="020B0604020202020204" pitchFamily="34" charset="0"/>
                <a:ea typeface="宋体" panose="02010600030101010101" pitchFamily="2" charset="-122"/>
              </a:rPr>
              <a:t>(</a:t>
            </a:r>
            <a:r>
              <a:rPr lang="zh-CN" altLang="en-US">
                <a:solidFill>
                  <a:srgbClr val="0070C0"/>
                </a:solidFill>
                <a:latin typeface="Arial" panose="020B0604020202020204" pitchFamily="34" charset="0"/>
                <a:ea typeface="宋体" panose="02010600030101010101" pitchFamily="2" charset="-122"/>
              </a:rPr>
              <a:t>组</a:t>
            </a:r>
            <a:r>
              <a:rPr lang="en-US" altLang="zh-CN">
                <a:solidFill>
                  <a:srgbClr val="0070C0"/>
                </a:solidFill>
                <a:latin typeface="Arial" panose="020B0604020202020204" pitchFamily="34" charset="0"/>
                <a:ea typeface="宋体" panose="02010600030101010101" pitchFamily="2" charset="-122"/>
              </a:rPr>
              <a:t>)</a:t>
            </a:r>
            <a:endParaRPr lang="en-US" altLang="zh-CN">
              <a:solidFill>
                <a:srgbClr val="0070C0"/>
              </a:solidFill>
              <a:latin typeface="Arial" panose="020B0604020202020204" pitchFamily="34" charset="0"/>
              <a:ea typeface="宋体" panose="02010600030101010101" pitchFamily="2" charset="-122"/>
            </a:endParaRPr>
          </a:p>
          <a:p>
            <a:r>
              <a:rPr lang="zh-CN" altLang="en-US" dirty="0">
                <a:solidFill>
                  <a:srgbClr val="0070C0"/>
                </a:solidFill>
                <a:latin typeface="Comic Sans MS" panose="030F0702030302020204" pitchFamily="2" charset="0"/>
                <a:ea typeface="宋体" panose="02010600030101010101" pitchFamily="2" charset="-122"/>
              </a:rPr>
              <a:t>驱动方程</a:t>
            </a: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组</a:t>
            </a:r>
            <a:r>
              <a:rPr lang="en-US" altLang="zh-CN" dirty="0">
                <a:solidFill>
                  <a:srgbClr val="0070C0"/>
                </a:solidFill>
                <a:latin typeface="Comic Sans MS" panose="030F0702030302020204" pitchFamily="2" charset="0"/>
                <a:ea typeface="宋体" panose="02010600030101010101" pitchFamily="2" charset="-122"/>
              </a:rPr>
              <a:t>)</a:t>
            </a:r>
            <a:endParaRPr lang="zh-CN" altLang="en-US" dirty="0">
              <a:solidFill>
                <a:srgbClr val="0070C0"/>
              </a:solidFill>
              <a:latin typeface="Comic Sans MS" panose="030F0702030302020204" pitchFamily="2" charset="0"/>
              <a:ea typeface="宋体" panose="02010600030101010101" pitchFamily="2" charset="-122"/>
            </a:endParaRPr>
          </a:p>
          <a:p>
            <a:r>
              <a:rPr lang="zh-CN" altLang="en-US" dirty="0">
                <a:solidFill>
                  <a:srgbClr val="0070C0"/>
                </a:solidFill>
                <a:latin typeface="Comic Sans MS" panose="030F0702030302020204" pitchFamily="2" charset="0"/>
                <a:ea typeface="宋体" panose="02010600030101010101" pitchFamily="2" charset="-122"/>
              </a:rPr>
              <a:t>状态方程</a:t>
            </a: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组</a:t>
            </a:r>
            <a:r>
              <a:rPr lang="en-US" altLang="zh-CN" dirty="0">
                <a:solidFill>
                  <a:srgbClr val="0070C0"/>
                </a:solidFill>
                <a:latin typeface="Comic Sans MS" panose="030F0702030302020204" pitchFamily="2" charset="0"/>
                <a:ea typeface="宋体" panose="02010600030101010101" pitchFamily="2" charset="-122"/>
              </a:rPr>
              <a:t>)</a:t>
            </a:r>
            <a:endParaRPr lang="en-US" altLang="zh-CN">
              <a:solidFill>
                <a:srgbClr val="0070C0"/>
              </a:solidFill>
              <a:latin typeface="Arial" panose="020B0604020202020204" pitchFamily="34" charset="0"/>
              <a:ea typeface="宋体" panose="02010600030101010101" pitchFamily="2" charset="-122"/>
            </a:endParaRPr>
          </a:p>
        </p:txBody>
      </p:sp>
      <p:sp>
        <p:nvSpPr>
          <p:cNvPr id="2" name="文本框 1"/>
          <p:cNvSpPr txBox="1"/>
          <p:nvPr/>
        </p:nvSpPr>
        <p:spPr>
          <a:xfrm>
            <a:off x="6016625" y="2517775"/>
            <a:ext cx="1450975"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rPr>
              <a:t>Q*</a:t>
            </a:r>
            <a:r>
              <a:rPr lang="en-US" altLang="zh-CN" dirty="0">
                <a:latin typeface="Comic Sans MS" panose="030F0702030302020204" pitchFamily="2" charset="0"/>
                <a:ea typeface="宋体" panose="02010600030101010101" pitchFamily="2" charset="-122"/>
              </a:rPr>
              <a:t>=H[Z,Q]</a:t>
            </a:r>
            <a:endParaRPr lang="en-US" altLang="zh-CN" dirty="0">
              <a:latin typeface="Comic Sans MS" panose="030F0702030302020204" pitchFamily="2" charset="0"/>
              <a:ea typeface="宋体" panose="02010600030101010101" pitchFamily="2" charset="-122"/>
            </a:endParaRPr>
          </a:p>
        </p:txBody>
      </p:sp>
      <p:sp>
        <p:nvSpPr>
          <p:cNvPr id="3" name="文本框 2"/>
          <p:cNvSpPr txBox="1"/>
          <p:nvPr/>
        </p:nvSpPr>
        <p:spPr>
          <a:xfrm>
            <a:off x="7580313" y="2517775"/>
            <a:ext cx="1274762" cy="368300"/>
          </a:xfrm>
          <a:prstGeom prst="rect">
            <a:avLst/>
          </a:prstGeom>
          <a:noFill/>
          <a:ln w="9525">
            <a:noFill/>
          </a:ln>
        </p:spPr>
        <p:txBody>
          <a:bodyPr wrap="none" anchor="t" anchorCtr="0">
            <a:spAutoFit/>
          </a:bodyPr>
          <a:p>
            <a:r>
              <a:rPr lang="en-US" altLang="zh-CN" dirty="0">
                <a:latin typeface="Comic Sans MS" panose="030F0702030302020204" pitchFamily="2" charset="0"/>
                <a:ea typeface="宋体" panose="02010600030101010101" pitchFamily="2" charset="-122"/>
                <a:sym typeface="宋体" panose="02010600030101010101" pitchFamily="2" charset="-122"/>
              </a:rPr>
              <a:t>Z=G[X,Q]</a:t>
            </a:r>
            <a:endParaRPr lang="zh-CN" altLang="en-US" dirty="0">
              <a:latin typeface="Comic Sans MS" panose="030F0702030302020204" pitchFamily="2" charset="0"/>
              <a:ea typeface="宋体" panose="02010600030101010101" pitchFamily="2" charset="-122"/>
              <a:sym typeface="宋体" panose="02010600030101010101" pitchFamily="2" charset="-122"/>
            </a:endParaRPr>
          </a:p>
        </p:txBody>
      </p:sp>
      <p:sp>
        <p:nvSpPr>
          <p:cNvPr id="6" name="右箭头 6"/>
          <p:cNvSpPr/>
          <p:nvPr/>
        </p:nvSpPr>
        <p:spPr>
          <a:xfrm>
            <a:off x="6202363" y="3052763"/>
            <a:ext cx="287337" cy="215900"/>
          </a:xfrm>
          <a:prstGeom prst="rightArrow">
            <a:avLst>
              <a:gd name="adj1" fmla="val 50000"/>
              <a:gd name="adj2" fmla="val 49593"/>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7" name="文本框 6"/>
          <p:cNvSpPr txBox="1"/>
          <p:nvPr/>
        </p:nvSpPr>
        <p:spPr>
          <a:xfrm>
            <a:off x="6591300" y="2978150"/>
            <a:ext cx="1635125"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en-US" altLang="zh-CN" dirty="0">
                <a:latin typeface="Comic Sans MS" panose="030F0702030302020204" pitchFamily="2" charset="0"/>
                <a:ea typeface="宋体" panose="02010600030101010101" pitchFamily="2" charset="-122"/>
                <a:sym typeface="宋体" panose="02010600030101010101" pitchFamily="2" charset="-122"/>
              </a:rPr>
              <a:t>=HH[X,Q]</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 name="文本框 10"/>
          <p:cNvSpPr txBox="1"/>
          <p:nvPr/>
        </p:nvSpPr>
        <p:spPr>
          <a:xfrm>
            <a:off x="6810375" y="3341688"/>
            <a:ext cx="1244600" cy="368300"/>
          </a:xfrm>
          <a:prstGeom prst="rect">
            <a:avLst/>
          </a:prstGeom>
          <a:noFill/>
          <a:ln w="9525">
            <a:noFill/>
          </a:ln>
        </p:spPr>
        <p:txBody>
          <a:bodyPr wrap="none" anchor="t" anchorCtr="0">
            <a:spAutoFit/>
          </a:bodyPr>
          <a:p>
            <a:r>
              <a:rPr lang="en-US" altLang="zh-CN" dirty="0">
                <a:latin typeface="Comic Sans MS" panose="030F0702030302020204" pitchFamily="2" charset="0"/>
                <a:ea typeface="宋体" panose="02010600030101010101" pitchFamily="2" charset="-122"/>
                <a:sym typeface="宋体" panose="02010600030101010101" pitchFamily="2" charset="-122"/>
              </a:rPr>
              <a:t>Y=F[X,Q]</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2" name="矩形 11270"/>
          <p:cNvSpPr/>
          <p:nvPr/>
        </p:nvSpPr>
        <p:spPr>
          <a:xfrm>
            <a:off x="1925638" y="3975100"/>
            <a:ext cx="1296987" cy="2619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矩形 11270"/>
          <p:cNvSpPr/>
          <p:nvPr/>
        </p:nvSpPr>
        <p:spPr>
          <a:xfrm>
            <a:off x="3222625" y="3709988"/>
            <a:ext cx="1227138" cy="2619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矩形 11270"/>
          <p:cNvSpPr/>
          <p:nvPr/>
        </p:nvSpPr>
        <p:spPr>
          <a:xfrm>
            <a:off x="1187450" y="3975100"/>
            <a:ext cx="738188" cy="2746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矩形 11270"/>
          <p:cNvSpPr/>
          <p:nvPr/>
        </p:nvSpPr>
        <p:spPr>
          <a:xfrm>
            <a:off x="5100638" y="3770313"/>
            <a:ext cx="654050" cy="4667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3322"/>
                                        </p:tgtEl>
                                        <p:attrNameLst>
                                          <p:attrName>style.visibility</p:attrName>
                                        </p:attrNameLst>
                                      </p:cBhvr>
                                      <p:to>
                                        <p:strVal val="visible"/>
                                      </p:to>
                                    </p:set>
                                    <p:anim calcmode="discrete" valueType="clr">
                                      <p:cBhvr override="childStyle">
                                        <p:cTn id="7" dur="80"/>
                                        <p:tgtEl>
                                          <p:spTgt spid="133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322"/>
                                        </p:tgtEl>
                                        <p:attrNameLst>
                                          <p:attrName>fillcolor</p:attrName>
                                        </p:attrNameLst>
                                      </p:cBhvr>
                                      <p:tavLst>
                                        <p:tav tm="0">
                                          <p:val>
                                            <p:clrVal>
                                              <a:schemeClr val="accent2"/>
                                            </p:clrVal>
                                          </p:val>
                                        </p:tav>
                                        <p:tav tm="50000">
                                          <p:val>
                                            <p:clrVal>
                                              <a:schemeClr val="hlink"/>
                                            </p:clrVal>
                                          </p:val>
                                        </p:tav>
                                      </p:tavLst>
                                    </p:anim>
                                    <p:set>
                                      <p:cBhvr>
                                        <p:cTn id="9" dur="80"/>
                                        <p:tgtEl>
                                          <p:spTgt spid="133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3325"/>
                                        </p:tgtEl>
                                        <p:attrNameLst>
                                          <p:attrName>style.visibility</p:attrName>
                                        </p:attrNameLst>
                                      </p:cBhvr>
                                      <p:to>
                                        <p:strVal val="visible"/>
                                      </p:to>
                                    </p:set>
                                    <p:anim calcmode="discrete" valueType="clr">
                                      <p:cBhvr override="childStyle">
                                        <p:cTn id="14" dur="80"/>
                                        <p:tgtEl>
                                          <p:spTgt spid="1332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325"/>
                                        </p:tgtEl>
                                        <p:attrNameLst>
                                          <p:attrName>fillcolor</p:attrName>
                                        </p:attrNameLst>
                                      </p:cBhvr>
                                      <p:tavLst>
                                        <p:tav tm="0">
                                          <p:val>
                                            <p:clrVal>
                                              <a:schemeClr val="accent2"/>
                                            </p:clrVal>
                                          </p:val>
                                        </p:tav>
                                        <p:tav tm="50000">
                                          <p:val>
                                            <p:clrVal>
                                              <a:schemeClr val="hlink"/>
                                            </p:clrVal>
                                          </p:val>
                                        </p:tav>
                                      </p:tavLst>
                                    </p:anim>
                                    <p:set>
                                      <p:cBhvr>
                                        <p:cTn id="16" dur="80"/>
                                        <p:tgtEl>
                                          <p:spTgt spid="1332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9"/>
                                        </p:tgtEl>
                                        <p:attrNameLst>
                                          <p:attrName>style.visibility</p:attrName>
                                        </p:attrNameLst>
                                      </p:cBhvr>
                                      <p:to>
                                        <p:strVal val="visible"/>
                                      </p:to>
                                    </p:set>
                                    <p:anim calcmode="discrete" valueType="clr">
                                      <p:cBhvr override="childStyle">
                                        <p:cTn id="2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
                                        </p:tgtEl>
                                        <p:attrNameLst>
                                          <p:attrName>fillcolor</p:attrName>
                                        </p:attrNameLst>
                                      </p:cBhvr>
                                      <p:tavLst>
                                        <p:tav tm="0">
                                          <p:val>
                                            <p:clrVal>
                                              <a:schemeClr val="accent2"/>
                                            </p:clrVal>
                                          </p:val>
                                        </p:tav>
                                        <p:tav tm="50000">
                                          <p:val>
                                            <p:clrVal>
                                              <a:schemeClr val="hlink"/>
                                            </p:clrVal>
                                          </p:val>
                                        </p:tav>
                                      </p:tavLst>
                                    </p:anim>
                                    <p:set>
                                      <p:cBhvr>
                                        <p:cTn id="23" dur="80"/>
                                        <p:tgtEl>
                                          <p:spTgt spid="9"/>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324"/>
                                        </p:tgtEl>
                                        <p:attrNameLst>
                                          <p:attrName>style.visibility</p:attrName>
                                        </p:attrNameLst>
                                      </p:cBhvr>
                                      <p:to>
                                        <p:strVal val="visible"/>
                                      </p:to>
                                    </p:set>
                                    <p:animEffect transition="in" filter="wipe(left)">
                                      <p:cBhvr>
                                        <p:cTn id="28" dur="500"/>
                                        <p:tgtEl>
                                          <p:spTgt spid="13324"/>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4"/>
                                        </p:tgtEl>
                                        <p:attrNameLst>
                                          <p:attrName>style.visibility</p:attrName>
                                        </p:attrNameLst>
                                      </p:cBhvr>
                                      <p:to>
                                        <p:strVal val="visible"/>
                                      </p:to>
                                    </p:set>
                                    <p:anim calcmode="discrete" valueType="clr">
                                      <p:cBhvr override="childStyle">
                                        <p:cTn id="33"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4"/>
                                        </p:tgtEl>
                                        <p:attrNameLst>
                                          <p:attrName>fillcolor</p:attrName>
                                        </p:attrNameLst>
                                      </p:cBhvr>
                                      <p:tavLst>
                                        <p:tav tm="0">
                                          <p:val>
                                            <p:clrVal>
                                              <a:schemeClr val="accent2"/>
                                            </p:clrVal>
                                          </p:val>
                                        </p:tav>
                                        <p:tav tm="50000">
                                          <p:val>
                                            <p:clrVal>
                                              <a:schemeClr val="hlink"/>
                                            </p:clrVal>
                                          </p:val>
                                        </p:tav>
                                      </p:tavLst>
                                    </p:anim>
                                    <p:set>
                                      <p:cBhvr>
                                        <p:cTn id="35" dur="80"/>
                                        <p:tgtEl>
                                          <p:spTgt spid="4"/>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321"/>
                                        </p:tgtEl>
                                        <p:attrNameLst>
                                          <p:attrName>style.visibility</p:attrName>
                                        </p:attrNameLst>
                                      </p:cBhvr>
                                      <p:to>
                                        <p:strVal val="visible"/>
                                      </p:to>
                                    </p:set>
                                    <p:animEffect transition="in" filter="wipe(left)">
                                      <p:cBhvr>
                                        <p:cTn id="40" dur="500"/>
                                        <p:tgtEl>
                                          <p:spTgt spid="133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3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par>
                          <p:cTn id="53" fill="hold">
                            <p:stCondLst>
                              <p:cond delay="0"/>
                            </p:stCondLst>
                            <p:childTnLst>
                              <p:par>
                                <p:cTn id="54" presetID="27" presetClass="entr" presetSubtype="0" fill="hold" grpId="0" nodeType="afterEffect">
                                  <p:stCondLst>
                                    <p:cond delay="0"/>
                                  </p:stCondLst>
                                  <p:iterate type="lt">
                                    <p:tmPct val="50000"/>
                                  </p:iterate>
                                  <p:childTnLst>
                                    <p:set>
                                      <p:cBhvr>
                                        <p:cTn id="55" dur="1" fill="hold">
                                          <p:stCondLst>
                                            <p:cond delay="0"/>
                                          </p:stCondLst>
                                        </p:cTn>
                                        <p:tgtEl>
                                          <p:spTgt spid="13331"/>
                                        </p:tgtEl>
                                        <p:attrNameLst>
                                          <p:attrName>style.visibility</p:attrName>
                                        </p:attrNameLst>
                                      </p:cBhvr>
                                      <p:to>
                                        <p:strVal val="visible"/>
                                      </p:to>
                                    </p:set>
                                    <p:anim calcmode="discrete" valueType="clr">
                                      <p:cBhvr override="childStyle">
                                        <p:cTn id="56" dur="80"/>
                                        <p:tgtEl>
                                          <p:spTgt spid="13331"/>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13331"/>
                                        </p:tgtEl>
                                        <p:attrNameLst>
                                          <p:attrName>fillcolor</p:attrName>
                                        </p:attrNameLst>
                                      </p:cBhvr>
                                      <p:tavLst>
                                        <p:tav tm="0">
                                          <p:val>
                                            <p:clrVal>
                                              <a:schemeClr val="accent2"/>
                                            </p:clrVal>
                                          </p:val>
                                        </p:tav>
                                        <p:tav tm="50000">
                                          <p:val>
                                            <p:clrVal>
                                              <a:schemeClr val="hlink"/>
                                            </p:clrVal>
                                          </p:val>
                                        </p:tav>
                                      </p:tavLst>
                                    </p:anim>
                                    <p:set>
                                      <p:cBhvr>
                                        <p:cTn id="58" dur="80"/>
                                        <p:tgtEl>
                                          <p:spTgt spid="13331"/>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7" presetClass="entr" presetSubtype="0" fill="hold" grpId="0" nodeType="clickEffect">
                                  <p:stCondLst>
                                    <p:cond delay="0"/>
                                  </p:stCondLst>
                                  <p:iterate type="lt">
                                    <p:tmPct val="50000"/>
                                  </p:iterate>
                                  <p:childTnLst>
                                    <p:set>
                                      <p:cBhvr>
                                        <p:cTn id="66" dur="1" fill="hold">
                                          <p:stCondLst>
                                            <p:cond delay="0"/>
                                          </p:stCondLst>
                                        </p:cTn>
                                        <p:tgtEl>
                                          <p:spTgt spid="13313"/>
                                        </p:tgtEl>
                                        <p:attrNameLst>
                                          <p:attrName>style.visibility</p:attrName>
                                        </p:attrNameLst>
                                      </p:cBhvr>
                                      <p:to>
                                        <p:strVal val="visible"/>
                                      </p:to>
                                    </p:set>
                                    <p:anim calcmode="discrete" valueType="clr">
                                      <p:cBhvr override="childStyle">
                                        <p:cTn id="67" dur="80"/>
                                        <p:tgtEl>
                                          <p:spTgt spid="13313"/>
                                        </p:tgtEl>
                                        <p:attrNameLst>
                                          <p:attrName>style.color</p:attrName>
                                        </p:attrNameLst>
                                      </p:cBhvr>
                                      <p:tavLst>
                                        <p:tav tm="0">
                                          <p:val>
                                            <p:clrVal>
                                              <a:schemeClr val="accent2"/>
                                            </p:clrVal>
                                          </p:val>
                                        </p:tav>
                                        <p:tav tm="50000">
                                          <p:val>
                                            <p:clrVal>
                                              <a:schemeClr val="hlink"/>
                                            </p:clrVal>
                                          </p:val>
                                        </p:tav>
                                      </p:tavLst>
                                    </p:anim>
                                    <p:anim calcmode="discrete" valueType="clr">
                                      <p:cBhvr>
                                        <p:cTn id="68" dur="80"/>
                                        <p:tgtEl>
                                          <p:spTgt spid="13313"/>
                                        </p:tgtEl>
                                        <p:attrNameLst>
                                          <p:attrName>fillcolor</p:attrName>
                                        </p:attrNameLst>
                                      </p:cBhvr>
                                      <p:tavLst>
                                        <p:tav tm="0">
                                          <p:val>
                                            <p:clrVal>
                                              <a:schemeClr val="accent2"/>
                                            </p:clrVal>
                                          </p:val>
                                        </p:tav>
                                        <p:tav tm="50000">
                                          <p:val>
                                            <p:clrVal>
                                              <a:schemeClr val="hlink"/>
                                            </p:clrVal>
                                          </p:val>
                                        </p:tav>
                                      </p:tavLst>
                                    </p:anim>
                                    <p:set>
                                      <p:cBhvr>
                                        <p:cTn id="69" dur="80"/>
                                        <p:tgtEl>
                                          <p:spTgt spid="13313"/>
                                        </p:tgtEl>
                                        <p:attrNameLst>
                                          <p:attrName>fill.type</p:attrName>
                                        </p:attrNameLst>
                                      </p:cBhvr>
                                      <p:to>
                                        <p:strVal val="solid"/>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3314"/>
                                        </p:tgtEl>
                                        <p:attrNameLst>
                                          <p:attrName>style.visibility</p:attrName>
                                        </p:attrNameLst>
                                      </p:cBhvr>
                                      <p:to>
                                        <p:strVal val="visible"/>
                                      </p:to>
                                    </p:set>
                                    <p:animEffect transition="in" filter="wipe(left)">
                                      <p:cBhvr>
                                        <p:cTn id="74" dur="500"/>
                                        <p:tgtEl>
                                          <p:spTgt spid="13314"/>
                                        </p:tgtEl>
                                      </p:cBhvr>
                                    </p:animEffect>
                                  </p:childTnLst>
                                </p:cTn>
                              </p:par>
                            </p:childTnLst>
                          </p:cTn>
                        </p:par>
                      </p:childTnLst>
                    </p:cTn>
                  </p:par>
                  <p:par>
                    <p:cTn id="75" fill="hold">
                      <p:stCondLst>
                        <p:cond delay="indefinite"/>
                      </p:stCondLst>
                      <p:childTnLst>
                        <p:par>
                          <p:cTn id="76" fill="hold">
                            <p:stCondLst>
                              <p:cond delay="0"/>
                            </p:stCondLst>
                            <p:childTnLst>
                              <p:par>
                                <p:cTn id="77" presetID="27" presetClass="entr" presetSubtype="0" fill="hold" grpId="0" nodeType="clickEffect">
                                  <p:stCondLst>
                                    <p:cond delay="0"/>
                                  </p:stCondLst>
                                  <p:iterate type="lt">
                                    <p:tmPct val="50000"/>
                                  </p:iterate>
                                  <p:childTnLst>
                                    <p:set>
                                      <p:cBhvr>
                                        <p:cTn id="78" dur="1" fill="hold">
                                          <p:stCondLst>
                                            <p:cond delay="0"/>
                                          </p:stCondLst>
                                        </p:cTn>
                                        <p:tgtEl>
                                          <p:spTgt spid="2"/>
                                        </p:tgtEl>
                                        <p:attrNameLst>
                                          <p:attrName>style.visibility</p:attrName>
                                        </p:attrNameLst>
                                      </p:cBhvr>
                                      <p:to>
                                        <p:strVal val="visible"/>
                                      </p:to>
                                    </p:set>
                                    <p:anim calcmode="discrete" valueType="clr">
                                      <p:cBhvr override="childStyle">
                                        <p:cTn id="79"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0" dur="80"/>
                                        <p:tgtEl>
                                          <p:spTgt spid="2"/>
                                        </p:tgtEl>
                                        <p:attrNameLst>
                                          <p:attrName>fillcolor</p:attrName>
                                        </p:attrNameLst>
                                      </p:cBhvr>
                                      <p:tavLst>
                                        <p:tav tm="0">
                                          <p:val>
                                            <p:clrVal>
                                              <a:schemeClr val="accent2"/>
                                            </p:clrVal>
                                          </p:val>
                                        </p:tav>
                                        <p:tav tm="50000">
                                          <p:val>
                                            <p:clrVal>
                                              <a:schemeClr val="hlink"/>
                                            </p:clrVal>
                                          </p:val>
                                        </p:tav>
                                      </p:tavLst>
                                    </p:anim>
                                    <p:set>
                                      <p:cBhvr>
                                        <p:cTn id="81" dur="80"/>
                                        <p:tgtEl>
                                          <p:spTgt spid="2"/>
                                        </p:tgtEl>
                                        <p:attrNameLst>
                                          <p:attrName>fill.type</p:attrName>
                                        </p:attrNameLst>
                                      </p:cBhvr>
                                      <p:to>
                                        <p:strVal val="solid"/>
                                      </p:to>
                                    </p:set>
                                  </p:childTnLst>
                                </p:cTn>
                              </p:par>
                            </p:childTnLst>
                          </p:cTn>
                        </p:par>
                      </p:childTnLst>
                    </p:cTn>
                  </p:par>
                  <p:par>
                    <p:cTn id="82" fill="hold">
                      <p:stCondLst>
                        <p:cond delay="indefinite"/>
                      </p:stCondLst>
                      <p:childTnLst>
                        <p:par>
                          <p:cTn id="83" fill="hold">
                            <p:stCondLst>
                              <p:cond delay="0"/>
                            </p:stCondLst>
                            <p:childTnLst>
                              <p:par>
                                <p:cTn id="84" presetID="27" presetClass="entr" presetSubtype="0" fill="hold" grpId="0" nodeType="clickEffect">
                                  <p:stCondLst>
                                    <p:cond delay="0"/>
                                  </p:stCondLst>
                                  <p:iterate type="lt">
                                    <p:tmPct val="50000"/>
                                  </p:iterate>
                                  <p:childTnLst>
                                    <p:set>
                                      <p:cBhvr>
                                        <p:cTn id="85" dur="1" fill="hold">
                                          <p:stCondLst>
                                            <p:cond delay="0"/>
                                          </p:stCondLst>
                                        </p:cTn>
                                        <p:tgtEl>
                                          <p:spTgt spid="3"/>
                                        </p:tgtEl>
                                        <p:attrNameLst>
                                          <p:attrName>style.visibility</p:attrName>
                                        </p:attrNameLst>
                                      </p:cBhvr>
                                      <p:to>
                                        <p:strVal val="visible"/>
                                      </p:to>
                                    </p:set>
                                    <p:anim calcmode="discrete" valueType="clr">
                                      <p:cBhvr override="childStyle">
                                        <p:cTn id="86"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3"/>
                                        </p:tgtEl>
                                        <p:attrNameLst>
                                          <p:attrName>fillcolor</p:attrName>
                                        </p:attrNameLst>
                                      </p:cBhvr>
                                      <p:tavLst>
                                        <p:tav tm="0">
                                          <p:val>
                                            <p:clrVal>
                                              <a:schemeClr val="accent2"/>
                                            </p:clrVal>
                                          </p:val>
                                        </p:tav>
                                        <p:tav tm="50000">
                                          <p:val>
                                            <p:clrVal>
                                              <a:schemeClr val="hlink"/>
                                            </p:clrVal>
                                          </p:val>
                                        </p:tav>
                                      </p:tavLst>
                                    </p:anim>
                                    <p:set>
                                      <p:cBhvr>
                                        <p:cTn id="88" dur="80"/>
                                        <p:tgtEl>
                                          <p:spTgt spid="3"/>
                                        </p:tgtEl>
                                        <p:attrNameLst>
                                          <p:attrName>fill.type</p:attrName>
                                        </p:attrNameLst>
                                      </p:cBhvr>
                                      <p:to>
                                        <p:strVal val="solid"/>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tgtEl>
                                        <p:attrNameLst>
                                          <p:attrName>style.visibility</p:attrName>
                                        </p:attrNameLst>
                                      </p:cBhvr>
                                      <p:to>
                                        <p:strVal val="visible"/>
                                      </p:to>
                                    </p:set>
                                  </p:childTnLst>
                                </p:cTn>
                              </p:par>
                            </p:childTnLst>
                          </p:cTn>
                        </p:par>
                        <p:par>
                          <p:cTn id="93" fill="hold">
                            <p:stCondLst>
                              <p:cond delay="0"/>
                            </p:stCondLst>
                            <p:childTnLst>
                              <p:par>
                                <p:cTn id="94" presetID="27" presetClass="entr" presetSubtype="0" fill="hold" grpId="0" nodeType="afterEffect">
                                  <p:stCondLst>
                                    <p:cond delay="0"/>
                                  </p:stCondLst>
                                  <p:iterate type="lt">
                                    <p:tmPct val="50000"/>
                                  </p:iterate>
                                  <p:childTnLst>
                                    <p:set>
                                      <p:cBhvr>
                                        <p:cTn id="95" dur="1" fill="hold">
                                          <p:stCondLst>
                                            <p:cond delay="0"/>
                                          </p:stCondLst>
                                        </p:cTn>
                                        <p:tgtEl>
                                          <p:spTgt spid="7"/>
                                        </p:tgtEl>
                                        <p:attrNameLst>
                                          <p:attrName>style.visibility</p:attrName>
                                        </p:attrNameLst>
                                      </p:cBhvr>
                                      <p:to>
                                        <p:strVal val="visible"/>
                                      </p:to>
                                    </p:set>
                                    <p:anim calcmode="discrete" valueType="clr">
                                      <p:cBhvr override="childStyle">
                                        <p:cTn id="96"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7"/>
                                        </p:tgtEl>
                                        <p:attrNameLst>
                                          <p:attrName>fillcolor</p:attrName>
                                        </p:attrNameLst>
                                      </p:cBhvr>
                                      <p:tavLst>
                                        <p:tav tm="0">
                                          <p:val>
                                            <p:clrVal>
                                              <a:schemeClr val="accent2"/>
                                            </p:clrVal>
                                          </p:val>
                                        </p:tav>
                                        <p:tav tm="50000">
                                          <p:val>
                                            <p:clrVal>
                                              <a:schemeClr val="hlink"/>
                                            </p:clrVal>
                                          </p:val>
                                        </p:tav>
                                      </p:tavLst>
                                    </p:anim>
                                    <p:set>
                                      <p:cBhvr>
                                        <p:cTn id="98" dur="80"/>
                                        <p:tgtEl>
                                          <p:spTgt spid="7"/>
                                        </p:tgtEl>
                                        <p:attrNameLst>
                                          <p:attrName>fill.type</p:attrName>
                                        </p:attrNameLst>
                                      </p:cBhvr>
                                      <p:to>
                                        <p:strVal val="solid"/>
                                      </p:to>
                                    </p:set>
                                  </p:childTnLst>
                                </p:cTn>
                              </p:par>
                            </p:childTnLst>
                          </p:cTn>
                        </p:par>
                      </p:childTnLst>
                    </p:cTn>
                  </p:par>
                  <p:par>
                    <p:cTn id="99" fill="hold">
                      <p:stCondLst>
                        <p:cond delay="indefinite"/>
                      </p:stCondLst>
                      <p:childTnLst>
                        <p:par>
                          <p:cTn id="100" fill="hold">
                            <p:stCondLst>
                              <p:cond delay="0"/>
                            </p:stCondLst>
                            <p:childTnLst>
                              <p:par>
                                <p:cTn id="101" presetID="27" presetClass="entr" presetSubtype="0" fill="hold" grpId="0" nodeType="clickEffect">
                                  <p:stCondLst>
                                    <p:cond delay="0"/>
                                  </p:stCondLst>
                                  <p:iterate type="lt">
                                    <p:tmPct val="50000"/>
                                  </p:iterate>
                                  <p:childTnLst>
                                    <p:set>
                                      <p:cBhvr>
                                        <p:cTn id="102" dur="1" fill="hold">
                                          <p:stCondLst>
                                            <p:cond delay="0"/>
                                          </p:stCondLst>
                                        </p:cTn>
                                        <p:tgtEl>
                                          <p:spTgt spid="11"/>
                                        </p:tgtEl>
                                        <p:attrNameLst>
                                          <p:attrName>style.visibility</p:attrName>
                                        </p:attrNameLst>
                                      </p:cBhvr>
                                      <p:to>
                                        <p:strVal val="visible"/>
                                      </p:to>
                                    </p:set>
                                    <p:anim calcmode="discrete" valueType="clr">
                                      <p:cBhvr override="childStyle">
                                        <p:cTn id="103"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04" dur="80"/>
                                        <p:tgtEl>
                                          <p:spTgt spid="11"/>
                                        </p:tgtEl>
                                        <p:attrNameLst>
                                          <p:attrName>fillcolor</p:attrName>
                                        </p:attrNameLst>
                                      </p:cBhvr>
                                      <p:tavLst>
                                        <p:tav tm="0">
                                          <p:val>
                                            <p:clrVal>
                                              <a:schemeClr val="accent2"/>
                                            </p:clrVal>
                                          </p:val>
                                        </p:tav>
                                        <p:tav tm="50000">
                                          <p:val>
                                            <p:clrVal>
                                              <a:schemeClr val="hlink"/>
                                            </p:clrVal>
                                          </p:val>
                                        </p:tav>
                                      </p:tavLst>
                                    </p:anim>
                                    <p:set>
                                      <p:cBhvr>
                                        <p:cTn id="105" dur="80"/>
                                        <p:tgtEl>
                                          <p:spTgt spid="11"/>
                                        </p:tgtEl>
                                        <p:attrNameLst>
                                          <p:attrName>fill.type</p:attrName>
                                        </p:attrNameLst>
                                      </p:cBhvr>
                                      <p:to>
                                        <p:strVal val="solid"/>
                                      </p:to>
                                    </p:se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nodeType="clickEffect">
                                  <p:stCondLst>
                                    <p:cond delay="0"/>
                                  </p:stCondLst>
                                  <p:childTnLst>
                                    <p:set>
                                      <p:cBhvr>
                                        <p:cTn id="109" dur="1" fill="hold">
                                          <p:stCondLst>
                                            <p:cond delay="0"/>
                                          </p:stCondLst>
                                        </p:cTn>
                                        <p:tgtEl>
                                          <p:spTgt spid="13315"/>
                                        </p:tgtEl>
                                        <p:attrNameLst>
                                          <p:attrName>style.visibility</p:attrName>
                                        </p:attrNameLst>
                                      </p:cBhvr>
                                      <p:to>
                                        <p:strVal val="visible"/>
                                      </p:to>
                                    </p:set>
                                    <p:animEffect transition="in" filter="dissolve">
                                      <p:cBhvr>
                                        <p:cTn id="110" dur="500"/>
                                        <p:tgtEl>
                                          <p:spTgt spid="1331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12"/>
                                        </p:tgtEl>
                                        <p:attrNameLst>
                                          <p:attrName>style.visibility</p:attrName>
                                        </p:attrNameLst>
                                      </p:cBhvr>
                                      <p:to>
                                        <p:strVal val="visible"/>
                                      </p:to>
                                    </p:set>
                                    <p:animEffect transition="in" filter="wipe(up)">
                                      <p:cBhvr>
                                        <p:cTn id="115" dur="500"/>
                                        <p:tgtEl>
                                          <p:spTgt spid="1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wipe(up)">
                                      <p:cBhvr>
                                        <p:cTn id="120" dur="500"/>
                                        <p:tgtEl>
                                          <p:spTgt spid="1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wipe(up)">
                                      <p:cBhvr>
                                        <p:cTn id="125" dur="500"/>
                                        <p:tgtEl>
                                          <p:spTgt spid="1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grpId="0" nodeType="clickEffect">
                                  <p:stCondLst>
                                    <p:cond delay="0"/>
                                  </p:stCondLst>
                                  <p:childTnLst>
                                    <p:set>
                                      <p:cBhvr>
                                        <p:cTn id="129" dur="1" fill="hold">
                                          <p:stCondLst>
                                            <p:cond delay="0"/>
                                          </p:stCondLst>
                                        </p:cTn>
                                        <p:tgtEl>
                                          <p:spTgt spid="13317"/>
                                        </p:tgtEl>
                                        <p:attrNameLst>
                                          <p:attrName>style.visibility</p:attrName>
                                        </p:attrNameLst>
                                      </p:cBhvr>
                                      <p:to>
                                        <p:strVal val="visible"/>
                                      </p:to>
                                    </p:set>
                                    <p:animEffect transition="in" filter="wipe(up)">
                                      <p:cBhvr>
                                        <p:cTn id="130" dur="500"/>
                                        <p:tgtEl>
                                          <p:spTgt spid="1331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13318"/>
                                        </p:tgtEl>
                                        <p:attrNameLst>
                                          <p:attrName>style.visibility</p:attrName>
                                        </p:attrNameLst>
                                      </p:cBhvr>
                                      <p:to>
                                        <p:strVal val="visible"/>
                                      </p:to>
                                    </p:set>
                                    <p:animEffect transition="in" filter="wipe(up)">
                                      <p:cBhvr>
                                        <p:cTn id="135" dur="500"/>
                                        <p:tgtEl>
                                          <p:spTgt spid="13318"/>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3316"/>
                                        </p:tgtEl>
                                        <p:attrNameLst>
                                          <p:attrName>style.visibility</p:attrName>
                                        </p:attrNameLst>
                                      </p:cBhvr>
                                      <p:to>
                                        <p:strVal val="visible"/>
                                      </p:to>
                                    </p:set>
                                    <p:animEffect transition="in" filter="dissolve">
                                      <p:cBhvr>
                                        <p:cTn id="140" dur="500"/>
                                        <p:tgtEl>
                                          <p:spTgt spid="1331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wipe(up)">
                                      <p:cBhvr>
                                        <p:cTn id="145" dur="500"/>
                                        <p:tgtEl>
                                          <p:spTgt spid="15"/>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13319"/>
                                        </p:tgtEl>
                                        <p:attrNameLst>
                                          <p:attrName>style.visibility</p:attrName>
                                        </p:attrNameLst>
                                      </p:cBhvr>
                                      <p:to>
                                        <p:strVal val="visible"/>
                                      </p:to>
                                    </p:set>
                                    <p:animEffect transition="in" filter="wipe(up)">
                                      <p:cBhvr>
                                        <p:cTn id="150" dur="500"/>
                                        <p:tgtEl>
                                          <p:spTgt spid="133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13320"/>
                                        </p:tgtEl>
                                        <p:attrNameLst>
                                          <p:attrName>style.visibility</p:attrName>
                                        </p:attrNameLst>
                                      </p:cBhvr>
                                      <p:to>
                                        <p:strVal val="visible"/>
                                      </p:to>
                                    </p:set>
                                    <p:animEffect transition="in" filter="wipe(up)">
                                      <p:cBhvr>
                                        <p:cTn id="155"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p:bldP spid="13322" grpId="1"/>
      <p:bldP spid="13325" grpId="0"/>
      <p:bldP spid="13325" grpId="1"/>
      <p:bldP spid="9" grpId="0"/>
      <p:bldP spid="9" grpId="1"/>
      <p:bldP spid="13324" grpId="0"/>
      <p:bldP spid="13324" grpId="1"/>
      <p:bldP spid="4" grpId="0"/>
      <p:bldP spid="4" grpId="1"/>
      <p:bldP spid="13321" grpId="0"/>
      <p:bldP spid="13321" grpId="1"/>
      <p:bldP spid="13328" grpId="0" animBg="1"/>
      <p:bldP spid="13328" grpId="1" animBg="1"/>
      <p:bldP spid="13331" grpId="0"/>
      <p:bldP spid="13331" grpId="1"/>
      <p:bldP spid="13313" grpId="0"/>
      <p:bldP spid="13313" grpId="1"/>
      <p:bldP spid="13314" grpId="0"/>
      <p:bldP spid="13314" grpId="1"/>
      <p:bldP spid="6" grpId="0" bldLvl="0" animBg="1"/>
      <p:bldP spid="6" grpId="1" animBg="1"/>
      <p:bldP spid="2" grpId="0"/>
      <p:bldP spid="2" grpId="1"/>
      <p:bldP spid="3" grpId="0"/>
      <p:bldP spid="3" grpId="1"/>
      <p:bldP spid="7" grpId="0"/>
      <p:bldP spid="7" grpId="1"/>
      <p:bldP spid="11" grpId="0"/>
      <p:bldP spid="11" grpId="1"/>
      <p:bldP spid="13317" grpId="0" bldLvl="0" animBg="1"/>
      <p:bldP spid="13317" grpId="1" animBg="1"/>
      <p:bldP spid="13318" grpId="0" bldLvl="0" animBg="1"/>
      <p:bldP spid="13318" grpId="1" animBg="1"/>
      <p:bldP spid="13319" grpId="0" bldLvl="0" animBg="1"/>
      <p:bldP spid="13319" grpId="1" animBg="1"/>
      <p:bldP spid="13320" grpId="0" animBg="1"/>
      <p:bldP spid="13320" grpId="1" animBg="1"/>
      <p:bldP spid="12" grpId="0" bldLvl="0" animBg="1"/>
      <p:bldP spid="12" grpId="1" animBg="1"/>
      <p:bldP spid="13" grpId="0" bldLvl="0" animBg="1"/>
      <p:bldP spid="13" grpId="1" animBg="1"/>
      <p:bldP spid="14" grpId="0" bldLvl="0" animBg="1"/>
      <p:bldP spid="14" grpId="1" animBg="1"/>
      <p:bldP spid="15" grpId="0" bldLvl="0" animBg="1"/>
      <p:bldP spid="15"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7761" name="对象 1"/>
          <p:cNvGraphicFramePr/>
          <p:nvPr/>
        </p:nvGraphicFramePr>
        <p:xfrm>
          <a:off x="5322888" y="646113"/>
          <a:ext cx="3284537" cy="1690687"/>
        </p:xfrm>
        <a:graphic>
          <a:graphicData uri="http://schemas.openxmlformats.org/presentationml/2006/ole">
            <mc:AlternateContent xmlns:mc="http://schemas.openxmlformats.org/markup-compatibility/2006">
              <mc:Choice xmlns:v="urn:schemas-microsoft-com:vml" Requires="v">
                <p:oleObj spid="_x0000_s3254" name="" r:id="rId1" imgW="4876800" imgH="1781175" progId="Paint.Picture">
                  <p:embed/>
                </p:oleObj>
              </mc:Choice>
              <mc:Fallback>
                <p:oleObj name="" r:id="rId1" imgW="4876800" imgH="1781175" progId="Paint.Picture">
                  <p:embed/>
                  <p:pic>
                    <p:nvPicPr>
                      <p:cNvPr id="0" name="图片 3253"/>
                      <p:cNvPicPr/>
                      <p:nvPr/>
                    </p:nvPicPr>
                    <p:blipFill>
                      <a:blip r:embed="rId2"/>
                      <a:stretch>
                        <a:fillRect/>
                      </a:stretch>
                    </p:blipFill>
                    <p:spPr>
                      <a:xfrm>
                        <a:off x="5322888" y="646113"/>
                        <a:ext cx="3284537" cy="1690687"/>
                      </a:xfrm>
                      <a:prstGeom prst="rect">
                        <a:avLst/>
                      </a:prstGeom>
                      <a:noFill/>
                      <a:ln w="38100">
                        <a:noFill/>
                        <a:miter/>
                      </a:ln>
                    </p:spPr>
                  </p:pic>
                </p:oleObj>
              </mc:Fallback>
            </mc:AlternateContent>
          </a:graphicData>
        </a:graphic>
      </p:graphicFrame>
      <p:sp>
        <p:nvSpPr>
          <p:cNvPr id="115713" name="文本框 7"/>
          <p:cNvSpPr txBox="1"/>
          <p:nvPr/>
        </p:nvSpPr>
        <p:spPr>
          <a:xfrm>
            <a:off x="663575" y="506413"/>
            <a:ext cx="4164013"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如果考虑CLK</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与CLK</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之间存在时钟扭曲，如右图所示，则建立时间裕量t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SU_SLACK</a:t>
            </a:r>
            <a:r>
              <a:rPr lang="zh-CN" altLang="zh-CN" dirty="0">
                <a:latin typeface="Comic Sans MS" panose="030F0702030302020204" pitchFamily="2" charset="0"/>
                <a:ea typeface="宋体" panose="02010600030101010101" pitchFamily="2" charset="-122"/>
                <a:sym typeface="宋体" panose="02010600030101010101" pitchFamily="2" charset="-122"/>
              </a:rPr>
              <a:t>表示为</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5714" name="文本框 3"/>
          <p:cNvSpPr txBox="1"/>
          <p:nvPr/>
        </p:nvSpPr>
        <p:spPr>
          <a:xfrm>
            <a:off x="735013" y="1897063"/>
            <a:ext cx="4470400"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SU_SLACK </a:t>
            </a:r>
            <a:r>
              <a:rPr lang="zh-CN"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CYCLE</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CO</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LOGIC</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SKEW</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SU</a:t>
            </a:r>
            <a:endPar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7772" name="矩形 11270"/>
          <p:cNvSpPr/>
          <p:nvPr/>
        </p:nvSpPr>
        <p:spPr>
          <a:xfrm flipH="1">
            <a:off x="7370763" y="825500"/>
            <a:ext cx="298450" cy="3603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15715" name="对象 4"/>
          <p:cNvGraphicFramePr/>
          <p:nvPr/>
        </p:nvGraphicFramePr>
        <p:xfrm>
          <a:off x="1317625" y="2620963"/>
          <a:ext cx="6351588" cy="3114675"/>
        </p:xfrm>
        <a:graphic>
          <a:graphicData uri="http://schemas.openxmlformats.org/presentationml/2006/ole">
            <mc:AlternateContent xmlns:mc="http://schemas.openxmlformats.org/markup-compatibility/2006">
              <mc:Choice xmlns:v="urn:schemas-microsoft-com:vml" Requires="v">
                <p:oleObj spid="_x0000_s3235" name="" r:id="rId3" imgW="8858250" imgH="4838700" progId="Paint.Picture">
                  <p:embed/>
                </p:oleObj>
              </mc:Choice>
              <mc:Fallback>
                <p:oleObj name="" r:id="rId3" imgW="8858250" imgH="4838700" progId="Paint.Picture">
                  <p:embed/>
                  <p:pic>
                    <p:nvPicPr>
                      <p:cNvPr id="0" name="图片 3234"/>
                      <p:cNvPicPr/>
                      <p:nvPr/>
                    </p:nvPicPr>
                    <p:blipFill>
                      <a:blip r:embed="rId4"/>
                      <a:stretch>
                        <a:fillRect/>
                      </a:stretch>
                    </p:blipFill>
                    <p:spPr>
                      <a:xfrm>
                        <a:off x="1317625" y="2620963"/>
                        <a:ext cx="6351588" cy="3114675"/>
                      </a:xfrm>
                      <a:prstGeom prst="rect">
                        <a:avLst/>
                      </a:prstGeom>
                      <a:noFill/>
                      <a:ln w="38100">
                        <a:noFill/>
                        <a:miter/>
                      </a:ln>
                    </p:spPr>
                  </p:pic>
                </p:oleObj>
              </mc:Fallback>
            </mc:AlternateContent>
          </a:graphicData>
        </a:graphic>
      </p:graphicFrame>
      <p:sp>
        <p:nvSpPr>
          <p:cNvPr id="10" name="矩形 11270"/>
          <p:cNvSpPr/>
          <p:nvPr/>
        </p:nvSpPr>
        <p:spPr>
          <a:xfrm flipH="1">
            <a:off x="4827588" y="3455988"/>
            <a:ext cx="431800" cy="14779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矩形 11270"/>
          <p:cNvSpPr/>
          <p:nvPr/>
        </p:nvSpPr>
        <p:spPr>
          <a:xfrm flipH="1">
            <a:off x="3671888" y="4660900"/>
            <a:ext cx="1524000" cy="273050"/>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矩形 11270"/>
          <p:cNvSpPr/>
          <p:nvPr/>
        </p:nvSpPr>
        <p:spPr>
          <a:xfrm>
            <a:off x="2300288" y="2620963"/>
            <a:ext cx="76200" cy="7635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矩形 11270"/>
          <p:cNvSpPr/>
          <p:nvPr/>
        </p:nvSpPr>
        <p:spPr>
          <a:xfrm flipH="1">
            <a:off x="5183188" y="3232150"/>
            <a:ext cx="76200" cy="7461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矩形 11270"/>
          <p:cNvSpPr/>
          <p:nvPr/>
        </p:nvSpPr>
        <p:spPr>
          <a:xfrm flipH="1">
            <a:off x="2300288" y="4268788"/>
            <a:ext cx="546100" cy="4032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矩形 11270"/>
          <p:cNvSpPr/>
          <p:nvPr/>
        </p:nvSpPr>
        <p:spPr>
          <a:xfrm flipH="1">
            <a:off x="2846388" y="4933950"/>
            <a:ext cx="771525" cy="3349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6" name="矩形 11270"/>
          <p:cNvSpPr/>
          <p:nvPr/>
        </p:nvSpPr>
        <p:spPr>
          <a:xfrm flipH="1" flipV="1">
            <a:off x="2363788" y="2781300"/>
            <a:ext cx="2465387" cy="809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5716" name="文本框 6"/>
          <p:cNvSpPr txBox="1"/>
          <p:nvPr/>
        </p:nvSpPr>
        <p:spPr>
          <a:xfrm>
            <a:off x="1074738" y="5827713"/>
            <a:ext cx="6835775"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当t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SKEW</a:t>
            </a:r>
            <a:r>
              <a:rPr lang="zh-CN" altLang="zh-CN" dirty="0">
                <a:latin typeface="Comic Sans MS" panose="030F0702030302020204" pitchFamily="2" charset="0"/>
                <a:ea typeface="宋体" panose="02010600030101010101" pitchFamily="2" charset="-122"/>
                <a:sym typeface="宋体" panose="02010600030101010101" pitchFamily="2" charset="-122"/>
              </a:rPr>
              <a:t>&gt;0时，t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SU_SLACK</a:t>
            </a:r>
            <a:r>
              <a:rPr lang="zh-CN" altLang="zh-CN" dirty="0">
                <a:latin typeface="Comic Sans MS" panose="030F0702030302020204" pitchFamily="2" charset="0"/>
                <a:ea typeface="宋体" panose="02010600030101010101" pitchFamily="2" charset="-122"/>
                <a:sym typeface="宋体" panose="02010600030101010101" pitchFamily="2" charset="-122"/>
              </a:rPr>
              <a:t>增加，说明正扭曲对建立时间是有益的。</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2" name="矩形 11270"/>
          <p:cNvSpPr/>
          <p:nvPr/>
        </p:nvSpPr>
        <p:spPr>
          <a:xfrm flipH="1">
            <a:off x="6634163" y="1822450"/>
            <a:ext cx="519112" cy="4540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5713"/>
                                        </p:tgtEl>
                                        <p:attrNameLst>
                                          <p:attrName>style.visibility</p:attrName>
                                        </p:attrNameLst>
                                      </p:cBhvr>
                                      <p:to>
                                        <p:strVal val="visible"/>
                                      </p:to>
                                    </p:set>
                                    <p:animEffect transition="in" filter="wipe(left)">
                                      <p:cBhvr>
                                        <p:cTn id="7" dur="500"/>
                                        <p:tgtEl>
                                          <p:spTgt spid="115713"/>
                                        </p:tgtEl>
                                      </p:cBhvr>
                                    </p:animEffect>
                                  </p:childTnLst>
                                </p:cTn>
                              </p:par>
                              <p:par>
                                <p:cTn id="8" presetID="9" presetClass="entr" presetSubtype="0" fill="hold" nodeType="withEffect">
                                  <p:stCondLst>
                                    <p:cond delay="0"/>
                                  </p:stCondLst>
                                  <p:childTnLst>
                                    <p:set>
                                      <p:cBhvr>
                                        <p:cTn id="9" dur="1" fill="hold">
                                          <p:stCondLst>
                                            <p:cond delay="0"/>
                                          </p:stCondLst>
                                        </p:cTn>
                                        <p:tgtEl>
                                          <p:spTgt spid="117761"/>
                                        </p:tgtEl>
                                        <p:attrNameLst>
                                          <p:attrName>style.visibility</p:attrName>
                                        </p:attrNameLst>
                                      </p:cBhvr>
                                      <p:to>
                                        <p:strVal val="visible"/>
                                      </p:to>
                                    </p:set>
                                    <p:animEffect transition="in" filter="dissolve">
                                      <p:cBhvr>
                                        <p:cTn id="10" dur="500"/>
                                        <p:tgtEl>
                                          <p:spTgt spid="11776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7772"/>
                                        </p:tgtEl>
                                        <p:attrNameLst>
                                          <p:attrName>style.visibility</p:attrName>
                                        </p:attrNameLst>
                                      </p:cBhvr>
                                      <p:to>
                                        <p:strVal val="visible"/>
                                      </p:to>
                                    </p:set>
                                    <p:animEffect transition="in" filter="dissolve">
                                      <p:cBhvr>
                                        <p:cTn id="13" dur="500"/>
                                        <p:tgtEl>
                                          <p:spTgt spid="11777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5715"/>
                                        </p:tgtEl>
                                        <p:attrNameLst>
                                          <p:attrName>style.visibility</p:attrName>
                                        </p:attrNameLst>
                                      </p:cBhvr>
                                      <p:to>
                                        <p:strVal val="visible"/>
                                      </p:to>
                                    </p:set>
                                    <p:animEffect transition="in" filter="dissolve">
                                      <p:cBhvr>
                                        <p:cTn id="21" dur="500"/>
                                        <p:tgtEl>
                                          <p:spTgt spid="1157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dissolv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dissolv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grpId="0" nodeType="clickEffect">
                                  <p:stCondLst>
                                    <p:cond delay="0"/>
                                  </p:stCondLst>
                                  <p:iterate type="lt">
                                    <p:tmPct val="50000"/>
                                  </p:iterate>
                                  <p:childTnLst>
                                    <p:set>
                                      <p:cBhvr>
                                        <p:cTn id="60" dur="1" fill="hold">
                                          <p:stCondLst>
                                            <p:cond delay="0"/>
                                          </p:stCondLst>
                                        </p:cTn>
                                        <p:tgtEl>
                                          <p:spTgt spid="115714"/>
                                        </p:tgtEl>
                                        <p:attrNameLst>
                                          <p:attrName>style.visibility</p:attrName>
                                        </p:attrNameLst>
                                      </p:cBhvr>
                                      <p:to>
                                        <p:strVal val="visible"/>
                                      </p:to>
                                    </p:set>
                                    <p:anim calcmode="discrete" valueType="clr">
                                      <p:cBhvr override="childStyle">
                                        <p:cTn id="61" dur="80"/>
                                        <p:tgtEl>
                                          <p:spTgt spid="115714"/>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15714"/>
                                        </p:tgtEl>
                                        <p:attrNameLst>
                                          <p:attrName>fillcolor</p:attrName>
                                        </p:attrNameLst>
                                      </p:cBhvr>
                                      <p:tavLst>
                                        <p:tav tm="0">
                                          <p:val>
                                            <p:clrVal>
                                              <a:schemeClr val="accent2"/>
                                            </p:clrVal>
                                          </p:val>
                                        </p:tav>
                                        <p:tav tm="50000">
                                          <p:val>
                                            <p:clrVal>
                                              <a:schemeClr val="hlink"/>
                                            </p:clrVal>
                                          </p:val>
                                        </p:tav>
                                      </p:tavLst>
                                    </p:anim>
                                    <p:set>
                                      <p:cBhvr>
                                        <p:cTn id="63" dur="80"/>
                                        <p:tgtEl>
                                          <p:spTgt spid="115714"/>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5716"/>
                                        </p:tgtEl>
                                        <p:attrNameLst>
                                          <p:attrName>style.visibility</p:attrName>
                                        </p:attrNameLst>
                                      </p:cBhvr>
                                      <p:to>
                                        <p:strVal val="visible"/>
                                      </p:to>
                                    </p:set>
                                    <p:animEffect transition="in" filter="wipe(left)">
                                      <p:cBhvr>
                                        <p:cTn id="68" dur="500"/>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3" grpId="0"/>
      <p:bldP spid="115713" grpId="1"/>
      <p:bldP spid="115714" grpId="0"/>
      <p:bldP spid="115714" grpId="1"/>
      <p:bldP spid="10" grpId="0" bldLvl="0" animBg="1"/>
      <p:bldP spid="10" grpId="1" animBg="1"/>
      <p:bldP spid="11" grpId="0" bldLvl="0" animBg="1"/>
      <p:bldP spid="11" grpId="1" animBg="1"/>
      <p:bldP spid="12" grpId="0" bldLvl="0" animBg="1"/>
      <p:bldP spid="12" grpId="1" animBg="1"/>
      <p:bldP spid="13" grpId="0" bldLvl="0" animBg="1"/>
      <p:bldP spid="13" grpId="1" animBg="1"/>
      <p:bldP spid="14" grpId="0" bldLvl="0" animBg="1"/>
      <p:bldP spid="14" grpId="1" animBg="1"/>
      <p:bldP spid="15" grpId="0" bldLvl="0" animBg="1"/>
      <p:bldP spid="15" grpId="1" animBg="1"/>
      <p:bldP spid="16" grpId="0" bldLvl="0" animBg="1"/>
      <p:bldP spid="16" grpId="1" animBg="1"/>
      <p:bldP spid="115716" grpId="0"/>
      <p:bldP spid="115716" grpId="1"/>
      <p:bldP spid="117772" grpId="0" animBg="1"/>
      <p:bldP spid="117772" grpId="1" animBg="1"/>
      <p:bldP spid="2" grpId="0" bldLvl="0" animBg="1"/>
      <p:bldP spid="2"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文本框 3"/>
          <p:cNvSpPr txBox="1"/>
          <p:nvPr/>
        </p:nvSpPr>
        <p:spPr>
          <a:xfrm>
            <a:off x="741363" y="611188"/>
            <a:ext cx="2674937" cy="398462"/>
          </a:xfrm>
          <a:prstGeom prst="rect">
            <a:avLst/>
          </a:prstGeom>
          <a:noFill/>
          <a:ln w="9525">
            <a:noFill/>
          </a:ln>
        </p:spPr>
        <p:txBody>
          <a:bodyPr wrap="none" anchor="t" anchorCtr="0">
            <a:spAutoFit/>
          </a:bodyPr>
          <a:p>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(2) </a:t>
            </a:r>
            <a:r>
              <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保持时间裕量分析</a:t>
            </a:r>
            <a:endPar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6744" name="文本框 10"/>
          <p:cNvSpPr txBox="1"/>
          <p:nvPr/>
        </p:nvSpPr>
        <p:spPr>
          <a:xfrm>
            <a:off x="669925" y="938213"/>
            <a:ext cx="4514850"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保持时间（hold time）是指时钟脉冲的有效沿作用后，触发器的输入信号还需要维持的最短时间，用t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a:t>
            </a:r>
            <a:r>
              <a:rPr lang="zh-CN" altLang="zh-CN" dirty="0">
                <a:latin typeface="Comic Sans MS" panose="030F0702030302020204" pitchFamily="2" charset="0"/>
                <a:ea typeface="宋体" panose="02010600030101010101" pitchFamily="2" charset="-122"/>
                <a:sym typeface="宋体" panose="02010600030101010101" pitchFamily="2" charset="-122"/>
              </a:rPr>
              <a:t>表示。</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4691" name="对象 4"/>
          <p:cNvGraphicFramePr/>
          <p:nvPr/>
        </p:nvGraphicFramePr>
        <p:xfrm>
          <a:off x="676275" y="2289175"/>
          <a:ext cx="4752975" cy="2768600"/>
        </p:xfrm>
        <a:graphic>
          <a:graphicData uri="http://schemas.openxmlformats.org/presentationml/2006/ole">
            <mc:AlternateContent xmlns:mc="http://schemas.openxmlformats.org/markup-compatibility/2006">
              <mc:Choice xmlns:v="urn:schemas-microsoft-com:vml" Requires="v">
                <p:oleObj spid="_x0000_s3236" name="" r:id="rId1" imgW="8715375" imgH="4410075" progId="Paint.Picture">
                  <p:embed/>
                </p:oleObj>
              </mc:Choice>
              <mc:Fallback>
                <p:oleObj name="" r:id="rId1" imgW="8715375" imgH="4410075" progId="Paint.Picture">
                  <p:embed/>
                  <p:pic>
                    <p:nvPicPr>
                      <p:cNvPr id="0" name="图片 3235"/>
                      <p:cNvPicPr/>
                      <p:nvPr/>
                    </p:nvPicPr>
                    <p:blipFill>
                      <a:blip r:embed="rId2"/>
                      <a:stretch>
                        <a:fillRect/>
                      </a:stretch>
                    </p:blipFill>
                    <p:spPr>
                      <a:xfrm>
                        <a:off x="676275" y="2289175"/>
                        <a:ext cx="4752975" cy="2768600"/>
                      </a:xfrm>
                      <a:prstGeom prst="rect">
                        <a:avLst/>
                      </a:prstGeom>
                      <a:noFill/>
                      <a:ln w="38100">
                        <a:noFill/>
                        <a:miter/>
                      </a:ln>
                    </p:spPr>
                  </p:pic>
                </p:oleObj>
              </mc:Fallback>
            </mc:AlternateContent>
          </a:graphicData>
        </a:graphic>
      </p:graphicFrame>
      <p:sp>
        <p:nvSpPr>
          <p:cNvPr id="2" name="矩形 11270"/>
          <p:cNvSpPr/>
          <p:nvPr/>
        </p:nvSpPr>
        <p:spPr>
          <a:xfrm flipH="1">
            <a:off x="3357563" y="2363788"/>
            <a:ext cx="76200" cy="20970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flipH="1">
            <a:off x="3357563" y="3948113"/>
            <a:ext cx="436562" cy="3619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flipH="1">
            <a:off x="3794125" y="4310063"/>
            <a:ext cx="539750" cy="3841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17767" name="对象 2"/>
          <p:cNvGraphicFramePr/>
          <p:nvPr/>
        </p:nvGraphicFramePr>
        <p:xfrm>
          <a:off x="5365750" y="754063"/>
          <a:ext cx="3541713" cy="1522412"/>
        </p:xfrm>
        <a:graphic>
          <a:graphicData uri="http://schemas.openxmlformats.org/presentationml/2006/ole">
            <mc:AlternateContent xmlns:mc="http://schemas.openxmlformats.org/markup-compatibility/2006">
              <mc:Choice xmlns:v="urn:schemas-microsoft-com:vml" Requires="v">
                <p:oleObj spid="_x0000_s3234" name="" r:id="rId3" imgW="7705725" imgH="2486025" progId="Paint.Picture">
                  <p:embed/>
                </p:oleObj>
              </mc:Choice>
              <mc:Fallback>
                <p:oleObj name="" r:id="rId3" imgW="7705725" imgH="2486025" progId="Paint.Picture">
                  <p:embed/>
                  <p:pic>
                    <p:nvPicPr>
                      <p:cNvPr id="0" name="图片 3233"/>
                      <p:cNvPicPr/>
                      <p:nvPr/>
                    </p:nvPicPr>
                    <p:blipFill>
                      <a:blip r:embed="rId4"/>
                      <a:stretch>
                        <a:fillRect/>
                      </a:stretch>
                    </p:blipFill>
                    <p:spPr>
                      <a:xfrm>
                        <a:off x="5365750" y="754063"/>
                        <a:ext cx="3541713" cy="1522412"/>
                      </a:xfrm>
                      <a:prstGeom prst="rect">
                        <a:avLst/>
                      </a:prstGeom>
                      <a:noFill/>
                      <a:ln w="38100">
                        <a:noFill/>
                        <a:miter/>
                      </a:ln>
                    </p:spPr>
                  </p:pic>
                </p:oleObj>
              </mc:Fallback>
            </mc:AlternateContent>
          </a:graphicData>
        </a:graphic>
      </p:graphicFrame>
      <p:sp>
        <p:nvSpPr>
          <p:cNvPr id="5" name="文本框 4"/>
          <p:cNvSpPr txBox="1"/>
          <p:nvPr/>
        </p:nvSpPr>
        <p:spPr>
          <a:xfrm>
            <a:off x="6330950" y="2560638"/>
            <a:ext cx="2165350"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FF2HOLD</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CO</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LOGIC</a:t>
            </a:r>
            <a:endParaRPr lang="zh-CN" altLang="en-US">
              <a:latin typeface="Arial" panose="020B0604020202020204" pitchFamily="34" charset="0"/>
              <a:ea typeface="宋体" panose="02010600030101010101" pitchFamily="2" charset="-122"/>
            </a:endParaRPr>
          </a:p>
        </p:txBody>
      </p:sp>
      <p:sp>
        <p:nvSpPr>
          <p:cNvPr id="8" name="矩形 11270"/>
          <p:cNvSpPr/>
          <p:nvPr/>
        </p:nvSpPr>
        <p:spPr>
          <a:xfrm flipH="1">
            <a:off x="3357563" y="4621213"/>
            <a:ext cx="976312" cy="273050"/>
          </a:xfrm>
          <a:prstGeom prst="rect">
            <a:avLst/>
          </a:prstGeom>
          <a:solidFill>
            <a:srgbClr val="7F7F7F">
              <a:alpha val="25999"/>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6740" name="文本框 5"/>
          <p:cNvSpPr txBox="1"/>
          <p:nvPr/>
        </p:nvSpPr>
        <p:spPr>
          <a:xfrm>
            <a:off x="5649913" y="3465513"/>
            <a:ext cx="3257550" cy="258445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当</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solidFill>
                  <a:srgbClr val="0070C0"/>
                </a:solidFill>
                <a:latin typeface="宋体" panose="02010600030101010101" pitchFamily="2" charset="-122"/>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时，说明在时钟脉冲的有效沿作用后，输入信号还维持了足够长的时间，满足触发器保持时间的要求，触发器的状态不会因为新数据的到来而过早的改变。</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0" name="文本框 7"/>
          <p:cNvSpPr txBox="1"/>
          <p:nvPr/>
        </p:nvSpPr>
        <p:spPr>
          <a:xfrm>
            <a:off x="554038" y="4906963"/>
            <a:ext cx="4940300" cy="922337"/>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如果用t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latin typeface="Comic Sans MS" panose="030F0702030302020204" pitchFamily="2" charset="0"/>
                <a:ea typeface="宋体" panose="02010600030101010101" pitchFamily="2" charset="-122"/>
                <a:sym typeface="宋体" panose="02010600030101010101" pitchFamily="2" charset="-122"/>
              </a:rPr>
              <a:t>表示触发器的保持时间裕量，则t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latin typeface="Comic Sans MS" panose="030F0702030302020204" pitchFamily="2" charset="0"/>
                <a:ea typeface="宋体" panose="02010600030101010101" pitchFamily="2" charset="-122"/>
                <a:sym typeface="宋体" panose="02010600030101010101" pitchFamily="2" charset="-122"/>
              </a:rPr>
              <a:t>可以表示为</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 name="文本框 4"/>
          <p:cNvSpPr txBox="1"/>
          <p:nvPr/>
        </p:nvSpPr>
        <p:spPr>
          <a:xfrm>
            <a:off x="1087438" y="5829300"/>
            <a:ext cx="3408362"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HOLD</a:t>
            </a:r>
            <a:endPar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7772" name="矩形 11270"/>
          <p:cNvSpPr/>
          <p:nvPr/>
        </p:nvSpPr>
        <p:spPr>
          <a:xfrm flipH="1">
            <a:off x="7583488" y="1009650"/>
            <a:ext cx="298450" cy="3603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16737"/>
                                        </p:tgtEl>
                                        <p:attrNameLst>
                                          <p:attrName>style.visibility</p:attrName>
                                        </p:attrNameLst>
                                      </p:cBhvr>
                                      <p:to>
                                        <p:strVal val="visible"/>
                                      </p:to>
                                    </p:set>
                                    <p:anim calcmode="discrete" valueType="clr">
                                      <p:cBhvr override="childStyle">
                                        <p:cTn id="7" dur="80"/>
                                        <p:tgtEl>
                                          <p:spTgt spid="1167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6737"/>
                                        </p:tgtEl>
                                        <p:attrNameLst>
                                          <p:attrName>fillcolor</p:attrName>
                                        </p:attrNameLst>
                                      </p:cBhvr>
                                      <p:tavLst>
                                        <p:tav tm="0">
                                          <p:val>
                                            <p:clrVal>
                                              <a:schemeClr val="accent2"/>
                                            </p:clrVal>
                                          </p:val>
                                        </p:tav>
                                        <p:tav tm="50000">
                                          <p:val>
                                            <p:clrVal>
                                              <a:schemeClr val="hlink"/>
                                            </p:clrVal>
                                          </p:val>
                                        </p:tav>
                                      </p:tavLst>
                                    </p:anim>
                                    <p:set>
                                      <p:cBhvr>
                                        <p:cTn id="9" dur="80"/>
                                        <p:tgtEl>
                                          <p:spTgt spid="11673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16744"/>
                                        </p:tgtEl>
                                        <p:attrNameLst>
                                          <p:attrName>style.visibility</p:attrName>
                                        </p:attrNameLst>
                                      </p:cBhvr>
                                      <p:to>
                                        <p:strVal val="visible"/>
                                      </p:to>
                                    </p:set>
                                    <p:animEffect transition="in" filter="wipe(left)">
                                      <p:cBhvr>
                                        <p:cTn id="14" dur="500"/>
                                        <p:tgtEl>
                                          <p:spTgt spid="11674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4691"/>
                                        </p:tgtEl>
                                        <p:attrNameLst>
                                          <p:attrName>style.visibility</p:attrName>
                                        </p:attrNameLst>
                                      </p:cBhvr>
                                      <p:to>
                                        <p:strVal val="visible"/>
                                      </p:to>
                                    </p:set>
                                    <p:animEffect transition="in" filter="dissolve">
                                      <p:cBhvr>
                                        <p:cTn id="19" dur="500"/>
                                        <p:tgtEl>
                                          <p:spTgt spid="11469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7772"/>
                                        </p:tgtEl>
                                        <p:attrNameLst>
                                          <p:attrName>style.visibility</p:attrName>
                                        </p:attrNameLst>
                                      </p:cBhvr>
                                      <p:to>
                                        <p:strVal val="visible"/>
                                      </p:to>
                                    </p:set>
                                    <p:animEffect transition="in" filter="dissolve">
                                      <p:cBhvr>
                                        <p:cTn id="29" dur="500"/>
                                        <p:tgtEl>
                                          <p:spTgt spid="11777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dissolv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5"/>
                                        </p:tgtEl>
                                        <p:attrNameLst>
                                          <p:attrName>style.visibility</p:attrName>
                                        </p:attrNameLst>
                                      </p:cBhvr>
                                      <p:to>
                                        <p:strVal val="visible"/>
                                      </p:to>
                                    </p:set>
                                    <p:anim calcmode="discrete" valueType="clr">
                                      <p:cBhvr override="childStyle">
                                        <p:cTn id="49"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5"/>
                                        </p:tgtEl>
                                        <p:attrNameLst>
                                          <p:attrName>fillcolor</p:attrName>
                                        </p:attrNameLst>
                                      </p:cBhvr>
                                      <p:tavLst>
                                        <p:tav tm="0">
                                          <p:val>
                                            <p:clrVal>
                                              <a:schemeClr val="accent2"/>
                                            </p:clrVal>
                                          </p:val>
                                        </p:tav>
                                        <p:tav tm="50000">
                                          <p:val>
                                            <p:clrVal>
                                              <a:schemeClr val="hlink"/>
                                            </p:clrVal>
                                          </p:val>
                                        </p:tav>
                                      </p:tavLst>
                                    </p:anim>
                                    <p:set>
                                      <p:cBhvr>
                                        <p:cTn id="51" dur="80"/>
                                        <p:tgtEl>
                                          <p:spTgt spid="5"/>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grpId="0" nodeType="clickEffect">
                                  <p:stCondLst>
                                    <p:cond delay="0"/>
                                  </p:stCondLst>
                                  <p:iterate type="lt">
                                    <p:tmPct val="50000"/>
                                  </p:iterate>
                                  <p:childTnLst>
                                    <p:set>
                                      <p:cBhvr>
                                        <p:cTn id="60" dur="1" fill="hold">
                                          <p:stCondLst>
                                            <p:cond delay="0"/>
                                          </p:stCondLst>
                                        </p:cTn>
                                        <p:tgtEl>
                                          <p:spTgt spid="11"/>
                                        </p:tgtEl>
                                        <p:attrNameLst>
                                          <p:attrName>style.visibility</p:attrName>
                                        </p:attrNameLst>
                                      </p:cBhvr>
                                      <p:to>
                                        <p:strVal val="visible"/>
                                      </p:to>
                                    </p:set>
                                    <p:anim calcmode="discrete" valueType="clr">
                                      <p:cBhvr override="childStyle">
                                        <p:cTn id="61"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1"/>
                                        </p:tgtEl>
                                        <p:attrNameLst>
                                          <p:attrName>fillcolor</p:attrName>
                                        </p:attrNameLst>
                                      </p:cBhvr>
                                      <p:tavLst>
                                        <p:tav tm="0">
                                          <p:val>
                                            <p:clrVal>
                                              <a:schemeClr val="accent2"/>
                                            </p:clrVal>
                                          </p:val>
                                        </p:tav>
                                        <p:tav tm="50000">
                                          <p:val>
                                            <p:clrVal>
                                              <a:schemeClr val="hlink"/>
                                            </p:clrVal>
                                          </p:val>
                                        </p:tav>
                                      </p:tavLst>
                                    </p:anim>
                                    <p:set>
                                      <p:cBhvr>
                                        <p:cTn id="63" dur="80"/>
                                        <p:tgtEl>
                                          <p:spTgt spid="11"/>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16740"/>
                                        </p:tgtEl>
                                        <p:attrNameLst>
                                          <p:attrName>style.visibility</p:attrName>
                                        </p:attrNameLst>
                                      </p:cBhvr>
                                      <p:to>
                                        <p:strVal val="visible"/>
                                      </p:to>
                                    </p:set>
                                    <p:animEffect transition="in" filter="wipe(up)">
                                      <p:cBhvr>
                                        <p:cTn id="68" dur="500"/>
                                        <p:tgtEl>
                                          <p:spTgt spid="116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4" grpId="0" bldLvl="0" animBg="1"/>
      <p:bldP spid="4" grpId="1" animBg="1"/>
      <p:bldP spid="3" grpId="0" bldLvl="0" animBg="1"/>
      <p:bldP spid="3" grpId="1" animBg="1"/>
      <p:bldP spid="116737" grpId="0"/>
      <p:bldP spid="116737" grpId="1"/>
      <p:bldP spid="116744" grpId="0"/>
      <p:bldP spid="116744" grpId="1"/>
      <p:bldP spid="5" grpId="0"/>
      <p:bldP spid="5" grpId="1"/>
      <p:bldP spid="8" grpId="0" bldLvl="0" animBg="1"/>
      <p:bldP spid="8" grpId="1" animBg="1"/>
      <p:bldP spid="116740" grpId="0"/>
      <p:bldP spid="116740" grpId="1"/>
      <p:bldP spid="10" grpId="0"/>
      <p:bldP spid="10" grpId="1"/>
      <p:bldP spid="11" grpId="0"/>
      <p:bldP spid="11" grpId="1"/>
      <p:bldP spid="117772" grpId="0" bldLvl="0" animBg="1"/>
      <p:bldP spid="117772"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43" name="文本框 9"/>
          <p:cNvSpPr txBox="1"/>
          <p:nvPr/>
        </p:nvSpPr>
        <p:spPr>
          <a:xfrm>
            <a:off x="879475" y="5707063"/>
            <a:ext cx="7051675"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当t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SKEW</a:t>
            </a:r>
            <a:r>
              <a:rPr lang="zh-CN" altLang="zh-CN" dirty="0">
                <a:latin typeface="Comic Sans MS" panose="030F0702030302020204" pitchFamily="2" charset="0"/>
                <a:ea typeface="宋体" panose="02010600030101010101" pitchFamily="2" charset="-122"/>
                <a:sym typeface="宋体" panose="02010600030101010101" pitchFamily="2" charset="-122"/>
              </a:rPr>
              <a:t>&gt;0时，t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latin typeface="Comic Sans MS" panose="030F0702030302020204" pitchFamily="2" charset="0"/>
                <a:ea typeface="宋体" panose="02010600030101010101" pitchFamily="2" charset="-122"/>
                <a:sym typeface="宋体" panose="02010600030101010101" pitchFamily="2" charset="-122"/>
              </a:rPr>
              <a:t>减小，说明正扭曲对保持时间是有害的。</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3" name="文本框 6"/>
          <p:cNvSpPr txBox="1"/>
          <p:nvPr/>
        </p:nvSpPr>
        <p:spPr>
          <a:xfrm>
            <a:off x="641350" y="560388"/>
            <a:ext cx="3683000" cy="1336675"/>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如果考虑CLK</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与CLK</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之间存在时钟扭曲，如右图所示，则保持时间裕量t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latin typeface="Comic Sans MS" panose="030F0702030302020204" pitchFamily="2" charset="0"/>
                <a:ea typeface="宋体" panose="02010600030101010101" pitchFamily="2" charset="-122"/>
                <a:sym typeface="宋体" panose="02010600030101010101" pitchFamily="2" charset="-122"/>
              </a:rPr>
              <a:t>表示为</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8"/>
          <p:cNvSpPr txBox="1"/>
          <p:nvPr/>
        </p:nvSpPr>
        <p:spPr>
          <a:xfrm>
            <a:off x="700088" y="1993900"/>
            <a:ext cx="4191000"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HOLD_SLACK</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SKEW</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HOLD</a:t>
            </a:r>
            <a:endPar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9813" name="对象 9"/>
          <p:cNvGraphicFramePr/>
          <p:nvPr/>
        </p:nvGraphicFramePr>
        <p:xfrm>
          <a:off x="4779963" y="565150"/>
          <a:ext cx="3719512" cy="1701800"/>
        </p:xfrm>
        <a:graphic>
          <a:graphicData uri="http://schemas.openxmlformats.org/presentationml/2006/ole">
            <mc:AlternateContent xmlns:mc="http://schemas.openxmlformats.org/markup-compatibility/2006">
              <mc:Choice xmlns:v="urn:schemas-microsoft-com:vml" Requires="v">
                <p:oleObj spid="_x0000_s3238" name="" r:id="rId1" imgW="4876800" imgH="1781175" progId="Paint.Picture">
                  <p:embed/>
                </p:oleObj>
              </mc:Choice>
              <mc:Fallback>
                <p:oleObj name="" r:id="rId1" imgW="4876800" imgH="1781175" progId="Paint.Picture">
                  <p:embed/>
                  <p:pic>
                    <p:nvPicPr>
                      <p:cNvPr id="0" name="图片 3237"/>
                      <p:cNvPicPr/>
                      <p:nvPr/>
                    </p:nvPicPr>
                    <p:blipFill>
                      <a:blip r:embed="rId2"/>
                      <a:stretch>
                        <a:fillRect/>
                      </a:stretch>
                    </p:blipFill>
                    <p:spPr>
                      <a:xfrm>
                        <a:off x="4779963" y="565150"/>
                        <a:ext cx="3719512" cy="1701800"/>
                      </a:xfrm>
                      <a:prstGeom prst="rect">
                        <a:avLst/>
                      </a:prstGeom>
                      <a:noFill/>
                      <a:ln w="38100">
                        <a:noFill/>
                        <a:miter/>
                      </a:ln>
                    </p:spPr>
                  </p:pic>
                </p:oleObj>
              </mc:Fallback>
            </mc:AlternateContent>
          </a:graphicData>
        </a:graphic>
      </p:graphicFrame>
      <p:sp>
        <p:nvSpPr>
          <p:cNvPr id="119814" name="矩形 11270"/>
          <p:cNvSpPr/>
          <p:nvPr/>
        </p:nvSpPr>
        <p:spPr>
          <a:xfrm flipH="1">
            <a:off x="7113588" y="792163"/>
            <a:ext cx="298450" cy="3603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15715" name="对象 4"/>
          <p:cNvGraphicFramePr/>
          <p:nvPr/>
        </p:nvGraphicFramePr>
        <p:xfrm>
          <a:off x="847725" y="2595563"/>
          <a:ext cx="5994400" cy="2890837"/>
        </p:xfrm>
        <a:graphic>
          <a:graphicData uri="http://schemas.openxmlformats.org/presentationml/2006/ole">
            <mc:AlternateContent xmlns:mc="http://schemas.openxmlformats.org/markup-compatibility/2006">
              <mc:Choice xmlns:v="urn:schemas-microsoft-com:vml" Requires="v">
                <p:oleObj spid="_x0000_s3239" name="" r:id="rId3" imgW="8858250" imgH="4838700" progId="Paint.Picture">
                  <p:embed/>
                </p:oleObj>
              </mc:Choice>
              <mc:Fallback>
                <p:oleObj name="" r:id="rId3" imgW="8858250" imgH="4838700" progId="Paint.Picture">
                  <p:embed/>
                  <p:pic>
                    <p:nvPicPr>
                      <p:cNvPr id="0" name="图片 3238"/>
                      <p:cNvPicPr/>
                      <p:nvPr/>
                    </p:nvPicPr>
                    <p:blipFill>
                      <a:blip r:embed="rId4"/>
                      <a:stretch>
                        <a:fillRect/>
                      </a:stretch>
                    </p:blipFill>
                    <p:spPr>
                      <a:xfrm>
                        <a:off x="847725" y="2595563"/>
                        <a:ext cx="5994400" cy="2890837"/>
                      </a:xfrm>
                      <a:prstGeom prst="rect">
                        <a:avLst/>
                      </a:prstGeom>
                      <a:noFill/>
                      <a:ln w="38100">
                        <a:noFill/>
                        <a:miter/>
                      </a:ln>
                    </p:spPr>
                  </p:pic>
                </p:oleObj>
              </mc:Fallback>
            </mc:AlternateContent>
          </a:graphicData>
        </a:graphic>
      </p:graphicFrame>
      <p:sp>
        <p:nvSpPr>
          <p:cNvPr id="5" name="矩形 11270"/>
          <p:cNvSpPr/>
          <p:nvPr/>
        </p:nvSpPr>
        <p:spPr>
          <a:xfrm flipH="1">
            <a:off x="4143375" y="3375025"/>
            <a:ext cx="520700" cy="7651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flipH="1">
            <a:off x="4506913" y="4710113"/>
            <a:ext cx="857250" cy="3365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矩形 11270"/>
          <p:cNvSpPr/>
          <p:nvPr/>
        </p:nvSpPr>
        <p:spPr>
          <a:xfrm flipH="1">
            <a:off x="4570413" y="5059363"/>
            <a:ext cx="792162" cy="355600"/>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flipH="1">
            <a:off x="4143375" y="2805113"/>
            <a:ext cx="76200" cy="12430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矩形 11270"/>
          <p:cNvSpPr/>
          <p:nvPr/>
        </p:nvSpPr>
        <p:spPr>
          <a:xfrm flipH="1">
            <a:off x="4178300" y="4268788"/>
            <a:ext cx="393700" cy="4413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flipH="1">
            <a:off x="6300788" y="1731963"/>
            <a:ext cx="541337" cy="5349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19813"/>
                                        </p:tgtEl>
                                        <p:attrNameLst>
                                          <p:attrName>style.visibility</p:attrName>
                                        </p:attrNameLst>
                                      </p:cBhvr>
                                      <p:to>
                                        <p:strVal val="visible"/>
                                      </p:to>
                                    </p:set>
                                    <p:animEffect transition="in" filter="dissolve">
                                      <p:cBhvr>
                                        <p:cTn id="10" dur="500"/>
                                        <p:tgtEl>
                                          <p:spTgt spid="1198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9814"/>
                                        </p:tgtEl>
                                        <p:attrNameLst>
                                          <p:attrName>style.visibility</p:attrName>
                                        </p:attrNameLst>
                                      </p:cBhvr>
                                      <p:to>
                                        <p:strVal val="visible"/>
                                      </p:to>
                                    </p:set>
                                    <p:animEffect transition="in" filter="dissolve">
                                      <p:cBhvr>
                                        <p:cTn id="13" dur="500"/>
                                        <p:tgtEl>
                                          <p:spTgt spid="1198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5715"/>
                                        </p:tgtEl>
                                        <p:attrNameLst>
                                          <p:attrName>style.visibility</p:attrName>
                                        </p:attrNameLst>
                                      </p:cBhvr>
                                      <p:to>
                                        <p:strVal val="visible"/>
                                      </p:to>
                                    </p:set>
                                    <p:animEffect transition="in" filter="dissolve">
                                      <p:cBhvr>
                                        <p:cTn id="21" dur="500"/>
                                        <p:tgtEl>
                                          <p:spTgt spid="1157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7"/>
                                        </p:tgtEl>
                                        <p:attrNameLst>
                                          <p:attrName>style.visibility</p:attrName>
                                        </p:attrNameLst>
                                      </p:cBhvr>
                                      <p:to>
                                        <p:strVal val="visible"/>
                                      </p:to>
                                    </p:set>
                                    <p:anim calcmode="discrete" valueType="clr">
                                      <p:cBhvr override="childStyle">
                                        <p:cTn id="51"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7"/>
                                        </p:tgtEl>
                                        <p:attrNameLst>
                                          <p:attrName>fillcolor</p:attrName>
                                        </p:attrNameLst>
                                      </p:cBhvr>
                                      <p:tavLst>
                                        <p:tav tm="0">
                                          <p:val>
                                            <p:clrVal>
                                              <a:schemeClr val="accent2"/>
                                            </p:clrVal>
                                          </p:val>
                                        </p:tav>
                                        <p:tav tm="50000">
                                          <p:val>
                                            <p:clrVal>
                                              <a:schemeClr val="hlink"/>
                                            </p:clrVal>
                                          </p:val>
                                        </p:tav>
                                      </p:tavLst>
                                    </p:anim>
                                    <p:set>
                                      <p:cBhvr>
                                        <p:cTn id="53" dur="80"/>
                                        <p:tgtEl>
                                          <p:spTgt spid="7"/>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6743"/>
                                        </p:tgtEl>
                                        <p:attrNameLst>
                                          <p:attrName>style.visibility</p:attrName>
                                        </p:attrNameLst>
                                      </p:cBhvr>
                                      <p:to>
                                        <p:strVal val="visible"/>
                                      </p:to>
                                    </p:set>
                                    <p:animEffect transition="in" filter="wipe(left)">
                                      <p:cBhvr>
                                        <p:cTn id="58" dur="500"/>
                                        <p:tgtEl>
                                          <p:spTgt spid="116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3" grpId="0"/>
      <p:bldP spid="116743" grpId="1"/>
      <p:bldP spid="3" grpId="0"/>
      <p:bldP spid="3" grpId="1"/>
      <p:bldP spid="7" grpId="0"/>
      <p:bldP spid="7" grpId="1"/>
      <p:bldP spid="5" grpId="0" bldLvl="0" animBg="1"/>
      <p:bldP spid="5" grpId="1" animBg="1"/>
      <p:bldP spid="6" grpId="0" bldLvl="0" animBg="1"/>
      <p:bldP spid="6" grpId="1" animBg="1"/>
      <p:bldP spid="8" grpId="0" bldLvl="0" animBg="1"/>
      <p:bldP spid="8" grpId="1" animBg="1"/>
      <p:bldP spid="4" grpId="0" bldLvl="0" animBg="1"/>
      <p:bldP spid="4" grpId="1" animBg="1"/>
      <p:bldP spid="11" grpId="0" bldLvl="0" animBg="1"/>
      <p:bldP spid="11" grpId="1" animBg="1"/>
      <p:bldP spid="119814" grpId="0" animBg="1"/>
      <p:bldP spid="119814" grpId="1" animBg="1"/>
      <p:bldP spid="2" grpId="0" bldLvl="0" animBg="1"/>
      <p:bldP spid="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文本框 7"/>
          <p:cNvSpPr txBox="1"/>
          <p:nvPr/>
        </p:nvSpPr>
        <p:spPr>
          <a:xfrm>
            <a:off x="911225" y="1422400"/>
            <a:ext cx="7845425" cy="1338263"/>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结论：</a:t>
            </a:r>
            <a:r>
              <a:rPr lang="zh-CN" altLang="zh-CN" dirty="0">
                <a:latin typeface="Comic Sans MS" panose="030F0702030302020204" pitchFamily="2" charset="0"/>
                <a:ea typeface="宋体" panose="02010600030101010101" pitchFamily="2" charset="-122"/>
                <a:sym typeface="宋体" panose="02010600030101010101" pitchFamily="2" charset="-122"/>
              </a:rPr>
              <a:t>对于同步时序电路，最好是使时钟脉冲无扭曲，即t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SKEW</a:t>
            </a:r>
            <a:r>
              <a:rPr lang="zh-CN" altLang="zh-CN" dirty="0">
                <a:latin typeface="Comic Sans MS" panose="030F0702030302020204" pitchFamily="2" charset="0"/>
                <a:ea typeface="宋体" panose="02010600030101010101" pitchFamily="2" charset="-122"/>
                <a:sym typeface="宋体" panose="02010600030101010101" pitchFamily="2" charset="-122"/>
              </a:rPr>
              <a:t>=0，这样对建立时间和保持时间都没有影响，这就要求同步时序电路中所有存储电路的时钟不但来源于同一时钟源，并且时钟网络具有良好的特性。</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17762" name="文本框 4"/>
          <p:cNvSpPr txBox="1"/>
          <p:nvPr/>
        </p:nvSpPr>
        <p:spPr>
          <a:xfrm>
            <a:off x="1687513" y="585788"/>
            <a:ext cx="3195637" cy="920750"/>
          </a:xfrm>
          <a:prstGeom prst="rect">
            <a:avLst/>
          </a:prstGeom>
          <a:noFill/>
          <a:ln w="9525">
            <a:noFill/>
          </a:ln>
        </p:spPr>
        <p:txBody>
          <a:bodyPr wrap="square" anchor="t" anchorCtr="0">
            <a:spAutoFit/>
          </a:bodyPr>
          <a:p>
            <a:pPr>
              <a:lnSpc>
                <a:spcPct val="150000"/>
              </a:lnSpc>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时钟扭曲t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SKEW</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&gt;0时对建立时间有益，但对保持时间有害；</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7763" name="文本框 5"/>
          <p:cNvSpPr txBox="1"/>
          <p:nvPr/>
        </p:nvSpPr>
        <p:spPr>
          <a:xfrm>
            <a:off x="5051425" y="584200"/>
            <a:ext cx="3535363" cy="922338"/>
          </a:xfrm>
          <a:prstGeom prst="rect">
            <a:avLst/>
          </a:prstGeom>
          <a:noFill/>
          <a:ln w="9525">
            <a:noFill/>
          </a:ln>
        </p:spPr>
        <p:txBody>
          <a:bodyPr wrap="square" anchor="t" anchorCtr="0">
            <a:spAutoFit/>
          </a:bodyPr>
          <a:p>
            <a:pPr>
              <a:lnSpc>
                <a:spcPct val="150000"/>
              </a:lnSpc>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时钟扭曲t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SKEW</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&lt;0时对保持时间有益，但对建立时间有害。</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7764" name="文本框 6"/>
          <p:cNvSpPr txBox="1"/>
          <p:nvPr/>
        </p:nvSpPr>
        <p:spPr>
          <a:xfrm>
            <a:off x="1096963" y="679450"/>
            <a:ext cx="871537"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总结：</a:t>
            </a:r>
            <a:endParaRPr lang="zh-CN" altLang="en-US">
              <a:latin typeface="Arial" panose="020B0604020202020204" pitchFamily="34" charset="0"/>
              <a:ea typeface="宋体" panose="02010600030101010101" pitchFamily="2" charset="-122"/>
            </a:endParaRPr>
          </a:p>
        </p:txBody>
      </p:sp>
      <p:sp>
        <p:nvSpPr>
          <p:cNvPr id="116737" name="文本框 3"/>
          <p:cNvSpPr txBox="1"/>
          <p:nvPr/>
        </p:nvSpPr>
        <p:spPr>
          <a:xfrm>
            <a:off x="928688" y="2914650"/>
            <a:ext cx="2674937" cy="400050"/>
          </a:xfrm>
          <a:prstGeom prst="rect">
            <a:avLst/>
          </a:prstGeom>
          <a:noFill/>
          <a:ln w="9525">
            <a:noFill/>
          </a:ln>
        </p:spPr>
        <p:txBody>
          <a:bodyPr wrap="none" anchor="t" anchorCtr="0">
            <a:spAutoFit/>
          </a:bodyPr>
          <a:p>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(3) </a:t>
            </a:r>
            <a:r>
              <a:rPr lang="zh-CN" altLang="en-US"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最高工作频率分析</a:t>
            </a:r>
            <a:endParaRPr lang="zh-CN"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5714" name="文本框 3"/>
          <p:cNvSpPr txBox="1"/>
          <p:nvPr/>
        </p:nvSpPr>
        <p:spPr>
          <a:xfrm>
            <a:off x="928688" y="3473450"/>
            <a:ext cx="3646487"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由于</a:t>
            </a:r>
            <a:r>
              <a:rPr lang="en-US" altLang="zh-CN" dirty="0">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min_period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SU</a:t>
            </a:r>
            <a:endPar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
          <p:cNvSpPr txBox="1"/>
          <p:nvPr/>
        </p:nvSpPr>
        <p:spPr>
          <a:xfrm>
            <a:off x="928688" y="3943350"/>
            <a:ext cx="3646487"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所以 </a:t>
            </a:r>
            <a:r>
              <a:rPr lang="en-US" altLang="zh-CN" dirty="0">
                <a:latin typeface="Comic Sans MS" panose="030F0702030302020204" pitchFamily="2" charset="0"/>
                <a:ea typeface="宋体" panose="02010600030101010101" pitchFamily="2" charset="-122"/>
                <a:sym typeface="宋体" panose="02010600030101010101" pitchFamily="2" charset="-122"/>
              </a:rPr>
              <a:t>f</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MAX</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a:t>
            </a:r>
            <a:r>
              <a:rPr lang="en-US" altLang="zh-CN"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SU</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 name="文本框 3"/>
          <p:cNvSpPr txBox="1"/>
          <p:nvPr/>
        </p:nvSpPr>
        <p:spPr>
          <a:xfrm>
            <a:off x="839788" y="4559300"/>
            <a:ext cx="8059737" cy="506413"/>
          </a:xfrm>
          <a:prstGeom prst="rect">
            <a:avLst/>
          </a:prstGeom>
          <a:noFill/>
          <a:ln w="9525">
            <a:noFill/>
          </a:ln>
        </p:spPr>
        <p:txBody>
          <a:bodyPr wrap="square" anchor="t" anchorCtr="0">
            <a:spAutoFit/>
          </a:bodyPr>
          <a:p>
            <a:pPr eaLnBrk="0" hangingPunct="0">
              <a:lnSpc>
                <a:spcPct val="150000"/>
              </a:lnSpc>
            </a:pPr>
            <a:r>
              <a:rPr lang="zh-CN" altLang="zh-CN" dirty="0">
                <a:latin typeface="Comic Sans MS" panose="030F0702030302020204" pitchFamily="2" charset="0"/>
                <a:ea typeface="宋体" panose="02010600030101010101" pitchFamily="2" charset="-122"/>
                <a:sym typeface="宋体" panose="02010600030101010101" pitchFamily="2" charset="-122"/>
              </a:rPr>
              <a:t>如果进一步考虑线路的传输延迟时间</a:t>
            </a:r>
            <a:r>
              <a:rPr lang="en-US" altLang="zh-CN" dirty="0">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NET</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en-US" dirty="0">
                <a:latin typeface="Comic Sans MS" panose="030F0702030302020204" pitchFamily="2" charset="0"/>
                <a:ea typeface="宋体" panose="02010600030101010101" pitchFamily="2" charset="-122"/>
                <a:sym typeface="宋体" panose="02010600030101010101" pitchFamily="2" charset="-122"/>
              </a:rPr>
              <a:t>则 </a:t>
            </a:r>
            <a:r>
              <a:rPr lang="en-US" altLang="zh-CN" dirty="0">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min_period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NET</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SU</a:t>
            </a:r>
            <a:endParaRPr lang="zh-CN"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3" name="文本框 2"/>
          <p:cNvSpPr txBox="1"/>
          <p:nvPr/>
        </p:nvSpPr>
        <p:spPr>
          <a:xfrm>
            <a:off x="839788" y="5181600"/>
            <a:ext cx="3987800"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因此 </a:t>
            </a:r>
            <a:r>
              <a:rPr lang="en-US" altLang="zh-CN" dirty="0">
                <a:latin typeface="Comic Sans MS" panose="030F0702030302020204" pitchFamily="2" charset="0"/>
                <a:ea typeface="宋体" panose="02010600030101010101" pitchFamily="2" charset="-122"/>
                <a:sym typeface="宋体" panose="02010600030101010101" pitchFamily="2" charset="-122"/>
              </a:rPr>
              <a:t>f</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MAX</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a:t>
            </a:r>
            <a:r>
              <a:rPr lang="en-US" altLang="zh-CN"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CO</a:t>
            </a:r>
            <a:r>
              <a:rPr lang="zh-CN" altLang="zh-CN" dirty="0">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LOGIC</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NET</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t</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SU</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13667" name="对象 2"/>
          <p:cNvGraphicFramePr/>
          <p:nvPr>
            <p:custDataLst>
              <p:tags r:id="rId1"/>
            </p:custDataLst>
          </p:nvPr>
        </p:nvGraphicFramePr>
        <p:xfrm>
          <a:off x="4721225" y="2914650"/>
          <a:ext cx="3967163" cy="1600200"/>
        </p:xfrm>
        <a:graphic>
          <a:graphicData uri="http://schemas.openxmlformats.org/presentationml/2006/ole">
            <mc:AlternateContent xmlns:mc="http://schemas.openxmlformats.org/markup-compatibility/2006">
              <mc:Choice xmlns:v="urn:schemas-microsoft-com:vml" Requires="v">
                <p:oleObj spid="_x0000_s3237" name="" r:id="rId2" imgW="7705725" imgH="2486025" progId="Paint.Picture">
                  <p:embed/>
                </p:oleObj>
              </mc:Choice>
              <mc:Fallback>
                <p:oleObj name="" r:id="rId2" imgW="7705725" imgH="2486025" progId="Paint.Picture">
                  <p:embed/>
                  <p:pic>
                    <p:nvPicPr>
                      <p:cNvPr id="0" name="图片 3236"/>
                      <p:cNvPicPr/>
                      <p:nvPr/>
                    </p:nvPicPr>
                    <p:blipFill>
                      <a:blip r:embed="rId3"/>
                      <a:stretch>
                        <a:fillRect/>
                      </a:stretch>
                    </p:blipFill>
                    <p:spPr>
                      <a:xfrm>
                        <a:off x="4721225" y="2914650"/>
                        <a:ext cx="3967163" cy="16002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17764"/>
                                        </p:tgtEl>
                                        <p:attrNameLst>
                                          <p:attrName>style.visibility</p:attrName>
                                        </p:attrNameLst>
                                      </p:cBhvr>
                                      <p:to>
                                        <p:strVal val="visible"/>
                                      </p:to>
                                    </p:set>
                                    <p:anim calcmode="discrete" valueType="clr">
                                      <p:cBhvr override="childStyle">
                                        <p:cTn id="7" dur="80"/>
                                        <p:tgtEl>
                                          <p:spTgt spid="11776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7764"/>
                                        </p:tgtEl>
                                        <p:attrNameLst>
                                          <p:attrName>fillcolor</p:attrName>
                                        </p:attrNameLst>
                                      </p:cBhvr>
                                      <p:tavLst>
                                        <p:tav tm="0">
                                          <p:val>
                                            <p:clrVal>
                                              <a:schemeClr val="accent2"/>
                                            </p:clrVal>
                                          </p:val>
                                        </p:tav>
                                        <p:tav tm="50000">
                                          <p:val>
                                            <p:clrVal>
                                              <a:schemeClr val="hlink"/>
                                            </p:clrVal>
                                          </p:val>
                                        </p:tav>
                                      </p:tavLst>
                                    </p:anim>
                                    <p:set>
                                      <p:cBhvr>
                                        <p:cTn id="9" dur="80"/>
                                        <p:tgtEl>
                                          <p:spTgt spid="11776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17762"/>
                                        </p:tgtEl>
                                        <p:attrNameLst>
                                          <p:attrName>style.visibility</p:attrName>
                                        </p:attrNameLst>
                                      </p:cBhvr>
                                      <p:to>
                                        <p:strVal val="visible"/>
                                      </p:to>
                                    </p:set>
                                    <p:anim calcmode="discrete" valueType="clr">
                                      <p:cBhvr override="childStyle">
                                        <p:cTn id="14" dur="80"/>
                                        <p:tgtEl>
                                          <p:spTgt spid="117762"/>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17762"/>
                                        </p:tgtEl>
                                        <p:attrNameLst>
                                          <p:attrName>fillcolor</p:attrName>
                                        </p:attrNameLst>
                                      </p:cBhvr>
                                      <p:tavLst>
                                        <p:tav tm="0">
                                          <p:val>
                                            <p:clrVal>
                                              <a:schemeClr val="accent2"/>
                                            </p:clrVal>
                                          </p:val>
                                        </p:tav>
                                        <p:tav tm="50000">
                                          <p:val>
                                            <p:clrVal>
                                              <a:schemeClr val="hlink"/>
                                            </p:clrVal>
                                          </p:val>
                                        </p:tav>
                                      </p:tavLst>
                                    </p:anim>
                                    <p:set>
                                      <p:cBhvr>
                                        <p:cTn id="16" dur="80"/>
                                        <p:tgtEl>
                                          <p:spTgt spid="11776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117763"/>
                                        </p:tgtEl>
                                        <p:attrNameLst>
                                          <p:attrName>style.visibility</p:attrName>
                                        </p:attrNameLst>
                                      </p:cBhvr>
                                      <p:to>
                                        <p:strVal val="visible"/>
                                      </p:to>
                                    </p:set>
                                    <p:anim calcmode="discrete" valueType="clr">
                                      <p:cBhvr override="childStyle">
                                        <p:cTn id="21" dur="80"/>
                                        <p:tgtEl>
                                          <p:spTgt spid="117763"/>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17763"/>
                                        </p:tgtEl>
                                        <p:attrNameLst>
                                          <p:attrName>fillcolor</p:attrName>
                                        </p:attrNameLst>
                                      </p:cBhvr>
                                      <p:tavLst>
                                        <p:tav tm="0">
                                          <p:val>
                                            <p:clrVal>
                                              <a:schemeClr val="accent2"/>
                                            </p:clrVal>
                                          </p:val>
                                        </p:tav>
                                        <p:tav tm="50000">
                                          <p:val>
                                            <p:clrVal>
                                              <a:schemeClr val="hlink"/>
                                            </p:clrVal>
                                          </p:val>
                                        </p:tav>
                                      </p:tavLst>
                                    </p:anim>
                                    <p:set>
                                      <p:cBhvr>
                                        <p:cTn id="23" dur="80"/>
                                        <p:tgtEl>
                                          <p:spTgt spid="117763"/>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7761"/>
                                        </p:tgtEl>
                                        <p:attrNameLst>
                                          <p:attrName>style.visibility</p:attrName>
                                        </p:attrNameLst>
                                      </p:cBhvr>
                                      <p:to>
                                        <p:strVal val="visible"/>
                                      </p:to>
                                    </p:set>
                                    <p:animEffect transition="in" filter="wipe(left)">
                                      <p:cBhvr>
                                        <p:cTn id="28" dur="500"/>
                                        <p:tgtEl>
                                          <p:spTgt spid="117761"/>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116737"/>
                                        </p:tgtEl>
                                        <p:attrNameLst>
                                          <p:attrName>style.visibility</p:attrName>
                                        </p:attrNameLst>
                                      </p:cBhvr>
                                      <p:to>
                                        <p:strVal val="visible"/>
                                      </p:to>
                                    </p:set>
                                    <p:anim calcmode="discrete" valueType="clr">
                                      <p:cBhvr override="childStyle">
                                        <p:cTn id="33" dur="80"/>
                                        <p:tgtEl>
                                          <p:spTgt spid="11673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16737"/>
                                        </p:tgtEl>
                                        <p:attrNameLst>
                                          <p:attrName>fillcolor</p:attrName>
                                        </p:attrNameLst>
                                      </p:cBhvr>
                                      <p:tavLst>
                                        <p:tav tm="0">
                                          <p:val>
                                            <p:clrVal>
                                              <a:schemeClr val="accent2"/>
                                            </p:clrVal>
                                          </p:val>
                                        </p:tav>
                                        <p:tav tm="50000">
                                          <p:val>
                                            <p:clrVal>
                                              <a:schemeClr val="hlink"/>
                                            </p:clrVal>
                                          </p:val>
                                        </p:tav>
                                      </p:tavLst>
                                    </p:anim>
                                    <p:set>
                                      <p:cBhvr>
                                        <p:cTn id="35" dur="80"/>
                                        <p:tgtEl>
                                          <p:spTgt spid="116737"/>
                                        </p:tgtEl>
                                        <p:attrNameLst>
                                          <p:attrName>fill.type</p:attrName>
                                        </p:attrNameLst>
                                      </p:cBhvr>
                                      <p:to>
                                        <p:strVal val="solid"/>
                                      </p:to>
                                    </p:set>
                                  </p:childTnLst>
                                </p:cTn>
                              </p:par>
                            </p:childTnLst>
                          </p:cTn>
                        </p:par>
                        <p:par>
                          <p:cTn id="36" fill="hold">
                            <p:stCondLst>
                              <p:cond delay="519"/>
                            </p:stCondLst>
                            <p:childTnLst>
                              <p:par>
                                <p:cTn id="37" presetID="9" presetClass="entr" presetSubtype="0" fill="hold" nodeType="afterEffect">
                                  <p:stCondLst>
                                    <p:cond delay="0"/>
                                  </p:stCondLst>
                                  <p:childTnLst>
                                    <p:set>
                                      <p:cBhvr>
                                        <p:cTn id="38" dur="1" fill="hold">
                                          <p:stCondLst>
                                            <p:cond delay="0"/>
                                          </p:stCondLst>
                                        </p:cTn>
                                        <p:tgtEl>
                                          <p:spTgt spid="113667"/>
                                        </p:tgtEl>
                                        <p:attrNameLst>
                                          <p:attrName>style.visibility</p:attrName>
                                        </p:attrNameLst>
                                      </p:cBhvr>
                                      <p:to>
                                        <p:strVal val="visible"/>
                                      </p:to>
                                    </p:set>
                                    <p:animEffect transition="in" filter="dissolve">
                                      <p:cBhvr>
                                        <p:cTn id="39" dur="500"/>
                                        <p:tgtEl>
                                          <p:spTgt spid="113667"/>
                                        </p:tgtEl>
                                      </p:cBhvr>
                                    </p:animEffec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115714"/>
                                        </p:tgtEl>
                                        <p:attrNameLst>
                                          <p:attrName>style.visibility</p:attrName>
                                        </p:attrNameLst>
                                      </p:cBhvr>
                                      <p:to>
                                        <p:strVal val="visible"/>
                                      </p:to>
                                    </p:set>
                                    <p:anim calcmode="discrete" valueType="clr">
                                      <p:cBhvr override="childStyle">
                                        <p:cTn id="44" dur="80"/>
                                        <p:tgtEl>
                                          <p:spTgt spid="115714"/>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115714"/>
                                        </p:tgtEl>
                                        <p:attrNameLst>
                                          <p:attrName>fillcolor</p:attrName>
                                        </p:attrNameLst>
                                      </p:cBhvr>
                                      <p:tavLst>
                                        <p:tav tm="0">
                                          <p:val>
                                            <p:clrVal>
                                              <a:schemeClr val="accent2"/>
                                            </p:clrVal>
                                          </p:val>
                                        </p:tav>
                                        <p:tav tm="50000">
                                          <p:val>
                                            <p:clrVal>
                                              <a:schemeClr val="hlink"/>
                                            </p:clrVal>
                                          </p:val>
                                        </p:tav>
                                      </p:tavLst>
                                    </p:anim>
                                    <p:set>
                                      <p:cBhvr>
                                        <p:cTn id="46" dur="80"/>
                                        <p:tgtEl>
                                          <p:spTgt spid="115714"/>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4"/>
                                        </p:tgtEl>
                                        <p:attrNameLst>
                                          <p:attrName>style.visibility</p:attrName>
                                        </p:attrNameLst>
                                      </p:cBhvr>
                                      <p:to>
                                        <p:strVal val="visible"/>
                                      </p:to>
                                    </p:set>
                                    <p:anim calcmode="discrete" valueType="clr">
                                      <p:cBhvr override="childStyle">
                                        <p:cTn id="51"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4"/>
                                        </p:tgtEl>
                                        <p:attrNameLst>
                                          <p:attrName>fillcolor</p:attrName>
                                        </p:attrNameLst>
                                      </p:cBhvr>
                                      <p:tavLst>
                                        <p:tav tm="0">
                                          <p:val>
                                            <p:clrVal>
                                              <a:schemeClr val="accent2"/>
                                            </p:clrVal>
                                          </p:val>
                                        </p:tav>
                                        <p:tav tm="50000">
                                          <p:val>
                                            <p:clrVal>
                                              <a:schemeClr val="hlink"/>
                                            </p:clrVal>
                                          </p:val>
                                        </p:tav>
                                      </p:tavLst>
                                    </p:anim>
                                    <p:set>
                                      <p:cBhvr>
                                        <p:cTn id="53" dur="80"/>
                                        <p:tgtEl>
                                          <p:spTgt spid="4"/>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2"/>
                                        </p:tgtEl>
                                        <p:attrNameLst>
                                          <p:attrName>style.visibility</p:attrName>
                                        </p:attrNameLst>
                                      </p:cBhvr>
                                      <p:to>
                                        <p:strVal val="visible"/>
                                      </p:to>
                                    </p:set>
                                    <p:anim calcmode="discrete" valueType="clr">
                                      <p:cBhvr override="childStyle">
                                        <p:cTn id="58"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2"/>
                                        </p:tgtEl>
                                        <p:attrNameLst>
                                          <p:attrName>fillcolor</p:attrName>
                                        </p:attrNameLst>
                                      </p:cBhvr>
                                      <p:tavLst>
                                        <p:tav tm="0">
                                          <p:val>
                                            <p:clrVal>
                                              <a:schemeClr val="accent2"/>
                                            </p:clrVal>
                                          </p:val>
                                        </p:tav>
                                        <p:tav tm="50000">
                                          <p:val>
                                            <p:clrVal>
                                              <a:schemeClr val="hlink"/>
                                            </p:clrVal>
                                          </p:val>
                                        </p:tav>
                                      </p:tavLst>
                                    </p:anim>
                                    <p:set>
                                      <p:cBhvr>
                                        <p:cTn id="60" dur="80"/>
                                        <p:tgtEl>
                                          <p:spTgt spid="2"/>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7" presetClass="entr" presetSubtype="0" fill="hold" grpId="0" nodeType="clickEffect">
                                  <p:stCondLst>
                                    <p:cond delay="0"/>
                                  </p:stCondLst>
                                  <p:iterate type="lt">
                                    <p:tmPct val="50000"/>
                                  </p:iterate>
                                  <p:childTnLst>
                                    <p:set>
                                      <p:cBhvr>
                                        <p:cTn id="64" dur="1" fill="hold">
                                          <p:stCondLst>
                                            <p:cond delay="0"/>
                                          </p:stCondLst>
                                        </p:cTn>
                                        <p:tgtEl>
                                          <p:spTgt spid="3"/>
                                        </p:tgtEl>
                                        <p:attrNameLst>
                                          <p:attrName>style.visibility</p:attrName>
                                        </p:attrNameLst>
                                      </p:cBhvr>
                                      <p:to>
                                        <p:strVal val="visible"/>
                                      </p:to>
                                    </p:set>
                                    <p:anim calcmode="discrete" valueType="clr">
                                      <p:cBhvr override="childStyle">
                                        <p:cTn id="65"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3"/>
                                        </p:tgtEl>
                                        <p:attrNameLst>
                                          <p:attrName>fillcolor</p:attrName>
                                        </p:attrNameLst>
                                      </p:cBhvr>
                                      <p:tavLst>
                                        <p:tav tm="0">
                                          <p:val>
                                            <p:clrVal>
                                              <a:schemeClr val="accent2"/>
                                            </p:clrVal>
                                          </p:val>
                                        </p:tav>
                                        <p:tav tm="50000">
                                          <p:val>
                                            <p:clrVal>
                                              <a:schemeClr val="hlink"/>
                                            </p:clrVal>
                                          </p:val>
                                        </p:tav>
                                      </p:tavLst>
                                    </p:anim>
                                    <p:set>
                                      <p:cBhvr>
                                        <p:cTn id="67"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p:bldP spid="117764" grpId="1"/>
      <p:bldP spid="117762" grpId="0"/>
      <p:bldP spid="117762" grpId="1"/>
      <p:bldP spid="117763" grpId="0"/>
      <p:bldP spid="117763" grpId="1"/>
      <p:bldP spid="117761" grpId="0"/>
      <p:bldP spid="117761" grpId="1"/>
      <p:bldP spid="116737" grpId="0"/>
      <p:bldP spid="116737" grpId="1"/>
      <p:bldP spid="115714" grpId="0"/>
      <p:bldP spid="115714" grpId="1"/>
      <p:bldP spid="4" grpId="0"/>
      <p:bldP spid="4" grpId="1"/>
      <p:bldP spid="2" grpId="0"/>
      <p:bldP spid="2" grpId="1"/>
      <p:bldP spid="3" grpId="0"/>
      <p:bldP spid="3"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6.8 </a:t>
            </a:r>
            <a:r>
              <a:rPr lang="zh-CN" altLang="zh-CN" sz="4800" b="0" dirty="0">
                <a:latin typeface="Comic Sans MS" panose="030F0702030302020204" pitchFamily="2" charset="0"/>
                <a:ea typeface="黑体" panose="02010609060101010101" pitchFamily="2" charset="-122"/>
              </a:rPr>
              <a:t>设计实践</a:t>
            </a:r>
            <a:endParaRPr lang="zh-CN" altLang="en-US" sz="4800" b="0" dirty="0">
              <a:latin typeface="Comic Sans MS" panose="030F0702030302020204" pitchFamily="2" charset="0"/>
              <a:ea typeface="黑体" panose="02010609060101010101" pitchFamily="2" charset="-122"/>
            </a:endParaRPr>
          </a:p>
        </p:txBody>
      </p:sp>
      <p:sp>
        <p:nvSpPr>
          <p:cNvPr id="3" name="文本框 3"/>
          <p:cNvSpPr txBox="1"/>
          <p:nvPr>
            <p:custDataLst>
              <p:tags r:id="rId1"/>
            </p:custDataLst>
          </p:nvPr>
        </p:nvSpPr>
        <p:spPr>
          <a:xfrm>
            <a:off x="3058795" y="3284855"/>
            <a:ext cx="3978275" cy="553085"/>
          </a:xfrm>
          <a:prstGeom prst="rect">
            <a:avLst/>
          </a:prstGeom>
          <a:noFill/>
          <a:ln w="9525">
            <a:noFill/>
          </a:ln>
        </p:spPr>
        <p:txBody>
          <a:bodyPr wrap="square" anchor="t" anchorCtr="0">
            <a:spAutoFit/>
          </a:bodyPr>
          <a:p>
            <a:pPr eaLnBrk="0" hangingPunct="0">
              <a:lnSpc>
                <a:spcPct val="150000"/>
              </a:lnSpc>
            </a:pPr>
            <a:r>
              <a:rPr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6.8.1 交通灯控制器设计</a:t>
            </a:r>
            <a:endParaRPr lang="zh-CN" sz="2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
          <p:cNvSpPr txBox="1"/>
          <p:nvPr>
            <p:custDataLst>
              <p:tags r:id="rId2"/>
            </p:custDataLst>
          </p:nvPr>
        </p:nvSpPr>
        <p:spPr>
          <a:xfrm>
            <a:off x="3058795" y="3837940"/>
            <a:ext cx="3658235" cy="553085"/>
          </a:xfrm>
          <a:prstGeom prst="rect">
            <a:avLst/>
          </a:prstGeom>
          <a:noFill/>
          <a:ln w="9525">
            <a:noFill/>
          </a:ln>
        </p:spPr>
        <p:txBody>
          <a:bodyPr wrap="square" anchor="t" anchorCtr="0">
            <a:spAutoFit/>
          </a:bodyPr>
          <a:p>
            <a:pPr eaLnBrk="0" hangingPunct="0">
              <a:lnSpc>
                <a:spcPct val="150000"/>
              </a:lnSpc>
            </a:pPr>
            <a:r>
              <a:rPr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6.8.</a:t>
            </a:r>
            <a:r>
              <a:rPr lang="en-US"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 数字频率计设计</a:t>
            </a:r>
            <a:endParaRPr lang="zh-CN" sz="2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5" name="文本框 4"/>
          <p:cNvSpPr txBox="1"/>
          <p:nvPr>
            <p:custDataLst>
              <p:tags r:id="rId3"/>
            </p:custDataLst>
          </p:nvPr>
        </p:nvSpPr>
        <p:spPr>
          <a:xfrm>
            <a:off x="3058795" y="4391025"/>
            <a:ext cx="3658235" cy="553085"/>
          </a:xfrm>
          <a:prstGeom prst="rect">
            <a:avLst/>
          </a:prstGeom>
          <a:noFill/>
          <a:ln w="9525">
            <a:noFill/>
          </a:ln>
        </p:spPr>
        <p:txBody>
          <a:bodyPr wrap="square" anchor="t" anchorCtr="0">
            <a:spAutoFit/>
          </a:bodyPr>
          <a:p>
            <a:pPr eaLnBrk="0" hangingPunct="0">
              <a:lnSpc>
                <a:spcPct val="150000"/>
              </a:lnSpc>
            </a:pPr>
            <a:r>
              <a:rPr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6.8.</a:t>
            </a:r>
            <a:r>
              <a:rPr lang="en-US"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 数码序列控制电路设计</a:t>
            </a:r>
            <a:endParaRPr sz="2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
                                        </p:tgtEl>
                                        <p:attrNameLst>
                                          <p:attrName>style.visibility</p:attrName>
                                        </p:attrNameLst>
                                      </p:cBhvr>
                                      <p:to>
                                        <p:strVal val="visible"/>
                                      </p:to>
                                    </p:set>
                                    <p:anim calcmode="discrete" valueType="clr">
                                      <p:cBhvr override="childStyle">
                                        <p:cTn id="14"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
                                        </p:tgtEl>
                                        <p:attrNameLst>
                                          <p:attrName>fillcolor</p:attrName>
                                        </p:attrNameLst>
                                      </p:cBhvr>
                                      <p:tavLst>
                                        <p:tav tm="0">
                                          <p:val>
                                            <p:clrVal>
                                              <a:schemeClr val="accent2"/>
                                            </p:clrVal>
                                          </p:val>
                                        </p:tav>
                                        <p:tav tm="50000">
                                          <p:val>
                                            <p:clrVal>
                                              <a:schemeClr val="hlink"/>
                                            </p:clrVal>
                                          </p:val>
                                        </p:tav>
                                      </p:tavLst>
                                    </p:anim>
                                    <p:set>
                                      <p:cBhvr>
                                        <p:cTn id="16" dur="80"/>
                                        <p:tgtEl>
                                          <p:spTgt spid="4"/>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5"/>
                                        </p:tgtEl>
                                        <p:attrNameLst>
                                          <p:attrName>style.visibility</p:attrName>
                                        </p:attrNameLst>
                                      </p:cBhvr>
                                      <p:to>
                                        <p:strVal val="visible"/>
                                      </p:to>
                                    </p:set>
                                    <p:anim calcmode="discrete" valueType="clr">
                                      <p:cBhvr override="childStyle">
                                        <p:cTn id="21"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5"/>
                                        </p:tgtEl>
                                        <p:attrNameLst>
                                          <p:attrName>fillcolor</p:attrName>
                                        </p:attrNameLst>
                                      </p:cBhvr>
                                      <p:tavLst>
                                        <p:tav tm="0">
                                          <p:val>
                                            <p:clrVal>
                                              <a:schemeClr val="accent2"/>
                                            </p:clrVal>
                                          </p:val>
                                        </p:tav>
                                        <p:tav tm="50000">
                                          <p:val>
                                            <p:clrVal>
                                              <a:schemeClr val="hlink"/>
                                            </p:clrVal>
                                          </p:val>
                                        </p:tav>
                                      </p:tavLst>
                                    </p:anim>
                                    <p:set>
                                      <p:cBhvr>
                                        <p:cTn id="23"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3"/>
          <p:cNvSpPr txBox="1"/>
          <p:nvPr/>
        </p:nvSpPr>
        <p:spPr>
          <a:xfrm>
            <a:off x="616585" y="548640"/>
            <a:ext cx="4806315" cy="922020"/>
          </a:xfrm>
          <a:prstGeom prst="rect">
            <a:avLst/>
          </a:prstGeom>
          <a:noFill/>
          <a:ln w="9525">
            <a:noFill/>
          </a:ln>
        </p:spPr>
        <p:txBody>
          <a:bodyPr wrap="square" anchor="t" anchorCtr="0">
            <a:spAutoFit/>
          </a:bodyPr>
          <a:p>
            <a:pPr eaLnBrk="0" hangingPunct="0">
              <a:lnSpc>
                <a:spcPct val="150000"/>
              </a:lnSpc>
            </a:pPr>
            <a:r>
              <a:rPr lang="en-US" dirty="0">
                <a:latin typeface="Comic Sans MS" panose="030F0702030302020204" pitchFamily="2" charset="0"/>
                <a:ea typeface="宋体" panose="02010600030101010101" pitchFamily="2" charset="-122"/>
                <a:sym typeface="宋体" panose="02010600030101010101" pitchFamily="2" charset="-122"/>
              </a:rPr>
              <a:t>   </a:t>
            </a:r>
            <a:r>
              <a:rPr dirty="0">
                <a:latin typeface="Comic Sans MS" panose="030F0702030302020204" pitchFamily="2" charset="0"/>
                <a:ea typeface="宋体" panose="02010600030101010101" pitchFamily="2" charset="-122"/>
                <a:sym typeface="宋体" panose="02010600030101010101" pitchFamily="2" charset="-122"/>
              </a:rPr>
              <a:t>时序逻辑电路作为数字系统的核心，通常用于实现定时、计时和控制等多种功能。</a:t>
            </a:r>
            <a:endParaRPr dirty="0">
              <a:latin typeface="Comic Sans MS" panose="030F0702030302020204" pitchFamily="2" charset="0"/>
              <a:ea typeface="宋体" panose="02010600030101010101" pitchFamily="2" charset="-122"/>
              <a:sym typeface="宋体" panose="02010600030101010101" pitchFamily="2" charset="-122"/>
            </a:endParaRPr>
          </a:p>
        </p:txBody>
      </p:sp>
      <p:sp>
        <p:nvSpPr>
          <p:cNvPr id="3" name="文本框 3"/>
          <p:cNvSpPr txBox="1"/>
          <p:nvPr/>
        </p:nvSpPr>
        <p:spPr>
          <a:xfrm>
            <a:off x="756285" y="1340485"/>
            <a:ext cx="3978275" cy="553085"/>
          </a:xfrm>
          <a:prstGeom prst="rect">
            <a:avLst/>
          </a:prstGeom>
          <a:noFill/>
          <a:ln w="9525">
            <a:noFill/>
          </a:ln>
        </p:spPr>
        <p:txBody>
          <a:bodyPr wrap="square" anchor="t" anchorCtr="0">
            <a:spAutoFit/>
          </a:bodyPr>
          <a:p>
            <a:pPr eaLnBrk="0" hangingPunct="0">
              <a:lnSpc>
                <a:spcPct val="150000"/>
              </a:lnSpc>
            </a:pPr>
            <a:r>
              <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6.8.1 交通灯控制器设计</a:t>
            </a:r>
            <a:r>
              <a:rPr 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endParaRPr 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pic>
        <p:nvPicPr>
          <p:cNvPr id="100" name="图片 99"/>
          <p:cNvPicPr/>
          <p:nvPr>
            <p:custDataLst>
              <p:tags r:id="rId1"/>
            </p:custDataLst>
          </p:nvPr>
        </p:nvPicPr>
        <p:blipFill>
          <a:blip r:embed="rId2"/>
          <a:stretch>
            <a:fillRect/>
          </a:stretch>
        </p:blipFill>
        <p:spPr>
          <a:xfrm>
            <a:off x="899795" y="1988820"/>
            <a:ext cx="3763645" cy="1844675"/>
          </a:xfrm>
          <a:prstGeom prst="rect">
            <a:avLst/>
          </a:prstGeom>
          <a:noFill/>
          <a:ln w="9525">
            <a:noFill/>
          </a:ln>
        </p:spPr>
      </p:pic>
      <p:sp>
        <p:nvSpPr>
          <p:cNvPr id="14" name="AutoShape 5"/>
          <p:cNvSpPr/>
          <p:nvPr>
            <p:custDataLst>
              <p:tags r:id="rId3"/>
            </p:custDataLst>
          </p:nvPr>
        </p:nvSpPr>
        <p:spPr>
          <a:xfrm>
            <a:off x="684530" y="4004945"/>
            <a:ext cx="8054340" cy="2169160"/>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15" name="文本框 5"/>
          <p:cNvSpPr txBox="1"/>
          <p:nvPr>
            <p:custDataLst>
              <p:tags r:id="rId4"/>
            </p:custDataLst>
          </p:nvPr>
        </p:nvSpPr>
        <p:spPr>
          <a:xfrm>
            <a:off x="756285" y="3980815"/>
            <a:ext cx="7886065" cy="2184400"/>
          </a:xfrm>
          <a:prstGeom prst="rect">
            <a:avLst/>
          </a:prstGeom>
          <a:noFill/>
          <a:ln w="9525">
            <a:noFill/>
          </a:ln>
        </p:spPr>
        <p:txBody>
          <a:bodyPr wrap="square" anchor="t" anchorCtr="0">
            <a:noAutofit/>
          </a:bodyPr>
          <a:p>
            <a:pPr eaLnBrk="0" hangingPunct="0">
              <a:lnSpc>
                <a:spcPct val="150000"/>
              </a:lnSpc>
            </a:pP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【设计任务】 在一条主干道和一条支干道汇成的十字路口，在主干道和支干道车辆入口分别设有红、</a:t>
            </a:r>
            <a:r>
              <a:rPr lang="zh-CN" altLang="zh-CN" dirty="0">
                <a:solidFill>
                  <a:schemeClr val="bg1"/>
                </a:solidFill>
                <a:sym typeface="宋体" panose="02010600030101010101" pitchFamily="2" charset="-122"/>
              </a:rPr>
              <a:t>黄</a:t>
            </a: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a:t>
            </a:r>
            <a:r>
              <a:rPr lang="zh-CN" altLang="zh-CN" dirty="0">
                <a:solidFill>
                  <a:schemeClr val="bg1"/>
                </a:solidFill>
                <a:sym typeface="宋体" panose="02010600030101010101" pitchFamily="2" charset="-122"/>
              </a:rPr>
              <a:t>绿</a:t>
            </a: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三色信号灯。设计交通灯控制器，用于控制红、</a:t>
            </a:r>
            <a:r>
              <a:rPr lang="zh-CN" altLang="zh-CN" dirty="0">
                <a:solidFill>
                  <a:schemeClr val="bg1"/>
                </a:solidFill>
                <a:sym typeface="宋体" panose="02010600030101010101" pitchFamily="2" charset="-122"/>
              </a:rPr>
              <a:t>黄</a:t>
            </a: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a:t>
            </a:r>
            <a:r>
              <a:rPr lang="zh-CN" altLang="zh-CN" dirty="0">
                <a:solidFill>
                  <a:schemeClr val="bg1"/>
                </a:solidFill>
                <a:sym typeface="宋体" panose="02010600030101010101" pitchFamily="2" charset="-122"/>
              </a:rPr>
              <a:t>绿</a:t>
            </a: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三色信号灯，引导车辆和行人的通行。具体要求如下：</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a:p>
            <a:pPr eaLnBrk="0" hangingPunct="0">
              <a:lnSpc>
                <a:spcPct val="150000"/>
              </a:lnSpc>
            </a:pP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（1）主干道和支干道交替通行；（2）主干道每次通行45秒，支干道每次通行25秒；（3）每次由绿灯变为红灯时，要求黄灯先亮5秒。</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pic>
        <p:nvPicPr>
          <p:cNvPr id="16" name="图片 15"/>
          <p:cNvPicPr/>
          <p:nvPr>
            <p:custDataLst>
              <p:tags r:id="rId5"/>
            </p:custDataLst>
          </p:nvPr>
        </p:nvPicPr>
        <p:blipFill>
          <a:blip r:embed="rId6"/>
          <a:stretch>
            <a:fillRect/>
          </a:stretch>
        </p:blipFill>
        <p:spPr>
          <a:xfrm>
            <a:off x="5723890" y="620395"/>
            <a:ext cx="2517775" cy="832485"/>
          </a:xfrm>
          <a:prstGeom prst="rect">
            <a:avLst/>
          </a:prstGeom>
          <a:noFill/>
          <a:ln w="9525">
            <a:noFill/>
          </a:ln>
        </p:spPr>
      </p:pic>
      <p:graphicFrame>
        <p:nvGraphicFramePr>
          <p:cNvPr id="17" name="对象 16"/>
          <p:cNvGraphicFramePr/>
          <p:nvPr>
            <p:custDataLst>
              <p:tags r:id="rId7"/>
            </p:custDataLst>
          </p:nvPr>
        </p:nvGraphicFramePr>
        <p:xfrm>
          <a:off x="4859655" y="1560195"/>
          <a:ext cx="3776980" cy="2355850"/>
        </p:xfrm>
        <a:graphic>
          <a:graphicData uri="http://schemas.openxmlformats.org/presentationml/2006/ole">
            <mc:AlternateContent xmlns:mc="http://schemas.openxmlformats.org/markup-compatibility/2006">
              <mc:Choice xmlns:v="urn:schemas-microsoft-com:vml" Requires="v">
                <p:oleObj spid="_x0000_s18" name="" r:id="rId8" imgW="9086850" imgH="7181850" progId="Paint.Picture">
                  <p:embed/>
                </p:oleObj>
              </mc:Choice>
              <mc:Fallback>
                <p:oleObj name="" r:id="rId8" imgW="9086850" imgH="7181850" progId="Paint.Picture">
                  <p:embed/>
                  <p:pic>
                    <p:nvPicPr>
                      <p:cNvPr id="0" name="图片 4"/>
                      <p:cNvPicPr/>
                      <p:nvPr/>
                    </p:nvPicPr>
                    <p:blipFill>
                      <a:blip r:embed="rId9"/>
                      <a:stretch>
                        <a:fillRect/>
                      </a:stretch>
                    </p:blipFill>
                    <p:spPr>
                      <a:xfrm>
                        <a:off x="4859655" y="1560195"/>
                        <a:ext cx="3776980" cy="23558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4" grpId="0" bldLvl="0" animBg="1"/>
      <p:bldP spid="14" grpId="1" animBg="1"/>
      <p:bldP spid="15" grpId="0"/>
      <p:bldP spid="15"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755015" y="548640"/>
            <a:ext cx="7975600" cy="922020"/>
          </a:xfrm>
          <a:prstGeom prst="rect">
            <a:avLst/>
          </a:prstGeom>
          <a:noFill/>
          <a:ln w="9525">
            <a:noFill/>
          </a:ln>
        </p:spPr>
        <p:txBody>
          <a:bodyPr wrap="square" anchor="t" anchorCtr="0">
            <a:spAutoFit/>
          </a:bodyPr>
          <a:p>
            <a:pPr eaLnBrk="0" hangingPunct="0">
              <a:lnSpc>
                <a:spcPct val="150000"/>
              </a:lnSpc>
            </a:pPr>
            <a:r>
              <a:rPr lang="en-US" dirty="0">
                <a:latin typeface="Comic Sans MS" panose="030F0702030302020204" pitchFamily="2" charset="0"/>
                <a:ea typeface="宋体" panose="02010600030101010101" pitchFamily="2" charset="-122"/>
                <a:sym typeface="宋体" panose="02010600030101010101" pitchFamily="2" charset="-122"/>
              </a:rPr>
              <a:t>   </a:t>
            </a:r>
            <a:r>
              <a:rPr lang="zh-CN" dirty="0">
                <a:solidFill>
                  <a:srgbClr val="FF0000"/>
                </a:solidFill>
                <a:latin typeface="Comic Sans MS" panose="030F0702030302020204" pitchFamily="2" charset="0"/>
                <a:ea typeface="宋体" panose="02010600030101010101" pitchFamily="2" charset="-122"/>
                <a:sym typeface="宋体" panose="02010600030101010101" pitchFamily="2" charset="-122"/>
              </a:rPr>
              <a:t>分析</a:t>
            </a:r>
            <a:r>
              <a:rPr dirty="0">
                <a:solidFill>
                  <a:srgbClr val="FF0000"/>
                </a:solidFill>
                <a:latin typeface="Comic Sans MS" panose="030F0702030302020204" pitchFamily="2" charset="0"/>
                <a:ea typeface="宋体" panose="02010600030101010101" pitchFamily="2" charset="-122"/>
                <a:sym typeface="宋体" panose="02010600030101010101" pitchFamily="2" charset="-122"/>
              </a:rPr>
              <a:t>：</a:t>
            </a:r>
            <a:r>
              <a:rPr dirty="0">
                <a:latin typeface="Comic Sans MS" panose="030F0702030302020204" pitchFamily="2" charset="0"/>
                <a:ea typeface="宋体" panose="02010600030101010101" pitchFamily="2" charset="-122"/>
                <a:sym typeface="宋体" panose="02010600030101010101" pitchFamily="2" charset="-122"/>
              </a:rPr>
              <a:t>交通灯控制器应由</a:t>
            </a: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主控电路</a:t>
            </a:r>
            <a:r>
              <a:rPr dirty="0">
                <a:latin typeface="Comic Sans MS" panose="030F0702030302020204" pitchFamily="2" charset="0"/>
                <a:ea typeface="宋体" panose="02010600030101010101" pitchFamily="2" charset="-122"/>
                <a:sym typeface="宋体" panose="02010600030101010101" pitchFamily="2" charset="-122"/>
              </a:rPr>
              <a:t>和</a:t>
            </a: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计时电路</a:t>
            </a:r>
            <a:r>
              <a:rPr dirty="0">
                <a:latin typeface="Comic Sans MS" panose="030F0702030302020204" pitchFamily="2" charset="0"/>
                <a:ea typeface="宋体" panose="02010600030101010101" pitchFamily="2" charset="-122"/>
                <a:sym typeface="宋体" panose="02010600030101010101" pitchFamily="2" charset="-122"/>
              </a:rPr>
              <a:t>两部分构成。主控电路用于控制主、支干道绿灯、黄灯和红灯的状态，计时电路用于控制通行时间。</a:t>
            </a:r>
            <a:endParaRPr dirty="0">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6"/>
          <p:cNvSpPr txBox="1"/>
          <p:nvPr>
            <p:custDataLst>
              <p:tags r:id="rId2"/>
            </p:custDataLst>
          </p:nvPr>
        </p:nvSpPr>
        <p:spPr>
          <a:xfrm>
            <a:off x="756285" y="1548765"/>
            <a:ext cx="2633345" cy="506730"/>
          </a:xfrm>
          <a:prstGeom prst="rect">
            <a:avLst/>
          </a:prstGeom>
          <a:noFill/>
          <a:ln w="9525">
            <a:noFill/>
          </a:ln>
        </p:spPr>
        <p:txBody>
          <a:bodyPr wrap="square" anchor="t" anchorCtr="0">
            <a:spAutoFit/>
          </a:bodyPr>
          <a:p>
            <a:pPr eaLnBrk="0" hangingPunct="0">
              <a:lnSpc>
                <a:spcPct val="150000"/>
              </a:lnSpc>
            </a:pP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（1）主控电路设计</a:t>
            </a:r>
            <a:endParaRPr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5"/>
          <p:cNvSpPr txBox="1"/>
          <p:nvPr>
            <p:custDataLst>
              <p:tags r:id="rId3"/>
            </p:custDataLst>
          </p:nvPr>
        </p:nvSpPr>
        <p:spPr>
          <a:xfrm>
            <a:off x="756285" y="2132965"/>
            <a:ext cx="4594860" cy="1337945"/>
          </a:xfrm>
          <a:prstGeom prst="rect">
            <a:avLst/>
          </a:prstGeom>
          <a:noFill/>
          <a:ln w="9525">
            <a:noFill/>
          </a:ln>
        </p:spPr>
        <p:txBody>
          <a:bodyPr wrap="square" anchor="t" anchorCtr="0">
            <a:spAutoFit/>
          </a:bodyPr>
          <a:p>
            <a:pPr eaLnBrk="0" hangingPunct="0">
              <a:lnSpc>
                <a:spcPct val="150000"/>
              </a:lnSpc>
            </a:pPr>
            <a:r>
              <a:rPr lang="en-US" dirty="0">
                <a:latin typeface="Comic Sans MS" panose="030F0702030302020204" pitchFamily="2" charset="0"/>
                <a:ea typeface="宋体" panose="02010600030101010101" pitchFamily="2" charset="-122"/>
                <a:sym typeface="宋体" panose="02010600030101010101" pitchFamily="2" charset="-122"/>
              </a:rPr>
              <a:t>   </a:t>
            </a:r>
            <a:r>
              <a:rPr dirty="0">
                <a:latin typeface="Comic Sans MS" panose="030F0702030302020204" pitchFamily="2" charset="0"/>
                <a:ea typeface="宋体" panose="02010600030101010101" pitchFamily="2" charset="-122"/>
                <a:sym typeface="宋体" panose="02010600030101010101" pitchFamily="2" charset="-122"/>
              </a:rPr>
              <a:t>主干道和支干道的绿、黄、红三色灯正常工作时共有四种组合，分别用</a:t>
            </a:r>
            <a:r>
              <a:rPr lang="en-US" dirty="0">
                <a:latin typeface="Comic Sans MS" panose="030F0702030302020204" pitchFamily="2" charset="0"/>
                <a:ea typeface="宋体" panose="02010600030101010101" pitchFamily="2" charset="-122"/>
                <a:sym typeface="宋体" panose="02010600030101010101" pitchFamily="2" charset="-122"/>
              </a:rPr>
              <a:t>4</a:t>
            </a:r>
            <a:r>
              <a:rPr dirty="0">
                <a:latin typeface="Comic Sans MS" panose="030F0702030302020204" pitchFamily="2" charset="0"/>
                <a:ea typeface="宋体" panose="02010600030101010101" pitchFamily="2" charset="-122"/>
                <a:sym typeface="宋体" panose="02010600030101010101" pitchFamily="2" charset="-122"/>
              </a:rPr>
              <a:t>个状态变量S</a:t>
            </a:r>
            <a:r>
              <a:rPr baseline="-25000" dirty="0">
                <a:latin typeface="Comic Sans MS" panose="030F0702030302020204" pitchFamily="2" charset="0"/>
                <a:ea typeface="宋体" panose="02010600030101010101" pitchFamily="2" charset="-122"/>
                <a:sym typeface="宋体" panose="02010600030101010101" pitchFamily="2" charset="-122"/>
              </a:rPr>
              <a:t>0</a:t>
            </a:r>
            <a:r>
              <a:rPr dirty="0">
                <a:latin typeface="Comic Sans MS" panose="030F0702030302020204" pitchFamily="2" charset="0"/>
                <a:ea typeface="宋体" panose="02010600030101010101" pitchFamily="2" charset="-122"/>
                <a:sym typeface="宋体" panose="02010600030101010101" pitchFamily="2" charset="-122"/>
              </a:rPr>
              <a:t>、S</a:t>
            </a:r>
            <a:r>
              <a:rPr baseline="-25000" dirty="0">
                <a:latin typeface="Comic Sans MS" panose="030F0702030302020204" pitchFamily="2" charset="0"/>
                <a:ea typeface="宋体" panose="02010600030101010101" pitchFamily="2" charset="-122"/>
                <a:sym typeface="宋体" panose="02010600030101010101" pitchFamily="2" charset="-122"/>
              </a:rPr>
              <a:t>1</a:t>
            </a:r>
            <a:r>
              <a:rPr dirty="0">
                <a:latin typeface="Comic Sans MS" panose="030F0702030302020204" pitchFamily="2" charset="0"/>
                <a:ea typeface="宋体" panose="02010600030101010101" pitchFamily="2" charset="-122"/>
                <a:sym typeface="宋体" panose="02010600030101010101" pitchFamily="2" charset="-122"/>
              </a:rPr>
              <a:t>、S</a:t>
            </a:r>
            <a:r>
              <a:rPr baseline="-25000" dirty="0">
                <a:latin typeface="Comic Sans MS" panose="030F0702030302020204" pitchFamily="2" charset="0"/>
                <a:ea typeface="宋体" panose="02010600030101010101" pitchFamily="2" charset="-122"/>
                <a:sym typeface="宋体" panose="02010600030101010101" pitchFamily="2" charset="-122"/>
              </a:rPr>
              <a:t>2</a:t>
            </a:r>
            <a:r>
              <a:rPr dirty="0">
                <a:latin typeface="Comic Sans MS" panose="030F0702030302020204" pitchFamily="2" charset="0"/>
                <a:ea typeface="宋体" panose="02010600030101010101" pitchFamily="2" charset="-122"/>
                <a:sym typeface="宋体" panose="02010600030101010101" pitchFamily="2" charset="-122"/>
              </a:rPr>
              <a:t>和S</a:t>
            </a:r>
            <a:r>
              <a:rPr baseline="-25000" dirty="0">
                <a:latin typeface="Comic Sans MS" panose="030F0702030302020204" pitchFamily="2" charset="0"/>
                <a:ea typeface="宋体" panose="02010600030101010101" pitchFamily="2" charset="-122"/>
                <a:sym typeface="宋体" panose="02010600030101010101" pitchFamily="2" charset="-122"/>
              </a:rPr>
              <a:t>3</a:t>
            </a:r>
            <a:r>
              <a:rPr dirty="0">
                <a:latin typeface="Comic Sans MS" panose="030F0702030302020204" pitchFamily="2" charset="0"/>
                <a:ea typeface="宋体" panose="02010600030101010101" pitchFamily="2" charset="-122"/>
                <a:sym typeface="宋体" panose="02010600030101010101" pitchFamily="2" charset="-122"/>
              </a:rPr>
              <a:t>表示，含义如表所示。</a:t>
            </a:r>
            <a:endParaRPr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55651" name="Picture 336"/>
          <p:cNvGraphicFramePr/>
          <p:nvPr>
            <p:custDataLst>
              <p:tags r:id="rId4"/>
            </p:custDataLst>
          </p:nvPr>
        </p:nvGraphicFramePr>
        <p:xfrm>
          <a:off x="5351145" y="1557020"/>
          <a:ext cx="3411855" cy="2312670"/>
        </p:xfrm>
        <a:graphic>
          <a:graphicData uri="http://schemas.openxmlformats.org/presentationml/2006/ole">
            <mc:AlternateContent xmlns:mc="http://schemas.openxmlformats.org/markup-compatibility/2006">
              <mc:Choice xmlns:v="urn:schemas-microsoft-com:vml" Requires="v">
                <p:oleObj spid="_x0000_s3076" name="" r:id="rId5" imgW="5588000" imgH="4076700" progId="">
                  <p:embed/>
                </p:oleObj>
              </mc:Choice>
              <mc:Fallback>
                <p:oleObj name="" r:id="rId5" imgW="5588000" imgH="4076700" progId="">
                  <p:embed/>
                  <p:pic>
                    <p:nvPicPr>
                      <p:cNvPr id="0" name="图片 3075"/>
                      <p:cNvPicPr/>
                      <p:nvPr/>
                    </p:nvPicPr>
                    <p:blipFill>
                      <a:blip r:embed="rId6"/>
                      <a:stretch>
                        <a:fillRect/>
                      </a:stretch>
                    </p:blipFill>
                    <p:spPr>
                      <a:xfrm>
                        <a:off x="5351145" y="1557020"/>
                        <a:ext cx="3411855" cy="2312670"/>
                      </a:xfrm>
                      <a:prstGeom prst="rect">
                        <a:avLst/>
                      </a:prstGeom>
                      <a:noFill/>
                      <a:ln w="38100">
                        <a:noFill/>
                        <a:miter/>
                      </a:ln>
                    </p:spPr>
                  </p:pic>
                </p:oleObj>
              </mc:Fallback>
            </mc:AlternateContent>
          </a:graphicData>
        </a:graphic>
      </p:graphicFrame>
      <p:pic>
        <p:nvPicPr>
          <p:cNvPr id="11" name="图片 10" descr="Q_BD%9`R}9X$_0~A2)DOEUD"/>
          <p:cNvPicPr>
            <a:picLocks noChangeAspect="1"/>
          </p:cNvPicPr>
          <p:nvPr>
            <p:custDataLst>
              <p:tags r:id="rId7"/>
            </p:custDataLst>
          </p:nvPr>
        </p:nvPicPr>
        <p:blipFill>
          <a:blip r:embed="rId8"/>
          <a:stretch>
            <a:fillRect/>
          </a:stretch>
        </p:blipFill>
        <p:spPr>
          <a:xfrm>
            <a:off x="594360" y="3933190"/>
            <a:ext cx="8230235" cy="2258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
                                        </p:tgtEl>
                                        <p:attrNameLst>
                                          <p:attrName>style.visibility</p:attrName>
                                        </p:attrNameLst>
                                      </p:cBhvr>
                                      <p:to>
                                        <p:strVal val="visible"/>
                                      </p:to>
                                    </p:set>
                                    <p:anim calcmode="discrete" valueType="clr">
                                      <p:cBhvr override="childStyle">
                                        <p:cTn id="1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gtEl>
                                        <p:attrNameLst>
                                          <p:attrName>fillcolor</p:attrName>
                                        </p:attrNameLst>
                                      </p:cBhvr>
                                      <p:tavLst>
                                        <p:tav tm="0">
                                          <p:val>
                                            <p:clrVal>
                                              <a:schemeClr val="accent2"/>
                                            </p:clrVal>
                                          </p:val>
                                        </p:tav>
                                        <p:tav tm="50000">
                                          <p:val>
                                            <p:clrVal>
                                              <a:schemeClr val="hlink"/>
                                            </p:clrVal>
                                          </p:val>
                                        </p:tav>
                                      </p:tavLst>
                                    </p:anim>
                                    <p:set>
                                      <p:cBhvr>
                                        <p:cTn id="16" dur="80"/>
                                        <p:tgtEl>
                                          <p:spTgt spid="7"/>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6"/>
                                        </p:tgtEl>
                                        <p:attrNameLst>
                                          <p:attrName>style.visibility</p:attrName>
                                        </p:attrNameLst>
                                      </p:cBhvr>
                                      <p:to>
                                        <p:strVal val="visible"/>
                                      </p:to>
                                    </p:set>
                                    <p:anim calcmode="discrete" valueType="clr">
                                      <p:cBhvr override="childStyle">
                                        <p:cTn id="21"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
                                        </p:tgtEl>
                                        <p:attrNameLst>
                                          <p:attrName>fillcolor</p:attrName>
                                        </p:attrNameLst>
                                      </p:cBhvr>
                                      <p:tavLst>
                                        <p:tav tm="0">
                                          <p:val>
                                            <p:clrVal>
                                              <a:schemeClr val="accent2"/>
                                            </p:clrVal>
                                          </p:val>
                                        </p:tav>
                                        <p:tav tm="50000">
                                          <p:val>
                                            <p:clrVal>
                                              <a:schemeClr val="hlink"/>
                                            </p:clrVal>
                                          </p:val>
                                        </p:tav>
                                      </p:tavLst>
                                    </p:anim>
                                    <p:set>
                                      <p:cBhvr>
                                        <p:cTn id="23"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6" grpId="0"/>
      <p:bldP spid="6" grpId="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LN)T~_%1Y@KN)W]H~JQ{SYO"/>
          <p:cNvPicPr>
            <a:picLocks noChangeAspect="1"/>
          </p:cNvPicPr>
          <p:nvPr>
            <p:custDataLst>
              <p:tags r:id="rId1"/>
            </p:custDataLst>
          </p:nvPr>
        </p:nvPicPr>
        <p:blipFill>
          <a:blip r:embed="rId2"/>
          <a:stretch>
            <a:fillRect/>
          </a:stretch>
        </p:blipFill>
        <p:spPr>
          <a:xfrm>
            <a:off x="4199255" y="803275"/>
            <a:ext cx="1221105" cy="2087880"/>
          </a:xfrm>
          <a:prstGeom prst="rect">
            <a:avLst/>
          </a:prstGeom>
        </p:spPr>
      </p:pic>
      <p:pic>
        <p:nvPicPr>
          <p:cNvPr id="7" name="图片 6" descr="XW%7J79397K8N3}LH(F7~2S"/>
          <p:cNvPicPr>
            <a:picLocks noChangeAspect="1"/>
          </p:cNvPicPr>
          <p:nvPr>
            <p:custDataLst>
              <p:tags r:id="rId3"/>
            </p:custDataLst>
          </p:nvPr>
        </p:nvPicPr>
        <p:blipFill>
          <a:blip r:embed="rId4"/>
          <a:stretch>
            <a:fillRect/>
          </a:stretch>
        </p:blipFill>
        <p:spPr>
          <a:xfrm>
            <a:off x="614680" y="620395"/>
            <a:ext cx="3630295" cy="2331085"/>
          </a:xfrm>
          <a:prstGeom prst="rect">
            <a:avLst/>
          </a:prstGeom>
        </p:spPr>
      </p:pic>
      <p:pic>
        <p:nvPicPr>
          <p:cNvPr id="9" name="图片 8" descr="][I)]O0)[[)[9H{I@W]W{WB"/>
          <p:cNvPicPr>
            <a:picLocks noChangeAspect="1"/>
          </p:cNvPicPr>
          <p:nvPr>
            <p:custDataLst>
              <p:tags r:id="rId5"/>
            </p:custDataLst>
          </p:nvPr>
        </p:nvPicPr>
        <p:blipFill>
          <a:blip r:embed="rId6"/>
          <a:stretch>
            <a:fillRect/>
          </a:stretch>
        </p:blipFill>
        <p:spPr>
          <a:xfrm>
            <a:off x="539750" y="3933190"/>
            <a:ext cx="1932940" cy="2239645"/>
          </a:xfrm>
          <a:prstGeom prst="rect">
            <a:avLst/>
          </a:prstGeom>
        </p:spPr>
      </p:pic>
      <p:sp>
        <p:nvSpPr>
          <p:cNvPr id="10" name="文本框 9"/>
          <p:cNvSpPr txBox="1"/>
          <p:nvPr>
            <p:custDataLst>
              <p:tags r:id="rId7"/>
            </p:custDataLst>
          </p:nvPr>
        </p:nvSpPr>
        <p:spPr>
          <a:xfrm>
            <a:off x="2627630" y="2891155"/>
            <a:ext cx="2633345" cy="506730"/>
          </a:xfrm>
          <a:prstGeom prst="rect">
            <a:avLst/>
          </a:prstGeom>
          <a:noFill/>
          <a:ln w="9525">
            <a:noFill/>
          </a:ln>
        </p:spPr>
        <p:txBody>
          <a:bodyPr wrap="square" anchor="t" anchorCtr="0">
            <a:spAutoFit/>
          </a:bodyPr>
          <a:p>
            <a:pPr eaLnBrk="0" hangingPunct="0">
              <a:lnSpc>
                <a:spcPct val="150000"/>
              </a:lnSpc>
            </a:pP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计时</a:t>
            </a: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电路设计</a:t>
            </a:r>
            <a:endParaRPr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 name="文本框 10"/>
          <p:cNvSpPr txBox="1"/>
          <p:nvPr>
            <p:custDataLst>
              <p:tags r:id="rId8"/>
            </p:custDataLst>
          </p:nvPr>
        </p:nvSpPr>
        <p:spPr>
          <a:xfrm>
            <a:off x="2555875" y="3352165"/>
            <a:ext cx="2790825" cy="2902585"/>
          </a:xfrm>
          <a:prstGeom prst="rect">
            <a:avLst/>
          </a:prstGeom>
          <a:solidFill>
            <a:schemeClr val="bg1">
              <a:lumMod val="95000"/>
            </a:schemeClr>
          </a:solidFill>
          <a:ln w="9525">
            <a:noFill/>
          </a:ln>
        </p:spPr>
        <p:txBody>
          <a:bodyPr wrap="square" anchor="t" anchorCtr="0">
            <a:noAutofit/>
          </a:bodyPr>
          <a:p>
            <a:pPr eaLnBrk="0" hangingPunct="0">
              <a:lnSpc>
                <a:spcPct val="150000"/>
              </a:lnSpc>
            </a:pPr>
            <a:r>
              <a:rPr lang="en-US" dirty="0">
                <a:latin typeface="Comic Sans MS" panose="030F0702030302020204" pitchFamily="2" charset="0"/>
                <a:ea typeface="宋体" panose="02010600030101010101" pitchFamily="2" charset="-122"/>
                <a:sym typeface="宋体" panose="02010600030101010101" pitchFamily="2" charset="-122"/>
              </a:rPr>
              <a:t> </a:t>
            </a:r>
            <a:r>
              <a:rPr dirty="0">
                <a:latin typeface="Comic Sans MS" panose="030F0702030302020204" pitchFamily="2" charset="0"/>
                <a:ea typeface="宋体" panose="02010600030101010101" pitchFamily="2" charset="-122"/>
                <a:sym typeface="宋体" panose="02010600030101010101" pitchFamily="2" charset="-122"/>
              </a:rPr>
              <a:t>若取计时电路的时钟周期为5秒，则45秒定时、5秒定时和25秒定时分别用九、一和五个脉冲实现，所以完成一次循环显示需要</a:t>
            </a: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9+1+5+1=16</a:t>
            </a:r>
            <a:r>
              <a:rPr dirty="0">
                <a:latin typeface="Comic Sans MS" panose="030F0702030302020204" pitchFamily="2" charset="0"/>
                <a:ea typeface="宋体" panose="02010600030101010101" pitchFamily="2" charset="-122"/>
                <a:sym typeface="宋体" panose="02010600030101010101" pitchFamily="2" charset="-122"/>
              </a:rPr>
              <a:t>个时钟脉冲。</a:t>
            </a:r>
            <a:endParaRPr dirty="0">
              <a:latin typeface="Comic Sans MS" panose="030F0702030302020204" pitchFamily="2" charset="0"/>
              <a:ea typeface="宋体" panose="02010600030101010101" pitchFamily="2" charset="-122"/>
              <a:sym typeface="宋体" panose="02010600030101010101" pitchFamily="2" charset="-122"/>
            </a:endParaRPr>
          </a:p>
        </p:txBody>
      </p:sp>
      <p:pic>
        <p:nvPicPr>
          <p:cNvPr id="13" name="图片 12" descr="D)0X]D0ZHJLE}O1~()7[R1C"/>
          <p:cNvPicPr>
            <a:picLocks noChangeAspect="1"/>
          </p:cNvPicPr>
          <p:nvPr>
            <p:custDataLst>
              <p:tags r:id="rId9"/>
            </p:custDataLst>
          </p:nvPr>
        </p:nvPicPr>
        <p:blipFill>
          <a:blip r:embed="rId10"/>
          <a:stretch>
            <a:fillRect/>
          </a:stretch>
        </p:blipFill>
        <p:spPr>
          <a:xfrm>
            <a:off x="5260975" y="620395"/>
            <a:ext cx="3721100" cy="5114290"/>
          </a:xfrm>
          <a:prstGeom prst="rect">
            <a:avLst/>
          </a:prstGeom>
        </p:spPr>
      </p:pic>
      <p:pic>
        <p:nvPicPr>
          <p:cNvPr id="14" name="图片 13" descr="%JMAT1()U`1X$95E7DA_(76"/>
          <p:cNvPicPr>
            <a:picLocks noChangeAspect="1"/>
          </p:cNvPicPr>
          <p:nvPr>
            <p:custDataLst>
              <p:tags r:id="rId11"/>
            </p:custDataLst>
          </p:nvPr>
        </p:nvPicPr>
        <p:blipFill>
          <a:blip r:embed="rId12"/>
          <a:stretch>
            <a:fillRect/>
          </a:stretch>
        </p:blipFill>
        <p:spPr>
          <a:xfrm>
            <a:off x="5330190" y="5859780"/>
            <a:ext cx="3684270" cy="394970"/>
          </a:xfrm>
          <a:prstGeom prst="rect">
            <a:avLst/>
          </a:prstGeom>
        </p:spPr>
      </p:pic>
      <p:sp>
        <p:nvSpPr>
          <p:cNvPr id="100" name="文本框 99"/>
          <p:cNvSpPr txBox="1"/>
          <p:nvPr/>
        </p:nvSpPr>
        <p:spPr>
          <a:xfrm>
            <a:off x="395605" y="2951480"/>
            <a:ext cx="2258695" cy="922020"/>
          </a:xfrm>
          <a:prstGeom prst="rect">
            <a:avLst/>
          </a:prstGeom>
          <a:noFill/>
          <a:ln w="9525">
            <a:noFill/>
          </a:ln>
        </p:spPr>
        <p:txBody>
          <a:bodyPr wrap="square">
            <a:spAutoFit/>
          </a:bodyPr>
          <a:p>
            <a:pPr>
              <a:lnSpc>
                <a:spcPct val="150000"/>
              </a:lnSpc>
            </a:pPr>
            <a:r>
              <a:rPr lang="en-US" altLang="zh-CN" sz="1800">
                <a:solidFill>
                  <a:srgbClr val="C00000"/>
                </a:solidFill>
                <a:latin typeface="Comic Sans MS" panose="030F0702030302020204" pitchFamily="2" charset="0"/>
                <a:cs typeface="Comic Sans MS" panose="030F0702030302020204" pitchFamily="2" charset="0"/>
              </a:rPr>
              <a:t>  </a:t>
            </a:r>
            <a:r>
              <a:rPr lang="zh-CN" sz="1800">
                <a:solidFill>
                  <a:srgbClr val="C00000"/>
                </a:solidFill>
                <a:latin typeface="Comic Sans MS" panose="030F0702030302020204" pitchFamily="2" charset="0"/>
                <a:cs typeface="Comic Sans MS" panose="030F0702030302020204" pitchFamily="2" charset="0"/>
              </a:rPr>
              <a:t>用</a:t>
            </a:r>
            <a:r>
              <a:rPr lang="en-US" altLang="zh-CN" sz="1800">
                <a:solidFill>
                  <a:srgbClr val="C00000"/>
                </a:solidFill>
                <a:latin typeface="Comic Sans MS" panose="030F0702030302020204" pitchFamily="2" charset="0"/>
                <a:cs typeface="Comic Sans MS" panose="030F0702030302020204" pitchFamily="2" charset="0"/>
              </a:rPr>
              <a:t>4</a:t>
            </a:r>
            <a:r>
              <a:rPr lang="zh-CN" sz="1800">
                <a:solidFill>
                  <a:srgbClr val="C00000"/>
                </a:solidFill>
                <a:latin typeface="Comic Sans MS" panose="030F0702030302020204" pitchFamily="2" charset="0"/>
                <a:cs typeface="Comic Sans MS" panose="030F0702030302020204" pitchFamily="2" charset="0"/>
              </a:rPr>
              <a:t>进制计数器和</a:t>
            </a:r>
            <a:r>
              <a:rPr lang="en-US" altLang="zh-CN" sz="1800">
                <a:solidFill>
                  <a:srgbClr val="C00000"/>
                </a:solidFill>
                <a:latin typeface="Comic Sans MS" panose="030F0702030302020204" pitchFamily="2" charset="0"/>
                <a:cs typeface="Comic Sans MS" panose="030F0702030302020204" pitchFamily="2" charset="0"/>
              </a:rPr>
              <a:t> 74HC138/9</a:t>
            </a:r>
            <a:r>
              <a:rPr lang="zh-CN" sz="1800">
                <a:solidFill>
                  <a:srgbClr val="C00000"/>
                </a:solidFill>
                <a:latin typeface="Comic Sans MS" panose="030F0702030302020204" pitchFamily="2" charset="0"/>
                <a:cs typeface="Comic Sans MS" panose="030F0702030302020204" pitchFamily="2" charset="0"/>
              </a:rPr>
              <a:t>实现时，</a:t>
            </a:r>
            <a:endParaRPr lang="zh-CN" altLang="en-US" sz="1800">
              <a:solidFill>
                <a:srgbClr val="C00000"/>
              </a:solidFill>
              <a:latin typeface="Comic Sans MS" panose="030F0702030302020204" pitchFamily="2" charset="0"/>
              <a:cs typeface="Comic Sans MS" panose="030F070203030202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
                                        </p:tgtEl>
                                        <p:attrNameLst>
                                          <p:attrName>style.visibility</p:attrName>
                                        </p:attrNameLst>
                                      </p:cBhvr>
                                      <p:to>
                                        <p:strVal val="visible"/>
                                      </p:to>
                                    </p:set>
                                    <p:anim calcmode="discrete" valueType="clr">
                                      <p:cBhvr override="childStyle">
                                        <p:cTn id="7"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
                                        </p:tgtEl>
                                        <p:attrNameLst>
                                          <p:attrName>fillcolor</p:attrName>
                                        </p:attrNameLst>
                                      </p:cBhvr>
                                      <p:tavLst>
                                        <p:tav tm="0">
                                          <p:val>
                                            <p:clrVal>
                                              <a:schemeClr val="accent2"/>
                                            </p:clrVal>
                                          </p:val>
                                        </p:tav>
                                        <p:tav tm="50000">
                                          <p:val>
                                            <p:clrVal>
                                              <a:schemeClr val="hlink"/>
                                            </p:clrVal>
                                          </p:val>
                                        </p:tav>
                                      </p:tavLst>
                                    </p:anim>
                                    <p:set>
                                      <p:cBhvr>
                                        <p:cTn id="9" dur="80"/>
                                        <p:tgtEl>
                                          <p:spTgt spid="1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1"/>
                                        </p:tgtEl>
                                        <p:attrNameLst>
                                          <p:attrName>style.visibility</p:attrName>
                                        </p:attrNameLst>
                                      </p:cBhvr>
                                      <p:to>
                                        <p:strVal val="visible"/>
                                      </p:to>
                                    </p:set>
                                    <p:anim calcmode="discrete" valueType="clr">
                                      <p:cBhvr override="childStyle">
                                        <p:cTn id="14"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1"/>
                                        </p:tgtEl>
                                        <p:attrNameLst>
                                          <p:attrName>fillcolor</p:attrName>
                                        </p:attrNameLst>
                                      </p:cBhvr>
                                      <p:tavLst>
                                        <p:tav tm="0">
                                          <p:val>
                                            <p:clrVal>
                                              <a:schemeClr val="accent2"/>
                                            </p:clrVal>
                                          </p:val>
                                        </p:tav>
                                        <p:tav tm="50000">
                                          <p:val>
                                            <p:clrVal>
                                              <a:schemeClr val="hlink"/>
                                            </p:clrVal>
                                          </p:val>
                                        </p:tav>
                                      </p:tavLst>
                                    </p:anim>
                                    <p:set>
                                      <p:cBhvr>
                                        <p:cTn id="16" dur="8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 name="图片 757"/>
          <p:cNvPicPr>
            <a:picLocks noChangeAspect="1"/>
          </p:cNvPicPr>
          <p:nvPr>
            <p:custDataLst>
              <p:tags r:id="rId1"/>
            </p:custDataLst>
          </p:nvPr>
        </p:nvPicPr>
        <p:blipFill>
          <a:blip r:embed="rId2"/>
          <a:stretch>
            <a:fillRect/>
          </a:stretch>
        </p:blipFill>
        <p:spPr>
          <a:xfrm>
            <a:off x="539750" y="548640"/>
            <a:ext cx="8425815" cy="5288915"/>
          </a:xfrm>
          <a:prstGeom prst="rect">
            <a:avLst/>
          </a:prstGeom>
          <a:noFill/>
          <a:ln w="9525">
            <a:noFill/>
          </a:ln>
        </p:spPr>
      </p:pic>
      <p:sp>
        <p:nvSpPr>
          <p:cNvPr id="7" name="文本框 6"/>
          <p:cNvSpPr txBox="1"/>
          <p:nvPr>
            <p:custDataLst>
              <p:tags r:id="rId3"/>
            </p:custDataLst>
          </p:nvPr>
        </p:nvSpPr>
        <p:spPr>
          <a:xfrm>
            <a:off x="2699385" y="5732780"/>
            <a:ext cx="3984625" cy="506730"/>
          </a:xfrm>
          <a:prstGeom prst="rect">
            <a:avLst/>
          </a:prstGeom>
          <a:noFill/>
          <a:ln w="9525">
            <a:noFill/>
          </a:ln>
        </p:spPr>
        <p:txBody>
          <a:bodyPr wrap="square" anchor="t" anchorCtr="0">
            <a:spAutoFit/>
          </a:bodyPr>
          <a:p>
            <a:pPr eaLnBrk="0" hangingPunct="0">
              <a:lnSpc>
                <a:spcPct val="150000"/>
              </a:lnSpc>
            </a:pPr>
            <a:r>
              <a:rPr 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     交通灯控制器参考设计图</a:t>
            </a:r>
            <a:endParaRPr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611505" y="476885"/>
            <a:ext cx="3658235" cy="553085"/>
          </a:xfrm>
          <a:prstGeom prst="rect">
            <a:avLst/>
          </a:prstGeom>
          <a:noFill/>
          <a:ln w="9525">
            <a:noFill/>
          </a:ln>
        </p:spPr>
        <p:txBody>
          <a:bodyPr wrap="square" anchor="t" anchorCtr="0">
            <a:spAutoFit/>
          </a:bodyPr>
          <a:p>
            <a:pPr eaLnBrk="0" hangingPunct="0">
              <a:lnSpc>
                <a:spcPct val="150000"/>
              </a:lnSpc>
            </a:pPr>
            <a:r>
              <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6.8.</a:t>
            </a:r>
            <a:r>
              <a:rPr lang="en-US"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 数字频率计设计</a:t>
            </a:r>
            <a:r>
              <a:rPr 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endParaRPr lang="zh-CN"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6393" name="文本框 1"/>
          <p:cNvSpPr txBox="1"/>
          <p:nvPr>
            <p:custDataLst>
              <p:tags r:id="rId2"/>
            </p:custDataLst>
          </p:nvPr>
        </p:nvSpPr>
        <p:spPr>
          <a:xfrm>
            <a:off x="683895" y="1012825"/>
            <a:ext cx="3195955" cy="398780"/>
          </a:xfrm>
          <a:prstGeom prst="rect">
            <a:avLst/>
          </a:prstGeom>
          <a:noFill/>
          <a:ln w="9525">
            <a:noFill/>
          </a:ln>
        </p:spPr>
        <p:txBody>
          <a:bodyPr wrap="square" anchor="t">
            <a:spAutoFit/>
          </a:bodyPr>
          <a:p>
            <a:pPr eaLnBrk="0" hangingPunct="0"/>
            <a:r>
              <a:rPr lang="zh-CN" altLang="en-US" sz="2000" dirty="0">
                <a:solidFill>
                  <a:srgbClr val="00B0F0"/>
                </a:solidFill>
                <a:latin typeface="Arial" panose="020B0604020202020204" pitchFamily="34" charset="0"/>
                <a:ea typeface="黑体" panose="02010609060101010101" pitchFamily="2" charset="-122"/>
              </a:rPr>
              <a:t>数字频率测量的</a:t>
            </a:r>
            <a:r>
              <a:rPr lang="zh-CN" altLang="en-US" sz="2000" dirty="0">
                <a:solidFill>
                  <a:srgbClr val="00B0F0"/>
                </a:solidFill>
                <a:latin typeface="Arial" panose="020B0604020202020204" pitchFamily="34" charset="0"/>
                <a:ea typeface="黑体" panose="02010609060101010101" pitchFamily="2" charset="-122"/>
                <a:sym typeface="微软雅黑" panose="020B0503020204020204" charset="-122"/>
              </a:rPr>
              <a:t>三种</a:t>
            </a:r>
            <a:r>
              <a:rPr lang="zh-CN" altLang="en-US" sz="2000" dirty="0">
                <a:solidFill>
                  <a:srgbClr val="00B0F0"/>
                </a:solidFill>
                <a:latin typeface="Arial" panose="020B0604020202020204" pitchFamily="34" charset="0"/>
                <a:ea typeface="黑体" panose="02010609060101010101" pitchFamily="2" charset="-122"/>
              </a:rPr>
              <a:t>方法</a:t>
            </a:r>
            <a:endParaRPr lang="zh-CN" altLang="en-US" sz="2000" dirty="0">
              <a:solidFill>
                <a:srgbClr val="00B0F0"/>
              </a:solidFill>
              <a:latin typeface="Arial" panose="020B0604020202020204" pitchFamily="34" charset="0"/>
              <a:ea typeface="黑体" panose="02010609060101010101" pitchFamily="2" charset="-122"/>
            </a:endParaRPr>
          </a:p>
        </p:txBody>
      </p:sp>
      <p:graphicFrame>
        <p:nvGraphicFramePr>
          <p:cNvPr id="16404" name="对象 3"/>
          <p:cNvGraphicFramePr/>
          <p:nvPr>
            <p:custDataLst>
              <p:tags r:id="rId3"/>
            </p:custDataLst>
          </p:nvPr>
        </p:nvGraphicFramePr>
        <p:xfrm>
          <a:off x="5537200" y="4868545"/>
          <a:ext cx="3282315" cy="1410335"/>
        </p:xfrm>
        <a:graphic>
          <a:graphicData uri="http://schemas.openxmlformats.org/presentationml/2006/ole">
            <mc:AlternateContent xmlns:mc="http://schemas.openxmlformats.org/markup-compatibility/2006">
              <mc:Choice xmlns:v="urn:schemas-microsoft-com:vml" Requires="v">
                <p:oleObj spid="_x0000_s3094" name="" r:id="rId4" imgW="3905250" imgH="2047875" progId="PBrush">
                  <p:embed/>
                </p:oleObj>
              </mc:Choice>
              <mc:Fallback>
                <p:oleObj name="" r:id="rId4" imgW="3905250" imgH="2047875" progId="PBrush">
                  <p:embed/>
                  <p:pic>
                    <p:nvPicPr>
                      <p:cNvPr id="0" name="图片 3093"/>
                      <p:cNvPicPr/>
                      <p:nvPr/>
                    </p:nvPicPr>
                    <p:blipFill>
                      <a:blip r:embed="rId5"/>
                      <a:stretch>
                        <a:fillRect/>
                      </a:stretch>
                    </p:blipFill>
                    <p:spPr>
                      <a:xfrm>
                        <a:off x="5537200" y="4868545"/>
                        <a:ext cx="3282315" cy="1410335"/>
                      </a:xfrm>
                      <a:prstGeom prst="rect">
                        <a:avLst/>
                      </a:prstGeom>
                      <a:noFill/>
                      <a:ln w="38100">
                        <a:noFill/>
                        <a:miter/>
                      </a:ln>
                    </p:spPr>
                  </p:pic>
                </p:oleObj>
              </mc:Fallback>
            </mc:AlternateContent>
          </a:graphicData>
        </a:graphic>
      </p:graphicFrame>
      <p:sp>
        <p:nvSpPr>
          <p:cNvPr id="12291" name="六边形 8"/>
          <p:cNvSpPr/>
          <p:nvPr>
            <p:custDataLst>
              <p:tags r:id="rId6"/>
            </p:custDataLst>
          </p:nvPr>
        </p:nvSpPr>
        <p:spPr>
          <a:xfrm>
            <a:off x="883920" y="2375535"/>
            <a:ext cx="1587500" cy="1368425"/>
          </a:xfrm>
          <a:prstGeom prst="hexagon">
            <a:avLst>
              <a:gd name="adj" fmla="val 25001"/>
              <a:gd name="vf" fmla="val 115470"/>
            </a:avLst>
          </a:prstGeom>
          <a:solidFill>
            <a:srgbClr val="0070C0"/>
          </a:solidFill>
          <a:ln w="25400" cap="flat" cmpd="sng">
            <a:solidFill>
              <a:srgbClr val="0070C0"/>
            </a:solidFill>
            <a:prstDash val="solid"/>
            <a:miter/>
            <a:headEnd type="none" w="med" len="med"/>
            <a:tailEnd type="none" w="med" len="med"/>
          </a:ln>
        </p:spPr>
        <p:txBody>
          <a:bodyPr anchor="ctr"/>
          <a:p>
            <a:pPr algn="ctr"/>
            <a:r>
              <a:rPr lang="zh-CN" altLang="en-US" sz="2400" b="0" dirty="0">
                <a:solidFill>
                  <a:srgbClr val="FFFFFF"/>
                </a:solidFill>
                <a:latin typeface="微软雅黑" panose="020B0503020204020204" charset="-122"/>
                <a:ea typeface="微软雅黑" panose="020B0503020204020204" charset="-122"/>
                <a:sym typeface="宋体" panose="02010600030101010101" pitchFamily="2" charset="-122"/>
              </a:rPr>
              <a:t>频率测量</a:t>
            </a:r>
            <a:endParaRPr lang="zh-CN" altLang="en-US" sz="2400" b="0" dirty="0">
              <a:solidFill>
                <a:srgbClr val="FFFFFF"/>
              </a:solidFill>
              <a:latin typeface="微软雅黑" panose="020B0503020204020204" charset="-122"/>
              <a:ea typeface="微软雅黑" panose="020B0503020204020204" charset="-122"/>
              <a:sym typeface="宋体" panose="02010600030101010101" pitchFamily="2" charset="-122"/>
            </a:endParaRPr>
          </a:p>
        </p:txBody>
      </p:sp>
      <p:cxnSp>
        <p:nvCxnSpPr>
          <p:cNvPr id="12292" name="直接箭头连接符 9"/>
          <p:cNvCxnSpPr>
            <a:stCxn id="12291" idx="0"/>
            <a:endCxn id="12294" idx="3"/>
          </p:cNvCxnSpPr>
          <p:nvPr>
            <p:custDataLst>
              <p:tags r:id="rId7"/>
            </p:custDataLst>
          </p:nvPr>
        </p:nvCxnSpPr>
        <p:spPr>
          <a:xfrm flipV="1">
            <a:off x="2471420" y="1788160"/>
            <a:ext cx="855980" cy="1271905"/>
          </a:xfrm>
          <a:prstGeom prst="straightConnector1">
            <a:avLst/>
          </a:prstGeom>
          <a:ln w="9525" cap="flat" cmpd="sng">
            <a:solidFill>
              <a:srgbClr val="969696"/>
            </a:solidFill>
            <a:prstDash val="solid"/>
            <a:miter/>
            <a:headEnd type="none" w="med" len="med"/>
            <a:tailEnd type="triangle" w="med" len="med"/>
          </a:ln>
        </p:spPr>
      </p:cxnSp>
      <p:cxnSp>
        <p:nvCxnSpPr>
          <p:cNvPr id="12293" name="直接箭头连接符 10"/>
          <p:cNvCxnSpPr>
            <a:stCxn id="12291" idx="0"/>
            <a:endCxn id="12297" idx="3"/>
          </p:cNvCxnSpPr>
          <p:nvPr>
            <p:custDataLst>
              <p:tags r:id="rId8"/>
            </p:custDataLst>
          </p:nvPr>
        </p:nvCxnSpPr>
        <p:spPr>
          <a:xfrm>
            <a:off x="2471420" y="3060065"/>
            <a:ext cx="878840" cy="753745"/>
          </a:xfrm>
          <a:prstGeom prst="straightConnector1">
            <a:avLst/>
          </a:prstGeom>
          <a:ln w="9525" cap="flat" cmpd="sng">
            <a:solidFill>
              <a:srgbClr val="969696"/>
            </a:solidFill>
            <a:prstDash val="solid"/>
            <a:miter/>
            <a:headEnd type="none" w="med" len="med"/>
            <a:tailEnd type="triangle" w="med" len="med"/>
          </a:ln>
        </p:spPr>
      </p:cxnSp>
      <p:sp>
        <p:nvSpPr>
          <p:cNvPr id="12294" name="六边形 11"/>
          <p:cNvSpPr/>
          <p:nvPr>
            <p:custDataLst>
              <p:tags r:id="rId9"/>
            </p:custDataLst>
          </p:nvPr>
        </p:nvSpPr>
        <p:spPr>
          <a:xfrm>
            <a:off x="3327400" y="1478280"/>
            <a:ext cx="2118995" cy="619760"/>
          </a:xfrm>
          <a:prstGeom prst="hexagon">
            <a:avLst>
              <a:gd name="adj" fmla="val 24993"/>
              <a:gd name="vf" fmla="val 115470"/>
            </a:avLst>
          </a:prstGeom>
          <a:gradFill rotWithShape="1">
            <a:gsLst>
              <a:gs pos="0">
                <a:srgbClr val="007BD3"/>
              </a:gs>
              <a:gs pos="100000">
                <a:srgbClr val="034373"/>
              </a:gs>
            </a:gsLst>
            <a:lin ang="0"/>
            <a:tileRect/>
          </a:gradFill>
          <a:ln w="9525">
            <a:noFill/>
          </a:ln>
        </p:spPr>
        <p:txBody>
          <a:bodyPr anchor="ctr"/>
          <a:p>
            <a:pPr algn="ctr"/>
            <a:r>
              <a:rPr lang="zh-CN" altLang="en-US" sz="2000" b="0" dirty="0">
                <a:solidFill>
                  <a:srgbClr val="FFFFFF"/>
                </a:solidFill>
                <a:latin typeface="微软雅黑" panose="020B0503020204020204" charset="-122"/>
                <a:ea typeface="微软雅黑" panose="020B0503020204020204" charset="-122"/>
                <a:sym typeface="宋体" panose="02010600030101010101" pitchFamily="2" charset="-122"/>
              </a:rPr>
              <a:t>直接法</a:t>
            </a:r>
            <a:endParaRPr lang="zh-CN" altLang="en-US" sz="2000" b="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12295" name="六边形 12"/>
          <p:cNvSpPr/>
          <p:nvPr>
            <p:custDataLst>
              <p:tags r:id="rId10"/>
            </p:custDataLst>
          </p:nvPr>
        </p:nvSpPr>
        <p:spPr>
          <a:xfrm>
            <a:off x="3327400" y="2496820"/>
            <a:ext cx="2041525" cy="648970"/>
          </a:xfrm>
          <a:prstGeom prst="hexagon">
            <a:avLst>
              <a:gd name="adj" fmla="val 24994"/>
              <a:gd name="vf" fmla="val 115470"/>
            </a:avLst>
          </a:prstGeom>
          <a:solidFill>
            <a:srgbClr val="0070C0"/>
          </a:solidFill>
          <a:ln w="9525">
            <a:noFill/>
          </a:ln>
        </p:spPr>
        <p:txBody>
          <a:bodyPr anchor="ctr"/>
          <a:p>
            <a:pPr algn="ctr"/>
            <a:r>
              <a:rPr lang="zh-CN" altLang="en-US" sz="2000" b="0" dirty="0">
                <a:solidFill>
                  <a:srgbClr val="FFFFFF"/>
                </a:solidFill>
                <a:latin typeface="微软雅黑" panose="020B0503020204020204" charset="-122"/>
                <a:ea typeface="微软雅黑" panose="020B0503020204020204" charset="-122"/>
                <a:sym typeface="宋体" panose="02010600030101010101" pitchFamily="2" charset="-122"/>
              </a:rPr>
              <a:t>周期法</a:t>
            </a:r>
            <a:endParaRPr lang="zh-CN" altLang="en-US" sz="2000" b="0" dirty="0">
              <a:solidFill>
                <a:srgbClr val="FFFFFF"/>
              </a:solidFill>
              <a:latin typeface="微软雅黑" panose="020B0503020204020204" charset="-122"/>
              <a:ea typeface="微软雅黑" panose="020B0503020204020204" charset="-122"/>
              <a:sym typeface="宋体" panose="02010600030101010101" pitchFamily="2" charset="-122"/>
            </a:endParaRPr>
          </a:p>
        </p:txBody>
      </p:sp>
      <p:cxnSp>
        <p:nvCxnSpPr>
          <p:cNvPr id="12296" name="直接箭头连接符 13"/>
          <p:cNvCxnSpPr>
            <a:stCxn id="12291" idx="0"/>
            <a:endCxn id="12295" idx="3"/>
          </p:cNvCxnSpPr>
          <p:nvPr>
            <p:custDataLst>
              <p:tags r:id="rId11"/>
            </p:custDataLst>
          </p:nvPr>
        </p:nvCxnSpPr>
        <p:spPr>
          <a:xfrm flipV="1">
            <a:off x="2471420" y="2820988"/>
            <a:ext cx="855980" cy="238760"/>
          </a:xfrm>
          <a:prstGeom prst="straightConnector1">
            <a:avLst/>
          </a:prstGeom>
          <a:ln w="9525" cap="flat" cmpd="sng">
            <a:solidFill>
              <a:srgbClr val="969696"/>
            </a:solidFill>
            <a:prstDash val="solid"/>
            <a:miter/>
            <a:headEnd type="none" w="med" len="med"/>
            <a:tailEnd type="triangle" w="med" len="med"/>
          </a:ln>
        </p:spPr>
      </p:cxnSp>
      <p:sp>
        <p:nvSpPr>
          <p:cNvPr id="12297" name="六边形 14"/>
          <p:cNvSpPr/>
          <p:nvPr>
            <p:custDataLst>
              <p:tags r:id="rId12"/>
            </p:custDataLst>
          </p:nvPr>
        </p:nvSpPr>
        <p:spPr>
          <a:xfrm>
            <a:off x="3350260" y="3495040"/>
            <a:ext cx="2112010" cy="637540"/>
          </a:xfrm>
          <a:prstGeom prst="hexagon">
            <a:avLst>
              <a:gd name="adj" fmla="val 25003"/>
              <a:gd name="vf" fmla="val 115470"/>
            </a:avLst>
          </a:prstGeom>
          <a:solidFill>
            <a:srgbClr val="0070C0"/>
          </a:solidFill>
          <a:ln w="9525">
            <a:noFill/>
          </a:ln>
        </p:spPr>
        <p:txBody>
          <a:bodyPr anchor="ctr"/>
          <a:p>
            <a:pPr algn="ctr"/>
            <a:r>
              <a:rPr lang="zh-CN" altLang="en-US" sz="2000" b="0" dirty="0">
                <a:solidFill>
                  <a:srgbClr val="FFFFFF"/>
                </a:solidFill>
                <a:latin typeface="微软雅黑" panose="020B0503020204020204" charset="-122"/>
                <a:ea typeface="微软雅黑" panose="020B0503020204020204" charset="-122"/>
                <a:sym typeface="宋体" panose="02010600030101010101" pitchFamily="2" charset="-122"/>
              </a:rPr>
              <a:t>等精度法</a:t>
            </a:r>
            <a:endParaRPr lang="zh-CN" altLang="en-US" sz="2000" b="0" dirty="0">
              <a:solidFill>
                <a:srgbClr val="FFFFFF"/>
              </a:solidFill>
              <a:latin typeface="微软雅黑" panose="020B0503020204020204" charset="-122"/>
              <a:ea typeface="微软雅黑" panose="020B0503020204020204" charset="-122"/>
              <a:sym typeface="宋体" panose="02010600030101010101" pitchFamily="2" charset="-122"/>
            </a:endParaRPr>
          </a:p>
        </p:txBody>
      </p:sp>
      <p:pic>
        <p:nvPicPr>
          <p:cNvPr id="2" name="图片 1" descr="PO0SG]DOV3B9H{R7U`3J~@M"/>
          <p:cNvPicPr>
            <a:picLocks noChangeAspect="1"/>
          </p:cNvPicPr>
          <p:nvPr>
            <p:custDataLst>
              <p:tags r:id="rId13"/>
            </p:custDataLst>
          </p:nvPr>
        </p:nvPicPr>
        <p:blipFill>
          <a:blip r:embed="rId14"/>
          <a:stretch>
            <a:fillRect/>
          </a:stretch>
        </p:blipFill>
        <p:spPr>
          <a:xfrm>
            <a:off x="5727065" y="692785"/>
            <a:ext cx="2948940" cy="1630680"/>
          </a:xfrm>
          <a:prstGeom prst="rect">
            <a:avLst/>
          </a:prstGeom>
        </p:spPr>
      </p:pic>
      <p:pic>
        <p:nvPicPr>
          <p:cNvPr id="101" name="图片 100"/>
          <p:cNvPicPr/>
          <p:nvPr>
            <p:custDataLst>
              <p:tags r:id="rId15"/>
            </p:custDataLst>
          </p:nvPr>
        </p:nvPicPr>
        <p:blipFill>
          <a:blip r:embed="rId16"/>
          <a:stretch>
            <a:fillRect/>
          </a:stretch>
        </p:blipFill>
        <p:spPr>
          <a:xfrm>
            <a:off x="5900420" y="2491740"/>
            <a:ext cx="2687955" cy="665480"/>
          </a:xfrm>
          <a:prstGeom prst="rect">
            <a:avLst/>
          </a:prstGeom>
          <a:noFill/>
          <a:ln w="9525">
            <a:noFill/>
          </a:ln>
        </p:spPr>
      </p:pic>
      <p:pic>
        <p:nvPicPr>
          <p:cNvPr id="102" name="图片 101"/>
          <p:cNvPicPr/>
          <p:nvPr>
            <p:custDataLst>
              <p:tags r:id="rId17"/>
            </p:custDataLst>
          </p:nvPr>
        </p:nvPicPr>
        <p:blipFill>
          <a:blip r:embed="rId18"/>
          <a:srcRect b="26506"/>
          <a:stretch>
            <a:fillRect/>
          </a:stretch>
        </p:blipFill>
        <p:spPr>
          <a:xfrm>
            <a:off x="5900420" y="3374390"/>
            <a:ext cx="2670175" cy="1330960"/>
          </a:xfrm>
          <a:prstGeom prst="rect">
            <a:avLst/>
          </a:prstGeom>
          <a:noFill/>
          <a:ln w="9525">
            <a:noFill/>
          </a:ln>
        </p:spPr>
      </p:pic>
      <p:graphicFrame>
        <p:nvGraphicFramePr>
          <p:cNvPr id="3" name="对象 -2147482041"/>
          <p:cNvGraphicFramePr/>
          <p:nvPr>
            <p:custDataLst>
              <p:tags r:id="rId19"/>
            </p:custDataLst>
          </p:nvPr>
        </p:nvGraphicFramePr>
        <p:xfrm>
          <a:off x="611505" y="4751070"/>
          <a:ext cx="4426585" cy="1521460"/>
        </p:xfrm>
        <a:graphic>
          <a:graphicData uri="http://schemas.openxmlformats.org/presentationml/2006/ole">
            <mc:AlternateContent xmlns:mc="http://schemas.openxmlformats.org/markup-compatibility/2006">
              <mc:Choice xmlns:v="urn:schemas-microsoft-com:vml" Requires="v">
                <p:oleObj spid="_x0000_s3076" name="" r:id="rId20" imgW="2832100" imgH="1066800" progId="">
                  <p:embed/>
                </p:oleObj>
              </mc:Choice>
              <mc:Fallback>
                <p:oleObj name="" r:id="rId20" imgW="2832100" imgH="1066800" progId="">
                  <p:embed/>
                  <p:pic>
                    <p:nvPicPr>
                      <p:cNvPr id="0" name="图片 3075"/>
                      <p:cNvPicPr/>
                      <p:nvPr/>
                    </p:nvPicPr>
                    <p:blipFill>
                      <a:blip r:embed="rId21">
                        <a:lum/>
                      </a:blip>
                      <a:stretch>
                        <a:fillRect/>
                      </a:stretch>
                    </p:blipFill>
                    <p:spPr>
                      <a:xfrm>
                        <a:off x="611505" y="4751070"/>
                        <a:ext cx="4426585" cy="1521460"/>
                      </a:xfrm>
                      <a:prstGeom prst="rect">
                        <a:avLst/>
                      </a:prstGeom>
                      <a:noFill/>
                      <a:ln w="38100">
                        <a:noFill/>
                        <a:miter/>
                      </a:ln>
                    </p:spPr>
                  </p:pic>
                </p:oleObj>
              </mc:Fallback>
            </mc:AlternateContent>
          </a:graphicData>
        </a:graphic>
      </p:graphicFrame>
      <p:sp>
        <p:nvSpPr>
          <p:cNvPr id="6" name="文本框 5"/>
          <p:cNvSpPr txBox="1"/>
          <p:nvPr/>
        </p:nvSpPr>
        <p:spPr>
          <a:xfrm>
            <a:off x="755650" y="4398010"/>
            <a:ext cx="3237865" cy="398780"/>
          </a:xfrm>
          <a:prstGeom prst="rect">
            <a:avLst/>
          </a:prstGeom>
          <a:noFill/>
        </p:spPr>
        <p:txBody>
          <a:bodyPr wrap="square" rtlCol="0" anchor="t">
            <a:spAutoFit/>
          </a:bodyPr>
          <a:p>
            <a:r>
              <a:rPr lang="zh-CN" altLang="en-US" sz="2000" dirty="0">
                <a:solidFill>
                  <a:srgbClr val="00B0F0"/>
                </a:solidFill>
                <a:ea typeface="黑体" panose="02010609060101010101" pitchFamily="2" charset="-122"/>
                <a:sym typeface="+mn-ea"/>
              </a:rPr>
              <a:t>直接法频率计的基本原理</a:t>
            </a:r>
            <a:endParaRPr lang="zh-CN" altLang="en-US" sz="2000" dirty="0">
              <a:solidFill>
                <a:srgbClr val="00B0F0"/>
              </a:solidFill>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矩形 10241"/>
          <p:cNvSpPr/>
          <p:nvPr/>
        </p:nvSpPr>
        <p:spPr>
          <a:xfrm>
            <a:off x="809625" y="938213"/>
            <a:ext cx="7827963" cy="922337"/>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zh-CN" dirty="0">
                <a:latin typeface="Comic Sans MS" panose="030F0702030302020204" pitchFamily="2" charset="0"/>
                <a:ea typeface="宋体" panose="02010600030101010101" pitchFamily="2" charset="-122"/>
              </a:rPr>
              <a:t>以图形的方式描述时序电路的状态</a:t>
            </a:r>
            <a:r>
              <a:rPr lang="en-US" altLang="zh-CN" dirty="0">
                <a:latin typeface="Comic Sans MS" panose="030F0702030302020204" pitchFamily="2" charset="0"/>
                <a:ea typeface="宋体" panose="02010600030101010101" pitchFamily="2" charset="-122"/>
              </a:rPr>
              <a:t>Q</a:t>
            </a:r>
            <a:r>
              <a:rPr lang="zh-CN" altLang="zh-CN" dirty="0">
                <a:latin typeface="Comic Sans MS" panose="030F0702030302020204" pitchFamily="2" charset="0"/>
                <a:ea typeface="宋体" panose="02010600030101010101" pitchFamily="2" charset="-122"/>
              </a:rPr>
              <a:t>和输出</a:t>
            </a:r>
            <a:r>
              <a:rPr lang="en-US" altLang="zh-CN" dirty="0">
                <a:latin typeface="Comic Sans MS" panose="030F0702030302020204" pitchFamily="2" charset="0"/>
                <a:ea typeface="宋体" panose="02010600030101010101" pitchFamily="2" charset="-122"/>
              </a:rPr>
              <a:t>Y</a:t>
            </a:r>
            <a:r>
              <a:rPr lang="zh-CN" altLang="en-US" dirty="0">
                <a:latin typeface="Comic Sans MS" panose="030F0702030302020204" pitchFamily="2" charset="0"/>
                <a:ea typeface="宋体" panose="02010600030101010101" pitchFamily="2" charset="-122"/>
              </a:rPr>
              <a:t>在输入信号</a:t>
            </a:r>
            <a:r>
              <a:rPr lang="en-US" altLang="zh-CN" dirty="0">
                <a:latin typeface="Comic Sans MS" panose="030F0702030302020204" pitchFamily="2" charset="0"/>
                <a:ea typeface="宋体" panose="02010600030101010101" pitchFamily="2" charset="-122"/>
              </a:rPr>
              <a:t>X</a:t>
            </a:r>
            <a:r>
              <a:rPr lang="zh-CN" altLang="en-US" dirty="0">
                <a:latin typeface="Comic Sans MS" panose="030F0702030302020204" pitchFamily="2" charset="0"/>
                <a:ea typeface="宋体" panose="02010600030101010101" pitchFamily="2" charset="-122"/>
              </a:rPr>
              <a:t>的作用下</a:t>
            </a:r>
            <a:r>
              <a:rPr lang="zh-CN" altLang="zh-CN" dirty="0">
                <a:latin typeface="Comic Sans MS" panose="030F0702030302020204" pitchFamily="2" charset="0"/>
                <a:ea typeface="宋体" panose="02010600030101010101" pitchFamily="2" charset="-122"/>
              </a:rPr>
              <a:t>随时钟</a:t>
            </a:r>
            <a:r>
              <a:rPr lang="en-US" altLang="zh-CN" dirty="0">
                <a:latin typeface="Comic Sans MS" panose="030F0702030302020204" pitchFamily="2" charset="0"/>
                <a:ea typeface="宋体" panose="02010600030101010101" pitchFamily="2" charset="-122"/>
              </a:rPr>
              <a:t>CLK</a:t>
            </a:r>
            <a:r>
              <a:rPr lang="zh-CN" altLang="zh-CN" dirty="0">
                <a:latin typeface="Comic Sans MS" panose="030F0702030302020204" pitchFamily="2" charset="0"/>
                <a:ea typeface="宋体" panose="02010600030101010101" pitchFamily="2" charset="-122"/>
              </a:rPr>
              <a:t>的变化关系。</a:t>
            </a:r>
            <a:endParaRPr lang="zh-CN" altLang="zh-CN" dirty="0">
              <a:latin typeface="Comic Sans MS" panose="030F0702030302020204" pitchFamily="2" charset="0"/>
              <a:ea typeface="宋体" panose="02010600030101010101" pitchFamily="2" charset="-122"/>
            </a:endParaRPr>
          </a:p>
        </p:txBody>
      </p:sp>
      <p:graphicFrame>
        <p:nvGraphicFramePr>
          <p:cNvPr id="14338" name="对象 -2147482269"/>
          <p:cNvGraphicFramePr/>
          <p:nvPr/>
        </p:nvGraphicFramePr>
        <p:xfrm>
          <a:off x="1770063" y="1860550"/>
          <a:ext cx="4656137" cy="1582738"/>
        </p:xfrm>
        <a:graphic>
          <a:graphicData uri="http://schemas.openxmlformats.org/presentationml/2006/ole">
            <mc:AlternateContent xmlns:mc="http://schemas.openxmlformats.org/markup-compatibility/2006">
              <mc:Choice xmlns:v="urn:schemas-microsoft-com:vml" Requires="v">
                <p:oleObj spid="_x0000_s3076" name="" r:id="rId1" imgW="3218180" imgH="1106805" progId="Visio.Drawing.11">
                  <p:embed/>
                </p:oleObj>
              </mc:Choice>
              <mc:Fallback>
                <p:oleObj name="" r:id="rId1" imgW="3218180" imgH="1106805" progId="Visio.Drawing.11">
                  <p:embed/>
                  <p:pic>
                    <p:nvPicPr>
                      <p:cNvPr id="0" name="图片 3075"/>
                      <p:cNvPicPr/>
                      <p:nvPr/>
                    </p:nvPicPr>
                    <p:blipFill>
                      <a:blip r:embed="rId2"/>
                      <a:stretch>
                        <a:fillRect/>
                      </a:stretch>
                    </p:blipFill>
                    <p:spPr>
                      <a:xfrm>
                        <a:off x="1770063" y="1860550"/>
                        <a:ext cx="4656137" cy="1582738"/>
                      </a:xfrm>
                      <a:prstGeom prst="rect">
                        <a:avLst/>
                      </a:prstGeom>
                      <a:noFill/>
                      <a:ln w="38100">
                        <a:noFill/>
                        <a:miter/>
                      </a:ln>
                    </p:spPr>
                  </p:pic>
                </p:oleObj>
              </mc:Fallback>
            </mc:AlternateContent>
          </a:graphicData>
        </a:graphic>
      </p:graphicFrame>
      <p:graphicFrame>
        <p:nvGraphicFramePr>
          <p:cNvPr id="14339" name="对象 -2147482268"/>
          <p:cNvGraphicFramePr/>
          <p:nvPr/>
        </p:nvGraphicFramePr>
        <p:xfrm>
          <a:off x="3979863" y="3529013"/>
          <a:ext cx="4424362" cy="2741612"/>
        </p:xfrm>
        <a:graphic>
          <a:graphicData uri="http://schemas.openxmlformats.org/presentationml/2006/ole">
            <mc:AlternateContent xmlns:mc="http://schemas.openxmlformats.org/markup-compatibility/2006">
              <mc:Choice xmlns:v="urn:schemas-microsoft-com:vml" Requires="v">
                <p:oleObj spid="_x0000_s3077" name="" r:id="rId3" imgW="7759700" imgH="6578600" progId="Visio.Drawing.11">
                  <p:embed/>
                </p:oleObj>
              </mc:Choice>
              <mc:Fallback>
                <p:oleObj name="" r:id="rId3" imgW="7759700" imgH="6578600" progId="Visio.Drawing.11">
                  <p:embed/>
                  <p:pic>
                    <p:nvPicPr>
                      <p:cNvPr id="0" name="图片 3076"/>
                      <p:cNvPicPr/>
                      <p:nvPr/>
                    </p:nvPicPr>
                    <p:blipFill>
                      <a:blip r:embed="rId4"/>
                      <a:stretch>
                        <a:fillRect/>
                      </a:stretch>
                    </p:blipFill>
                    <p:spPr>
                      <a:xfrm>
                        <a:off x="3979863" y="3529013"/>
                        <a:ext cx="4424362" cy="2741612"/>
                      </a:xfrm>
                      <a:prstGeom prst="rect">
                        <a:avLst/>
                      </a:prstGeom>
                      <a:noFill/>
                      <a:ln w="38100">
                        <a:noFill/>
                        <a:miter/>
                      </a:ln>
                    </p:spPr>
                  </p:pic>
                </p:oleObj>
              </mc:Fallback>
            </mc:AlternateContent>
          </a:graphicData>
        </a:graphic>
      </p:graphicFrame>
      <p:sp>
        <p:nvSpPr>
          <p:cNvPr id="14340" name="文本框 6"/>
          <p:cNvSpPr txBox="1"/>
          <p:nvPr/>
        </p:nvSpPr>
        <p:spPr>
          <a:xfrm>
            <a:off x="7007225" y="3160713"/>
            <a:ext cx="800100" cy="368300"/>
          </a:xfrm>
          <a:prstGeom prst="rect">
            <a:avLst/>
          </a:prstGeom>
          <a:noFill/>
          <a:ln w="9525">
            <a:noFill/>
          </a:ln>
        </p:spPr>
        <p:txBody>
          <a:bodyPr wrap="none" anchor="t" anchorCtr="0">
            <a:spAutoFit/>
          </a:bodyPr>
          <a:p>
            <a:r>
              <a:rPr lang="en-US" altLang="zh-CN" i="1">
                <a:solidFill>
                  <a:srgbClr val="C00000"/>
                </a:solidFill>
                <a:latin typeface="Arial" panose="020B0604020202020204" pitchFamily="34" charset="0"/>
                <a:ea typeface="宋体" panose="02010600030101010101" pitchFamily="2" charset="-122"/>
              </a:rPr>
              <a:t>x</a:t>
            </a:r>
            <a:r>
              <a:rPr lang="en-US" altLang="zh-CN">
                <a:solidFill>
                  <a:srgbClr val="C00000"/>
                </a:solidFill>
                <a:latin typeface="Arial" panose="020B0604020202020204" pitchFamily="34" charset="0"/>
                <a:ea typeface="宋体" panose="02010600030101010101" pitchFamily="2" charset="-122"/>
              </a:rPr>
              <a:t>=0</a:t>
            </a:r>
            <a:r>
              <a:rPr lang="zh-CN" altLang="en-US">
                <a:solidFill>
                  <a:srgbClr val="C00000"/>
                </a:solidFill>
                <a:latin typeface="Arial" panose="020B0604020202020204" pitchFamily="34" charset="0"/>
                <a:ea typeface="宋体" panose="02010600030101010101" pitchFamily="2" charset="-122"/>
              </a:rPr>
              <a:t>时</a:t>
            </a:r>
            <a:endParaRPr lang="zh-CN" altLang="en-US">
              <a:solidFill>
                <a:srgbClr val="C00000"/>
              </a:solidFill>
              <a:latin typeface="Arial" panose="020B0604020202020204" pitchFamily="34" charset="0"/>
              <a:ea typeface="宋体" panose="02010600030101010101" pitchFamily="2" charset="-122"/>
            </a:endParaRPr>
          </a:p>
        </p:txBody>
      </p:sp>
      <p:sp>
        <p:nvSpPr>
          <p:cNvPr id="14341" name="矩形 10241"/>
          <p:cNvSpPr/>
          <p:nvPr/>
        </p:nvSpPr>
        <p:spPr>
          <a:xfrm>
            <a:off x="1012825" y="4295775"/>
            <a:ext cx="2867025" cy="175260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zh-CN" dirty="0">
                <a:latin typeface="Comic Sans MS" panose="030F0702030302020204" pitchFamily="2" charset="0"/>
                <a:ea typeface="宋体" panose="02010600030101010101" pitchFamily="2" charset="-122"/>
              </a:rPr>
              <a:t>用随时间变化的波形来描述在输入信号的作用下，输出</a:t>
            </a:r>
            <a:r>
              <a:rPr lang="en-US" altLang="zh-CN" dirty="0">
                <a:latin typeface="Comic Sans MS" panose="030F0702030302020204" pitchFamily="2" charset="0"/>
                <a:ea typeface="宋体" panose="02010600030101010101" pitchFamily="2" charset="-122"/>
              </a:rPr>
              <a:t>Y</a:t>
            </a:r>
            <a:r>
              <a:rPr lang="zh-CN" altLang="zh-CN" dirty="0">
                <a:latin typeface="Comic Sans MS" panose="030F0702030302020204" pitchFamily="2" charset="0"/>
                <a:ea typeface="宋体" panose="02010600030101010101" pitchFamily="2" charset="-122"/>
              </a:rPr>
              <a:t>及状态</a:t>
            </a:r>
            <a:r>
              <a:rPr lang="en-US" altLang="zh-CN" dirty="0">
                <a:latin typeface="Comic Sans MS" panose="030F0702030302020204" pitchFamily="2" charset="0"/>
                <a:ea typeface="宋体" panose="02010600030101010101" pitchFamily="2" charset="-122"/>
              </a:rPr>
              <a:t>Q</a:t>
            </a:r>
            <a:r>
              <a:rPr lang="zh-CN" altLang="en-US" dirty="0">
                <a:latin typeface="Comic Sans MS" panose="030F0702030302020204" pitchFamily="2" charset="0"/>
                <a:ea typeface="宋体" panose="02010600030101010101" pitchFamily="2" charset="-122"/>
              </a:rPr>
              <a:t>与</a:t>
            </a:r>
            <a:r>
              <a:rPr lang="zh-CN" altLang="zh-CN" dirty="0">
                <a:latin typeface="Comic Sans MS" panose="030F0702030302020204" pitchFamily="2" charset="0"/>
                <a:ea typeface="宋体" panose="02010600030101010101" pitchFamily="2" charset="-122"/>
              </a:rPr>
              <a:t>时钟脉冲</a:t>
            </a:r>
            <a:r>
              <a:rPr lang="en-US" altLang="zh-CN" dirty="0">
                <a:latin typeface="Comic Sans MS" panose="030F0702030302020204" pitchFamily="2" charset="0"/>
                <a:ea typeface="宋体" panose="02010600030101010101" pitchFamily="2" charset="-122"/>
              </a:rPr>
              <a:t>CLK</a:t>
            </a:r>
            <a:r>
              <a:rPr lang="zh-CN" altLang="zh-CN" dirty="0">
                <a:latin typeface="Comic Sans MS" panose="030F0702030302020204" pitchFamily="2" charset="0"/>
                <a:ea typeface="宋体" panose="02010600030101010101" pitchFamily="2" charset="-122"/>
              </a:rPr>
              <a:t>之间的对应关系。</a:t>
            </a:r>
            <a:endParaRPr lang="zh-CN" altLang="zh-CN" dirty="0">
              <a:latin typeface="Comic Sans MS" panose="030F0702030302020204" pitchFamily="2" charset="0"/>
              <a:ea typeface="宋体" panose="02010600030101010101" pitchFamily="2" charset="-122"/>
            </a:endParaRPr>
          </a:p>
        </p:txBody>
      </p:sp>
      <p:sp>
        <p:nvSpPr>
          <p:cNvPr id="14342" name="矩形 10241"/>
          <p:cNvSpPr/>
          <p:nvPr/>
        </p:nvSpPr>
        <p:spPr>
          <a:xfrm>
            <a:off x="904875" y="628650"/>
            <a:ext cx="2206625" cy="398463"/>
          </a:xfrm>
          <a:prstGeom prst="rect">
            <a:avLst/>
          </a:prstGeom>
          <a:noFill/>
          <a:ln w="9525">
            <a:noFill/>
          </a:ln>
        </p:spPr>
        <p:txBody>
          <a:bodyPr wrap="square" anchor="t" anchorCtr="0">
            <a:spAutoFit/>
          </a:bodyPr>
          <a:p>
            <a:pPr eaLnBrk="0" hangingPunct="0"/>
            <a:r>
              <a:rPr lang="en-US" altLang="zh-CN" sz="2000" dirty="0">
                <a:solidFill>
                  <a:srgbClr val="0070C0"/>
                </a:solidFill>
                <a:latin typeface="Comic Sans MS" panose="030F0702030302020204" pitchFamily="2" charset="0"/>
                <a:ea typeface="仿宋_GB2312" pitchFamily="1" charset="-122"/>
                <a:sym typeface="宋体" panose="02010600030101010101" pitchFamily="2" charset="-122"/>
              </a:rPr>
              <a:t>2. </a:t>
            </a:r>
            <a:r>
              <a:rPr lang="zh-CN" altLang="en-US" sz="2000" dirty="0">
                <a:solidFill>
                  <a:srgbClr val="0070C0"/>
                </a:solidFill>
                <a:latin typeface="Comic Sans MS" panose="030F0702030302020204" pitchFamily="2" charset="0"/>
                <a:ea typeface="宋体" panose="02010600030101010101" pitchFamily="2" charset="-122"/>
              </a:rPr>
              <a:t>状态转换图</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14343" name="矩形 10241"/>
          <p:cNvSpPr/>
          <p:nvPr/>
        </p:nvSpPr>
        <p:spPr>
          <a:xfrm>
            <a:off x="1109663" y="3897313"/>
            <a:ext cx="1795462" cy="398462"/>
          </a:xfrm>
          <a:prstGeom prst="rect">
            <a:avLst/>
          </a:prstGeom>
          <a:noFill/>
          <a:ln w="9525">
            <a:noFill/>
          </a:ln>
        </p:spPr>
        <p:txBody>
          <a:bodyPr wrap="square" anchor="t" anchorCtr="0">
            <a:spAutoFit/>
          </a:bodyPr>
          <a:p>
            <a:pPr eaLnBrk="0" hangingPunct="0"/>
            <a:r>
              <a:rPr lang="en-US" altLang="zh-CN" sz="2000" dirty="0">
                <a:solidFill>
                  <a:srgbClr val="0070C0"/>
                </a:solidFill>
                <a:latin typeface="Comic Sans MS" panose="030F0702030302020204" pitchFamily="2" charset="0"/>
                <a:ea typeface="仿宋_GB2312" pitchFamily="1" charset="-122"/>
                <a:sym typeface="宋体" panose="02010600030101010101" pitchFamily="2" charset="-122"/>
              </a:rPr>
              <a:t>3. </a:t>
            </a:r>
            <a:r>
              <a:rPr lang="zh-CN" altLang="en-US" sz="2000" dirty="0">
                <a:solidFill>
                  <a:srgbClr val="0070C0"/>
                </a:solidFill>
                <a:latin typeface="Comic Sans MS" panose="030F0702030302020204" pitchFamily="2" charset="0"/>
                <a:ea typeface="宋体" panose="02010600030101010101" pitchFamily="2" charset="-122"/>
              </a:rPr>
              <a:t>波形图</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2" name="文本框 1"/>
          <p:cNvSpPr txBox="1"/>
          <p:nvPr/>
        </p:nvSpPr>
        <p:spPr>
          <a:xfrm>
            <a:off x="7369175" y="2466975"/>
            <a:ext cx="873125" cy="368300"/>
          </a:xfrm>
          <a:prstGeom prst="rect">
            <a:avLst/>
          </a:prstGeom>
          <a:noFill/>
          <a:ln w="9525">
            <a:noFill/>
          </a:ln>
        </p:spPr>
        <p:txBody>
          <a:bodyPr wrap="none" anchor="t" anchorCtr="0">
            <a:spAutoFit/>
          </a:bodyPr>
          <a:p>
            <a:r>
              <a:rPr lang="zh-CN" altLang="en-US" dirty="0">
                <a:solidFill>
                  <a:srgbClr val="C00000"/>
                </a:solidFill>
                <a:latin typeface="Comic Sans MS" panose="030F0702030302020204" pitchFamily="2" charset="0"/>
                <a:ea typeface="宋体" panose="02010600030101010101" pitchFamily="2" charset="-122"/>
              </a:rPr>
              <a:t>逻辑图</a:t>
            </a:r>
            <a:endParaRPr lang="zh-CN" altLang="en-US" dirty="0">
              <a:solidFill>
                <a:srgbClr val="C00000"/>
              </a:solidFill>
              <a:latin typeface="Comic Sans MS" panose="030F0702030302020204" pitchFamily="2" charset="0"/>
              <a:ea typeface="宋体" panose="02010600030101010101" pitchFamily="2" charset="-122"/>
            </a:endParaRPr>
          </a:p>
        </p:txBody>
      </p:sp>
      <p:sp>
        <p:nvSpPr>
          <p:cNvPr id="3" name="文本框 2"/>
          <p:cNvSpPr txBox="1"/>
          <p:nvPr/>
        </p:nvSpPr>
        <p:spPr>
          <a:xfrm>
            <a:off x="7369175" y="2022475"/>
            <a:ext cx="873125" cy="368300"/>
          </a:xfrm>
          <a:prstGeom prst="rect">
            <a:avLst/>
          </a:prstGeom>
          <a:noFill/>
          <a:ln w="9525">
            <a:noFill/>
          </a:ln>
        </p:spPr>
        <p:txBody>
          <a:bodyPr wrap="none" anchor="t" anchorCtr="0">
            <a:spAutoFit/>
          </a:bodyPr>
          <a:p>
            <a:r>
              <a:rPr lang="zh-CN" altLang="en-US">
                <a:solidFill>
                  <a:srgbClr val="0070C0"/>
                </a:solidFill>
                <a:latin typeface="Comic Sans MS" panose="030F0702030302020204" pitchFamily="2" charset="0"/>
                <a:ea typeface="宋体" panose="02010600030101010101" pitchFamily="2" charset="-122"/>
              </a:rPr>
              <a:t>卡诺图</a:t>
            </a:r>
            <a:endParaRPr lang="zh-CN" altLang="en-US">
              <a:latin typeface="Arial" panose="020B0604020202020204" pitchFamily="34" charset="0"/>
              <a:ea typeface="宋体" panose="02010600030101010101" pitchFamily="2" charset="-122"/>
            </a:endParaRPr>
          </a:p>
        </p:txBody>
      </p:sp>
      <p:sp>
        <p:nvSpPr>
          <p:cNvPr id="13319" name="矩形 11270"/>
          <p:cNvSpPr/>
          <p:nvPr/>
        </p:nvSpPr>
        <p:spPr>
          <a:xfrm>
            <a:off x="5653088" y="2390775"/>
            <a:ext cx="773112" cy="8318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文本框 3"/>
          <p:cNvSpPr txBox="1"/>
          <p:nvPr/>
        </p:nvSpPr>
        <p:spPr>
          <a:xfrm>
            <a:off x="7250113" y="1654175"/>
            <a:ext cx="1101725" cy="368300"/>
          </a:xfrm>
          <a:prstGeom prst="rect">
            <a:avLst/>
          </a:prstGeom>
          <a:noFill/>
          <a:ln w="9525">
            <a:noFill/>
          </a:ln>
        </p:spPr>
        <p:txBody>
          <a:bodyPr wrap="none" anchor="t" anchorCtr="0">
            <a:spAutoFit/>
          </a:bodyPr>
          <a:p>
            <a:r>
              <a:rPr lang="zh-CN" altLang="zh-CN">
                <a:solidFill>
                  <a:srgbClr val="0070C0"/>
                </a:solidFill>
                <a:latin typeface="Arial" panose="020B0604020202020204" pitchFamily="34" charset="0"/>
                <a:ea typeface="宋体" panose="02010600030101010101" pitchFamily="2" charset="-122"/>
                <a:sym typeface="宋体" panose="02010600030101010101" pitchFamily="2" charset="-122"/>
              </a:rPr>
              <a:t>三组方程</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4342"/>
                                        </p:tgtEl>
                                        <p:attrNameLst>
                                          <p:attrName>style.visibility</p:attrName>
                                        </p:attrNameLst>
                                      </p:cBhvr>
                                      <p:to>
                                        <p:strVal val="visible"/>
                                      </p:to>
                                    </p:set>
                                    <p:anim calcmode="discrete" valueType="clr">
                                      <p:cBhvr override="childStyle">
                                        <p:cTn id="7" dur="80"/>
                                        <p:tgtEl>
                                          <p:spTgt spid="1434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42"/>
                                        </p:tgtEl>
                                        <p:attrNameLst>
                                          <p:attrName>fillcolor</p:attrName>
                                        </p:attrNameLst>
                                      </p:cBhvr>
                                      <p:tavLst>
                                        <p:tav tm="0">
                                          <p:val>
                                            <p:clrVal>
                                              <a:schemeClr val="accent2"/>
                                            </p:clrVal>
                                          </p:val>
                                        </p:tav>
                                        <p:tav tm="50000">
                                          <p:val>
                                            <p:clrVal>
                                              <a:schemeClr val="hlink"/>
                                            </p:clrVal>
                                          </p:val>
                                        </p:tav>
                                      </p:tavLst>
                                    </p:anim>
                                    <p:set>
                                      <p:cBhvr>
                                        <p:cTn id="9" dur="80"/>
                                        <p:tgtEl>
                                          <p:spTgt spid="1434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337"/>
                                        </p:tgtEl>
                                        <p:attrNameLst>
                                          <p:attrName>style.visibility</p:attrName>
                                        </p:attrNameLst>
                                      </p:cBhvr>
                                      <p:to>
                                        <p:strVal val="visible"/>
                                      </p:to>
                                    </p:set>
                                    <p:animEffect transition="in" filter="wipe(left)">
                                      <p:cBhvr>
                                        <p:cTn id="14" dur="500"/>
                                        <p:tgtEl>
                                          <p:spTgt spid="1433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4338"/>
                                        </p:tgtEl>
                                        <p:attrNameLst>
                                          <p:attrName>style.visibility</p:attrName>
                                        </p:attrNameLst>
                                      </p:cBhvr>
                                      <p:to>
                                        <p:strVal val="visible"/>
                                      </p:to>
                                    </p:set>
                                    <p:animEffect transition="in" filter="dissolve">
                                      <p:cBhvr>
                                        <p:cTn id="19" dur="500"/>
                                        <p:tgtEl>
                                          <p:spTgt spid="143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3319"/>
                                        </p:tgtEl>
                                        <p:attrNameLst>
                                          <p:attrName>style.visibility</p:attrName>
                                        </p:attrNameLst>
                                      </p:cBhvr>
                                      <p:to>
                                        <p:strVal val="visible"/>
                                      </p:to>
                                    </p:set>
                                    <p:animEffect transition="in" filter="wipe(up)">
                                      <p:cBhvr>
                                        <p:cTn id="24" dur="500"/>
                                        <p:tgtEl>
                                          <p:spTgt spid="13319"/>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14343"/>
                                        </p:tgtEl>
                                        <p:attrNameLst>
                                          <p:attrName>style.visibility</p:attrName>
                                        </p:attrNameLst>
                                      </p:cBhvr>
                                      <p:to>
                                        <p:strVal val="visible"/>
                                      </p:to>
                                    </p:set>
                                    <p:anim calcmode="discrete" valueType="clr">
                                      <p:cBhvr override="childStyle">
                                        <p:cTn id="29" dur="80"/>
                                        <p:tgtEl>
                                          <p:spTgt spid="14343"/>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4343"/>
                                        </p:tgtEl>
                                        <p:attrNameLst>
                                          <p:attrName>fillcolor</p:attrName>
                                        </p:attrNameLst>
                                      </p:cBhvr>
                                      <p:tavLst>
                                        <p:tav tm="0">
                                          <p:val>
                                            <p:clrVal>
                                              <a:schemeClr val="accent2"/>
                                            </p:clrVal>
                                          </p:val>
                                        </p:tav>
                                        <p:tav tm="50000">
                                          <p:val>
                                            <p:clrVal>
                                              <a:schemeClr val="hlink"/>
                                            </p:clrVal>
                                          </p:val>
                                        </p:tav>
                                      </p:tavLst>
                                    </p:anim>
                                    <p:set>
                                      <p:cBhvr>
                                        <p:cTn id="31" dur="80"/>
                                        <p:tgtEl>
                                          <p:spTgt spid="14343"/>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341"/>
                                        </p:tgtEl>
                                        <p:attrNameLst>
                                          <p:attrName>style.visibility</p:attrName>
                                        </p:attrNameLst>
                                      </p:cBhvr>
                                      <p:to>
                                        <p:strVal val="visible"/>
                                      </p:to>
                                    </p:set>
                                    <p:animEffect transition="in" filter="wipe(left)">
                                      <p:cBhvr>
                                        <p:cTn id="36" dur="500"/>
                                        <p:tgtEl>
                                          <p:spTgt spid="1434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4339"/>
                                        </p:tgtEl>
                                        <p:attrNameLst>
                                          <p:attrName>style.visibility</p:attrName>
                                        </p:attrNameLst>
                                      </p:cBhvr>
                                      <p:to>
                                        <p:strVal val="visible"/>
                                      </p:to>
                                    </p:set>
                                    <p:animEffect transition="in" filter="dissolve">
                                      <p:cBhvr>
                                        <p:cTn id="41" dur="500"/>
                                        <p:tgtEl>
                                          <p:spTgt spid="14339"/>
                                        </p:tgtEl>
                                      </p:cBhvr>
                                    </p:animEffect>
                                  </p:childTnLst>
                                </p:cTn>
                              </p:par>
                            </p:childTnLst>
                          </p:cTn>
                        </p:par>
                        <p:par>
                          <p:cTn id="42" fill="hold">
                            <p:stCondLst>
                              <p:cond delay="500"/>
                            </p:stCondLst>
                            <p:childTnLst>
                              <p:par>
                                <p:cTn id="43" presetID="27" presetClass="entr" presetSubtype="0" fill="hold" grpId="0" nodeType="afterEffect">
                                  <p:stCondLst>
                                    <p:cond delay="0"/>
                                  </p:stCondLst>
                                  <p:iterate type="lt">
                                    <p:tmPct val="50000"/>
                                  </p:iterate>
                                  <p:childTnLst>
                                    <p:set>
                                      <p:cBhvr>
                                        <p:cTn id="44" dur="1" fill="hold">
                                          <p:stCondLst>
                                            <p:cond delay="0"/>
                                          </p:stCondLst>
                                        </p:cTn>
                                        <p:tgtEl>
                                          <p:spTgt spid="14340"/>
                                        </p:tgtEl>
                                        <p:attrNameLst>
                                          <p:attrName>style.visibility</p:attrName>
                                        </p:attrNameLst>
                                      </p:cBhvr>
                                      <p:to>
                                        <p:strVal val="visible"/>
                                      </p:to>
                                    </p:set>
                                    <p:anim calcmode="discrete" valueType="clr">
                                      <p:cBhvr override="childStyle">
                                        <p:cTn id="45" dur="80"/>
                                        <p:tgtEl>
                                          <p:spTgt spid="14340"/>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4340"/>
                                        </p:tgtEl>
                                        <p:attrNameLst>
                                          <p:attrName>fillcolor</p:attrName>
                                        </p:attrNameLst>
                                      </p:cBhvr>
                                      <p:tavLst>
                                        <p:tav tm="0">
                                          <p:val>
                                            <p:clrVal>
                                              <a:schemeClr val="accent2"/>
                                            </p:clrVal>
                                          </p:val>
                                        </p:tav>
                                        <p:tav tm="50000">
                                          <p:val>
                                            <p:clrVal>
                                              <a:schemeClr val="hlink"/>
                                            </p:clrVal>
                                          </p:val>
                                        </p:tav>
                                      </p:tavLst>
                                    </p:anim>
                                    <p:set>
                                      <p:cBhvr>
                                        <p:cTn id="47" dur="80"/>
                                        <p:tgtEl>
                                          <p:spTgt spid="14340"/>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7" presetClass="entr" presetSubtype="0" fill="hold" grpId="0" nodeType="clickEffect">
                                  <p:stCondLst>
                                    <p:cond delay="0"/>
                                  </p:stCondLst>
                                  <p:iterate type="lt">
                                    <p:tmPct val="50000"/>
                                  </p:iterate>
                                  <p:childTnLst>
                                    <p:set>
                                      <p:cBhvr>
                                        <p:cTn id="51" dur="1" fill="hold">
                                          <p:stCondLst>
                                            <p:cond delay="0"/>
                                          </p:stCondLst>
                                        </p:cTn>
                                        <p:tgtEl>
                                          <p:spTgt spid="4"/>
                                        </p:tgtEl>
                                        <p:attrNameLst>
                                          <p:attrName>style.visibility</p:attrName>
                                        </p:attrNameLst>
                                      </p:cBhvr>
                                      <p:to>
                                        <p:strVal val="visible"/>
                                      </p:to>
                                    </p:set>
                                    <p:anim calcmode="discrete" valueType="clr">
                                      <p:cBhvr override="childStyle">
                                        <p:cTn id="52"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4"/>
                                        </p:tgtEl>
                                        <p:attrNameLst>
                                          <p:attrName>fillcolor</p:attrName>
                                        </p:attrNameLst>
                                      </p:cBhvr>
                                      <p:tavLst>
                                        <p:tav tm="0">
                                          <p:val>
                                            <p:clrVal>
                                              <a:schemeClr val="accent2"/>
                                            </p:clrVal>
                                          </p:val>
                                        </p:tav>
                                        <p:tav tm="50000">
                                          <p:val>
                                            <p:clrVal>
                                              <a:schemeClr val="hlink"/>
                                            </p:clrVal>
                                          </p:val>
                                        </p:tav>
                                      </p:tavLst>
                                    </p:anim>
                                    <p:set>
                                      <p:cBhvr>
                                        <p:cTn id="54" dur="80"/>
                                        <p:tgtEl>
                                          <p:spTgt spid="4"/>
                                        </p:tgtEl>
                                        <p:attrNameLst>
                                          <p:attrName>fill.type</p:attrName>
                                        </p:attrNameLst>
                                      </p:cBhvr>
                                      <p:to>
                                        <p:strVal val="solid"/>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3"/>
                                        </p:tgtEl>
                                        <p:attrNameLst>
                                          <p:attrName>style.visibility</p:attrName>
                                        </p:attrNameLst>
                                      </p:cBhvr>
                                      <p:to>
                                        <p:strVal val="visible"/>
                                      </p:to>
                                    </p:set>
                                    <p:anim calcmode="discrete" valueType="clr">
                                      <p:cBhvr override="childStyle">
                                        <p:cTn id="59"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3"/>
                                        </p:tgtEl>
                                        <p:attrNameLst>
                                          <p:attrName>fillcolor</p:attrName>
                                        </p:attrNameLst>
                                      </p:cBhvr>
                                      <p:tavLst>
                                        <p:tav tm="0">
                                          <p:val>
                                            <p:clrVal>
                                              <a:schemeClr val="accent2"/>
                                            </p:clrVal>
                                          </p:val>
                                        </p:tav>
                                        <p:tav tm="50000">
                                          <p:val>
                                            <p:clrVal>
                                              <a:schemeClr val="hlink"/>
                                            </p:clrVal>
                                          </p:val>
                                        </p:tav>
                                      </p:tavLst>
                                    </p:anim>
                                    <p:set>
                                      <p:cBhvr>
                                        <p:cTn id="61" dur="80"/>
                                        <p:tgtEl>
                                          <p:spTgt spid="3"/>
                                        </p:tgtEl>
                                        <p:attrNameLst>
                                          <p:attrName>fill.type</p:attrName>
                                        </p:attrNameLst>
                                      </p:cBhvr>
                                      <p:to>
                                        <p:strVal val="solid"/>
                                      </p:to>
                                    </p:set>
                                  </p:childTnLst>
                                </p:cTn>
                              </p:par>
                            </p:childTnLst>
                          </p:cTn>
                        </p:par>
                      </p:childTnLst>
                    </p:cTn>
                  </p:par>
                  <p:par>
                    <p:cTn id="62" fill="hold">
                      <p:stCondLst>
                        <p:cond delay="indefinite"/>
                      </p:stCondLst>
                      <p:childTnLst>
                        <p:par>
                          <p:cTn id="63" fill="hold">
                            <p:stCondLst>
                              <p:cond delay="0"/>
                            </p:stCondLst>
                            <p:childTnLst>
                              <p:par>
                                <p:cTn id="64" presetID="27" presetClass="entr" presetSubtype="0" fill="hold" grpId="0" nodeType="clickEffect">
                                  <p:stCondLst>
                                    <p:cond delay="0"/>
                                  </p:stCondLst>
                                  <p:iterate type="lt">
                                    <p:tmPct val="50000"/>
                                  </p:iterate>
                                  <p:childTnLst>
                                    <p:set>
                                      <p:cBhvr>
                                        <p:cTn id="65" dur="1" fill="hold">
                                          <p:stCondLst>
                                            <p:cond delay="0"/>
                                          </p:stCondLst>
                                        </p:cTn>
                                        <p:tgtEl>
                                          <p:spTgt spid="2"/>
                                        </p:tgtEl>
                                        <p:attrNameLst>
                                          <p:attrName>style.visibility</p:attrName>
                                        </p:attrNameLst>
                                      </p:cBhvr>
                                      <p:to>
                                        <p:strVal val="visible"/>
                                      </p:to>
                                    </p:set>
                                    <p:anim calcmode="discrete" valueType="clr">
                                      <p:cBhvr override="childStyle">
                                        <p:cTn id="66"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2"/>
                                        </p:tgtEl>
                                        <p:attrNameLst>
                                          <p:attrName>fillcolor</p:attrName>
                                        </p:attrNameLst>
                                      </p:cBhvr>
                                      <p:tavLst>
                                        <p:tav tm="0">
                                          <p:val>
                                            <p:clrVal>
                                              <a:schemeClr val="accent2"/>
                                            </p:clrVal>
                                          </p:val>
                                        </p:tav>
                                        <p:tav tm="50000">
                                          <p:val>
                                            <p:clrVal>
                                              <a:schemeClr val="hlink"/>
                                            </p:clrVal>
                                          </p:val>
                                        </p:tav>
                                      </p:tavLst>
                                    </p:anim>
                                    <p:set>
                                      <p:cBhvr>
                                        <p:cTn id="68"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p:bldP spid="14342" grpId="1"/>
      <p:bldP spid="14337" grpId="0"/>
      <p:bldP spid="14337" grpId="1"/>
      <p:bldP spid="14343" grpId="0"/>
      <p:bldP spid="14343" grpId="1"/>
      <p:bldP spid="14341" grpId="0"/>
      <p:bldP spid="14341" grpId="1"/>
      <p:bldP spid="14340" grpId="0"/>
      <p:bldP spid="14340" grpId="1"/>
      <p:bldP spid="3" grpId="0"/>
      <p:bldP spid="3" grpId="1"/>
      <p:bldP spid="2" grpId="0"/>
      <p:bldP spid="2" grpId="1"/>
      <p:bldP spid="13319" grpId="0" bldLvl="0" animBg="1"/>
      <p:bldP spid="13319" grpId="1" animBg="1"/>
      <p:bldP spid="4" grpId="0"/>
      <p:bldP spid="4"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9" name="文本框 2"/>
          <p:cNvSpPr txBox="1"/>
          <p:nvPr>
            <p:custDataLst>
              <p:tags r:id="rId1"/>
            </p:custDataLst>
          </p:nvPr>
        </p:nvSpPr>
        <p:spPr>
          <a:xfrm>
            <a:off x="827405" y="4877435"/>
            <a:ext cx="7528560" cy="1337945"/>
          </a:xfrm>
          <a:prstGeom prst="rect">
            <a:avLst/>
          </a:prstGeom>
          <a:noFill/>
          <a:ln w="9525">
            <a:noFill/>
          </a:ln>
        </p:spPr>
        <p:txBody>
          <a:bodyPr wrap="square" anchor="t">
            <a:spAutoFit/>
          </a:bodyPr>
          <a:p>
            <a:pPr>
              <a:lnSpc>
                <a:spcPct val="150000"/>
              </a:lnSpc>
            </a:pP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f</a:t>
            </a:r>
            <a:r>
              <a:rPr lang="zh-CN" altLang="en-US"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X</a:t>
            </a: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为被测信号。</a:t>
            </a:r>
            <a:r>
              <a:rPr lang="zh-CN" altLang="en-US" dirty="0">
                <a:latin typeface="Comic Sans MS" panose="030F0702030302020204" pitchFamily="2" charset="0"/>
                <a:ea typeface="宋体" panose="02010600030101010101" pitchFamily="2" charset="-122"/>
                <a:sym typeface="宋体" panose="02010600030101010101" pitchFamily="2" charset="-122"/>
              </a:rPr>
              <a:t>主控电路输出的</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CLR</a:t>
            </a:r>
            <a:r>
              <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en-US" dirty="0">
                <a:latin typeface="Comic Sans MS" panose="030F0702030302020204" pitchFamily="2" charset="0"/>
                <a:ea typeface="宋体" panose="02010600030101010101" pitchFamily="2" charset="-122"/>
                <a:sym typeface="宋体" panose="02010600030101010101" pitchFamily="2" charset="-122"/>
              </a:rPr>
              <a:t>为复位信号，用于将计数器清零，</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CNTEN</a:t>
            </a:r>
            <a:r>
              <a:rPr lang="zh-CN" altLang="en-US" dirty="0">
                <a:latin typeface="Comic Sans MS" panose="030F0702030302020204" pitchFamily="2" charset="0"/>
                <a:ea typeface="宋体" panose="02010600030101010101" pitchFamily="2" charset="-122"/>
                <a:sym typeface="宋体" panose="02010600030101010101" pitchFamily="2" charset="-122"/>
              </a:rPr>
              <a:t>为闸门信号，用于控制计数器在固定时间内对CLK进行计数，</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DISPEN</a:t>
            </a:r>
            <a:r>
              <a:rPr lang="zh-CN" altLang="en-US" dirty="0">
                <a:solidFill>
                  <a:srgbClr val="C00000"/>
                </a:solidFill>
                <a:latin typeface="Comic Sans MS" panose="030F0702030302020204" pitchFamily="2" charset="0"/>
                <a:sym typeface="宋体" panose="02010600030101010101" pitchFamily="2" charset="-122"/>
              </a:rPr>
              <a:t>'</a:t>
            </a:r>
            <a:r>
              <a:rPr lang="zh-CN" altLang="en-US" dirty="0">
                <a:latin typeface="Comic Sans MS" panose="030F0702030302020204" pitchFamily="2" charset="0"/>
                <a:ea typeface="宋体" panose="02010600030101010101" pitchFamily="2" charset="-122"/>
                <a:sym typeface="宋体" panose="02010600030101010101" pitchFamily="2" charset="-122"/>
              </a:rPr>
              <a:t>为显示信号，用于控制显示译码电路刷新测频结果。</a:t>
            </a:r>
            <a:endParaRPr lang="zh-CN" altLang="en-US" dirty="0">
              <a:latin typeface="Comic Sans MS" panose="030F0702030302020204" pitchFamily="2" charset="0"/>
              <a:ea typeface="宋体" panose="02010600030101010101" pitchFamily="2" charset="-122"/>
              <a:sym typeface="宋体" panose="02010600030101010101" pitchFamily="2" charset="-122"/>
            </a:endParaRPr>
          </a:p>
        </p:txBody>
      </p:sp>
      <p:sp>
        <p:nvSpPr>
          <p:cNvPr id="106501" name="矩形 10243"/>
          <p:cNvSpPr/>
          <p:nvPr>
            <p:custDataLst>
              <p:tags r:id="rId2"/>
            </p:custDataLst>
          </p:nvPr>
        </p:nvSpPr>
        <p:spPr>
          <a:xfrm>
            <a:off x="772795" y="1435100"/>
            <a:ext cx="7785100" cy="3443605"/>
          </a:xfrm>
          <a:prstGeom prst="rect">
            <a:avLst/>
          </a:prstGeom>
          <a:solidFill>
            <a:schemeClr val="bg1">
              <a:lumMod val="75000"/>
              <a:alpha val="26000"/>
            </a:schemeClr>
          </a:solidFill>
          <a:ln w="9525">
            <a:noFill/>
          </a:ln>
        </p:spPr>
        <p:txBody>
          <a:bodyPr anchor="t"/>
          <a:p>
            <a:pPr eaLnBrk="0" hangingPunct="0"/>
            <a:endParaRPr lang="zh-CN" altLang="en-US" dirty="0">
              <a:latin typeface="Arial" panose="020B0604020202020204" pitchFamily="34" charset="0"/>
              <a:ea typeface="仿宋_GB2312" pitchFamily="1" charset="-122"/>
            </a:endParaRPr>
          </a:p>
        </p:txBody>
      </p:sp>
      <p:graphicFrame>
        <p:nvGraphicFramePr>
          <p:cNvPr id="2" name="Picture 6"/>
          <p:cNvGraphicFramePr>
            <a:graphicFrameLocks noChangeAspect="1"/>
          </p:cNvGraphicFramePr>
          <p:nvPr>
            <p:custDataLst>
              <p:tags r:id="rId3"/>
            </p:custDataLst>
          </p:nvPr>
        </p:nvGraphicFramePr>
        <p:xfrm>
          <a:off x="755650" y="1628140"/>
          <a:ext cx="7785735" cy="3169920"/>
        </p:xfrm>
        <a:graphic>
          <a:graphicData uri="http://schemas.openxmlformats.org/presentationml/2006/ole">
            <mc:AlternateContent xmlns:mc="http://schemas.openxmlformats.org/markup-compatibility/2006">
              <mc:Choice xmlns:v="urn:schemas-microsoft-com:vml" Requires="v">
                <p:oleObj spid="_x0000_s3076" name="" r:id="rId4" imgW="7835900" imgH="2476500" progId="Visio.Drawing.11">
                  <p:embed/>
                </p:oleObj>
              </mc:Choice>
              <mc:Fallback>
                <p:oleObj name="" r:id="rId4" imgW="7835900" imgH="2476500" progId="Visio.Drawing.11">
                  <p:embed/>
                  <p:pic>
                    <p:nvPicPr>
                      <p:cNvPr id="0" name="图片 3075"/>
                      <p:cNvPicPr/>
                      <p:nvPr/>
                    </p:nvPicPr>
                    <p:blipFill>
                      <a:blip r:embed="rId5"/>
                      <a:stretch>
                        <a:fillRect/>
                      </a:stretch>
                    </p:blipFill>
                    <p:spPr>
                      <a:xfrm>
                        <a:off x="755650" y="1628140"/>
                        <a:ext cx="7785735" cy="3169920"/>
                      </a:xfrm>
                      <a:prstGeom prst="rect">
                        <a:avLst/>
                      </a:prstGeom>
                      <a:noFill/>
                      <a:ln w="38100">
                        <a:noFill/>
                        <a:miter/>
                      </a:ln>
                    </p:spPr>
                  </p:pic>
                </p:oleObj>
              </mc:Fallback>
            </mc:AlternateContent>
          </a:graphicData>
        </a:graphic>
      </p:graphicFrame>
      <p:graphicFrame>
        <p:nvGraphicFramePr>
          <p:cNvPr id="23559" name="对象 10"/>
          <p:cNvGraphicFramePr/>
          <p:nvPr>
            <p:custDataLst>
              <p:tags r:id="rId6"/>
            </p:custDataLst>
          </p:nvPr>
        </p:nvGraphicFramePr>
        <p:xfrm>
          <a:off x="2843530" y="2059940"/>
          <a:ext cx="647700" cy="174625"/>
        </p:xfrm>
        <a:graphic>
          <a:graphicData uri="http://schemas.openxmlformats.org/presentationml/2006/ole">
            <mc:AlternateContent xmlns:mc="http://schemas.openxmlformats.org/markup-compatibility/2006">
              <mc:Choice xmlns:v="urn:schemas-microsoft-com:vml" Requires="v">
                <p:oleObj spid="_x0000_s3081" name="" r:id="rId7" imgW="1376045" imgH="544830" progId="PBrush">
                  <p:embed/>
                </p:oleObj>
              </mc:Choice>
              <mc:Fallback>
                <p:oleObj name="" r:id="rId7" imgW="1376045" imgH="544830" progId="PBrush">
                  <p:embed/>
                  <p:pic>
                    <p:nvPicPr>
                      <p:cNvPr id="0" name="图片 3080"/>
                      <p:cNvPicPr/>
                      <p:nvPr/>
                    </p:nvPicPr>
                    <p:blipFill>
                      <a:blip r:embed="rId8"/>
                      <a:stretch>
                        <a:fillRect/>
                      </a:stretch>
                    </p:blipFill>
                    <p:spPr>
                      <a:xfrm>
                        <a:off x="2843530" y="2059940"/>
                        <a:ext cx="647700" cy="174625"/>
                      </a:xfrm>
                      <a:prstGeom prst="rect">
                        <a:avLst/>
                      </a:prstGeom>
                      <a:noFill/>
                      <a:ln w="38100">
                        <a:noFill/>
                        <a:miter/>
                      </a:ln>
                    </p:spPr>
                  </p:pic>
                </p:oleObj>
              </mc:Fallback>
            </mc:AlternateContent>
          </a:graphicData>
        </a:graphic>
      </p:graphicFrame>
      <p:sp>
        <p:nvSpPr>
          <p:cNvPr id="23557" name="矩形 10243"/>
          <p:cNvSpPr/>
          <p:nvPr>
            <p:custDataLst>
              <p:tags r:id="rId9"/>
            </p:custDataLst>
          </p:nvPr>
        </p:nvSpPr>
        <p:spPr>
          <a:xfrm>
            <a:off x="2627630" y="2611120"/>
            <a:ext cx="4805680" cy="1030605"/>
          </a:xfrm>
          <a:prstGeom prst="rect">
            <a:avLst/>
          </a:prstGeom>
          <a:solidFill>
            <a:srgbClr val="FF00FF">
              <a:alpha val="25999"/>
            </a:srgbClr>
          </a:solidFill>
          <a:ln w="9525">
            <a:noFill/>
          </a:ln>
        </p:spPr>
        <p:txBody>
          <a:bodyPr anchor="t" anchorCtr="0"/>
          <a:p>
            <a:pPr eaLnBrk="0" hangingPunct="0"/>
            <a:endParaRPr lang="zh-CN" altLang="en-US" dirty="0">
              <a:latin typeface="Arial" panose="020B0604020202020204" pitchFamily="34" charset="0"/>
              <a:ea typeface="仿宋_GB2312" pitchFamily="1" charset="-122"/>
            </a:endParaRPr>
          </a:p>
        </p:txBody>
      </p:sp>
      <p:sp>
        <p:nvSpPr>
          <p:cNvPr id="6" name="文本框 5"/>
          <p:cNvSpPr txBox="1"/>
          <p:nvPr>
            <p:custDataLst>
              <p:tags r:id="rId10"/>
            </p:custDataLst>
          </p:nvPr>
        </p:nvSpPr>
        <p:spPr>
          <a:xfrm>
            <a:off x="683260" y="690245"/>
            <a:ext cx="3803015" cy="398780"/>
          </a:xfrm>
          <a:prstGeom prst="rect">
            <a:avLst/>
          </a:prstGeom>
          <a:noFill/>
        </p:spPr>
        <p:txBody>
          <a:bodyPr wrap="square" rtlCol="0" anchor="t">
            <a:spAutoFit/>
          </a:bodyPr>
          <a:p>
            <a:r>
              <a:rPr lang="zh-CN" altLang="en-US" sz="2000" dirty="0">
                <a:solidFill>
                  <a:srgbClr val="00B0F0"/>
                </a:solidFill>
                <a:ea typeface="黑体" panose="02010609060101010101" pitchFamily="2" charset="-122"/>
                <a:sym typeface="+mn-ea"/>
              </a:rPr>
              <a:t>直接法频率计的总体设计方案</a:t>
            </a:r>
            <a:endParaRPr lang="zh-CN" altLang="en-US" sz="2000" dirty="0">
              <a:solidFill>
                <a:srgbClr val="00B0F0"/>
              </a:solidFill>
              <a:ea typeface="黑体" panose="02010609060101010101" pitchFamily="2" charset="-122"/>
              <a:sym typeface="+mn-ea"/>
            </a:endParaRPr>
          </a:p>
        </p:txBody>
      </p:sp>
      <p:graphicFrame>
        <p:nvGraphicFramePr>
          <p:cNvPr id="23562" name="对象 1"/>
          <p:cNvGraphicFramePr/>
          <p:nvPr>
            <p:custDataLst>
              <p:tags r:id="rId11"/>
            </p:custDataLst>
          </p:nvPr>
        </p:nvGraphicFramePr>
        <p:xfrm>
          <a:off x="4572000" y="628015"/>
          <a:ext cx="1848485" cy="795020"/>
        </p:xfrm>
        <a:graphic>
          <a:graphicData uri="http://schemas.openxmlformats.org/presentationml/2006/ole">
            <mc:AlternateContent xmlns:mc="http://schemas.openxmlformats.org/markup-compatibility/2006">
              <mc:Choice xmlns:v="urn:schemas-microsoft-com:vml" Requires="v">
                <p:oleObj spid="_x0000_s3083" name="" r:id="rId12" imgW="1666875" imgH="904875" progId="PBrush">
                  <p:embed/>
                </p:oleObj>
              </mc:Choice>
              <mc:Fallback>
                <p:oleObj name="" r:id="rId12" imgW="1666875" imgH="904875" progId="PBrush">
                  <p:embed/>
                  <p:pic>
                    <p:nvPicPr>
                      <p:cNvPr id="0" name="图片 3082"/>
                      <p:cNvPicPr/>
                      <p:nvPr/>
                    </p:nvPicPr>
                    <p:blipFill>
                      <a:blip r:embed="rId13"/>
                      <a:stretch>
                        <a:fillRect/>
                      </a:stretch>
                    </p:blipFill>
                    <p:spPr>
                      <a:xfrm>
                        <a:off x="4572000" y="628015"/>
                        <a:ext cx="1848485" cy="79502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9" name="文本框 2"/>
          <p:cNvSpPr txBox="1"/>
          <p:nvPr>
            <p:custDataLst>
              <p:tags r:id="rId1"/>
            </p:custDataLst>
          </p:nvPr>
        </p:nvSpPr>
        <p:spPr>
          <a:xfrm>
            <a:off x="611505" y="1125220"/>
            <a:ext cx="2812415" cy="4661535"/>
          </a:xfrm>
          <a:prstGeom prst="rect">
            <a:avLst/>
          </a:prstGeom>
          <a:noFill/>
          <a:ln w="9525">
            <a:noFill/>
          </a:ln>
        </p:spPr>
        <p:txBody>
          <a:bodyPr wrap="square" anchor="t">
            <a:spAutoFit/>
          </a:bodyPr>
          <a:p>
            <a:pPr>
              <a:lnSpc>
                <a:spcPct val="150000"/>
              </a:lnSpc>
            </a:pPr>
            <a:r>
              <a:rPr lang="en-US" dirty="0">
                <a:latin typeface="Comic Sans MS" panose="030F0702030302020204" pitchFamily="2" charset="0"/>
                <a:ea typeface="宋体" panose="02010600030101010101" pitchFamily="2" charset="-122"/>
                <a:sym typeface="宋体" panose="02010600030101010101" pitchFamily="2" charset="-122"/>
              </a:rPr>
              <a:t>   </a:t>
            </a:r>
            <a:r>
              <a:rPr dirty="0">
                <a:latin typeface="Comic Sans MS" panose="030F0702030302020204" pitchFamily="2" charset="0"/>
                <a:ea typeface="宋体" panose="02010600030101010101" pitchFamily="2" charset="-122"/>
                <a:sym typeface="宋体" panose="02010600030101010101" pitchFamily="2" charset="-122"/>
              </a:rPr>
              <a:t>用十进制计数器74HC160作为主控电路，取时钟脉冲为8Hz，输出用Q</a:t>
            </a:r>
            <a:r>
              <a:rPr baseline="-25000" dirty="0">
                <a:latin typeface="Comic Sans MS" panose="030F0702030302020204" pitchFamily="2" charset="0"/>
                <a:ea typeface="宋体" panose="02010600030101010101" pitchFamily="2" charset="-122"/>
                <a:sym typeface="宋体" panose="02010600030101010101" pitchFamily="2" charset="-122"/>
              </a:rPr>
              <a:t>3</a:t>
            </a:r>
            <a:r>
              <a:rPr dirty="0">
                <a:latin typeface="Comic Sans MS" panose="030F0702030302020204" pitchFamily="2" charset="0"/>
                <a:ea typeface="宋体" panose="02010600030101010101" pitchFamily="2" charset="-122"/>
                <a:sym typeface="宋体" panose="02010600030101010101" pitchFamily="2" charset="-122"/>
              </a:rPr>
              <a:t>Q</a:t>
            </a:r>
            <a:r>
              <a:rPr baseline="-25000" dirty="0">
                <a:latin typeface="Comic Sans MS" panose="030F0702030302020204" pitchFamily="2" charset="0"/>
                <a:ea typeface="宋体" panose="02010600030101010101" pitchFamily="2" charset="-122"/>
                <a:sym typeface="宋体" panose="02010600030101010101" pitchFamily="2" charset="-122"/>
              </a:rPr>
              <a:t>2</a:t>
            </a:r>
            <a:r>
              <a:rPr dirty="0">
                <a:latin typeface="Comic Sans MS" panose="030F0702030302020204" pitchFamily="2" charset="0"/>
                <a:ea typeface="宋体" panose="02010600030101010101" pitchFamily="2" charset="-122"/>
                <a:sym typeface="宋体" panose="02010600030101010101" pitchFamily="2" charset="-122"/>
              </a:rPr>
              <a:t>Q</a:t>
            </a:r>
            <a:r>
              <a:rPr baseline="-25000" dirty="0">
                <a:latin typeface="Comic Sans MS" panose="030F0702030302020204" pitchFamily="2" charset="0"/>
                <a:ea typeface="宋体" panose="02010600030101010101" pitchFamily="2" charset="-122"/>
                <a:sym typeface="宋体" panose="02010600030101010101" pitchFamily="2" charset="-122"/>
              </a:rPr>
              <a:t>1</a:t>
            </a:r>
            <a:r>
              <a:rPr dirty="0">
                <a:latin typeface="Comic Sans MS" panose="030F0702030302020204" pitchFamily="2" charset="0"/>
                <a:ea typeface="宋体" panose="02010600030101010101" pitchFamily="2" charset="-122"/>
                <a:sym typeface="宋体" panose="02010600030101010101" pitchFamily="2" charset="-122"/>
              </a:rPr>
              <a:t>Q</a:t>
            </a:r>
            <a:r>
              <a:rPr baseline="-25000" dirty="0">
                <a:latin typeface="Comic Sans MS" panose="030F0702030302020204" pitchFamily="2" charset="0"/>
                <a:ea typeface="宋体" panose="02010600030101010101" pitchFamily="2" charset="-122"/>
                <a:sym typeface="宋体" panose="02010600030101010101" pitchFamily="2" charset="-122"/>
              </a:rPr>
              <a:t>0</a:t>
            </a:r>
            <a:r>
              <a:rPr dirty="0">
                <a:latin typeface="Comic Sans MS" panose="030F0702030302020204" pitchFamily="2" charset="0"/>
                <a:ea typeface="宋体" panose="02010600030101010101" pitchFamily="2" charset="-122"/>
                <a:sym typeface="宋体" panose="02010600030101010101" pitchFamily="2" charset="-122"/>
              </a:rPr>
              <a:t>表示。设测频计数器的清零信号</a:t>
            </a:r>
            <a:r>
              <a:rPr lang="en-US" dirty="0">
                <a:latin typeface="Comic Sans MS" panose="030F0702030302020204" pitchFamily="2" charset="0"/>
                <a:ea typeface="宋体" panose="02010600030101010101" pitchFamily="2" charset="-122"/>
                <a:sym typeface="宋体" panose="02010600030101010101" pitchFamily="2" charset="-122"/>
              </a:rPr>
              <a:t>CLR</a:t>
            </a:r>
            <a:r>
              <a:rPr dirty="0">
                <a:latin typeface="Comic Sans MS" panose="030F0702030302020204" pitchFamily="2" charset="0"/>
                <a:ea typeface="宋体" panose="02010600030101010101" pitchFamily="2" charset="-122"/>
                <a:sym typeface="宋体" panose="02010600030101010101" pitchFamily="2" charset="-122"/>
              </a:rPr>
              <a:t>'低电平有效，闸门信号</a:t>
            </a:r>
            <a:r>
              <a:rPr lang="en-US" dirty="0">
                <a:latin typeface="Comic Sans MS" panose="030F0702030302020204" pitchFamily="2" charset="0"/>
                <a:ea typeface="宋体" panose="02010600030101010101" pitchFamily="2" charset="-122"/>
                <a:sym typeface="宋体" panose="02010600030101010101" pitchFamily="2" charset="-122"/>
              </a:rPr>
              <a:t>CNTEN</a:t>
            </a:r>
            <a:r>
              <a:rPr dirty="0">
                <a:latin typeface="Comic Sans MS" panose="030F0702030302020204" pitchFamily="2" charset="0"/>
                <a:ea typeface="宋体" panose="02010600030101010101" pitchFamily="2" charset="-122"/>
                <a:sym typeface="宋体" panose="02010600030101010101" pitchFamily="2" charset="-122"/>
              </a:rPr>
              <a:t>高电平有效，</a:t>
            </a:r>
            <a:r>
              <a:rPr lang="zh-CN" dirty="0">
                <a:latin typeface="Comic Sans MS" panose="030F0702030302020204" pitchFamily="2" charset="0"/>
                <a:ea typeface="宋体" panose="02010600030101010101" pitchFamily="2" charset="-122"/>
                <a:sym typeface="宋体" panose="02010600030101010101" pitchFamily="2" charset="-122"/>
              </a:rPr>
              <a:t>显示刷新</a:t>
            </a:r>
            <a:r>
              <a:rPr dirty="0">
                <a:latin typeface="Comic Sans MS" panose="030F0702030302020204" pitchFamily="2" charset="0"/>
                <a:ea typeface="宋体" panose="02010600030101010101" pitchFamily="2" charset="-122"/>
                <a:sym typeface="宋体" panose="02010600030101010101" pitchFamily="2" charset="-122"/>
              </a:rPr>
              <a:t>信号</a:t>
            </a:r>
            <a:r>
              <a:rPr lang="en-US" dirty="0">
                <a:latin typeface="Comic Sans MS" panose="030F0702030302020204" pitchFamily="2" charset="0"/>
                <a:ea typeface="宋体" panose="02010600030101010101" pitchFamily="2" charset="-122"/>
                <a:sym typeface="宋体" panose="02010600030101010101" pitchFamily="2" charset="-122"/>
              </a:rPr>
              <a:t>DISPEN</a:t>
            </a:r>
            <a:r>
              <a:rPr dirty="0">
                <a:latin typeface="Comic Sans MS" panose="030F0702030302020204" pitchFamily="2" charset="0"/>
                <a:sym typeface="宋体" panose="02010600030101010101" pitchFamily="2" charset="-122"/>
              </a:rPr>
              <a:t>'</a:t>
            </a:r>
            <a:r>
              <a:rPr lang="zh-CN" dirty="0">
                <a:latin typeface="Comic Sans MS" panose="030F0702030302020204" pitchFamily="2" charset="0"/>
                <a:sym typeface="宋体" panose="02010600030101010101" pitchFamily="2" charset="-122"/>
              </a:rPr>
              <a:t>低</a:t>
            </a:r>
            <a:r>
              <a:rPr lang="zh-CN" altLang="en-US" dirty="0">
                <a:latin typeface="Comic Sans MS" panose="030F0702030302020204" pitchFamily="2" charset="0"/>
                <a:ea typeface="宋体" panose="02010600030101010101" pitchFamily="2" charset="-122"/>
                <a:sym typeface="宋体" panose="02010600030101010101" pitchFamily="2" charset="-122"/>
              </a:rPr>
              <a:t>电平有效</a:t>
            </a:r>
            <a:r>
              <a:rPr dirty="0">
                <a:latin typeface="Comic Sans MS" panose="030F0702030302020204" pitchFamily="2" charset="0"/>
                <a:ea typeface="宋体" panose="02010600030101010101" pitchFamily="2" charset="-122"/>
                <a:sym typeface="宋体" panose="02010600030101010101" pitchFamily="2" charset="-122"/>
              </a:rPr>
              <a:t>，设计主控电路的真值表如表所示，其中闸门信号有效时间为1秒。</a:t>
            </a:r>
            <a:endParaRPr dirty="0">
              <a:latin typeface="Comic Sans MS" panose="030F0702030302020204" pitchFamily="2" charset="0"/>
              <a:ea typeface="宋体" panose="02010600030101010101" pitchFamily="2" charset="-122"/>
              <a:sym typeface="宋体" panose="02010600030101010101" pitchFamily="2" charset="-122"/>
            </a:endParaRPr>
          </a:p>
        </p:txBody>
      </p:sp>
      <p:pic>
        <p:nvPicPr>
          <p:cNvPr id="4" name="图片 3" descr="]Z9C1H849U_2T7TBQT{HH{P"/>
          <p:cNvPicPr>
            <a:picLocks noChangeAspect="1"/>
          </p:cNvPicPr>
          <p:nvPr>
            <p:custDataLst>
              <p:tags r:id="rId2"/>
            </p:custDataLst>
          </p:nvPr>
        </p:nvPicPr>
        <p:blipFill>
          <a:blip r:embed="rId3"/>
          <a:stretch>
            <a:fillRect/>
          </a:stretch>
        </p:blipFill>
        <p:spPr>
          <a:xfrm>
            <a:off x="4356100" y="3569335"/>
            <a:ext cx="3540125" cy="996315"/>
          </a:xfrm>
          <a:prstGeom prst="rect">
            <a:avLst/>
          </a:prstGeom>
        </p:spPr>
      </p:pic>
      <p:sp>
        <p:nvSpPr>
          <p:cNvPr id="7" name="文本框 6"/>
          <p:cNvSpPr txBox="1"/>
          <p:nvPr>
            <p:custDataLst>
              <p:tags r:id="rId4"/>
            </p:custDataLst>
          </p:nvPr>
        </p:nvSpPr>
        <p:spPr>
          <a:xfrm>
            <a:off x="611505" y="546100"/>
            <a:ext cx="2473325" cy="553085"/>
          </a:xfrm>
          <a:prstGeom prst="rect">
            <a:avLst/>
          </a:prstGeom>
          <a:noFill/>
          <a:ln w="9525">
            <a:noFill/>
          </a:ln>
        </p:spPr>
        <p:txBody>
          <a:bodyPr wrap="square" anchor="t" anchorCtr="0">
            <a:spAutoFit/>
          </a:bodyPr>
          <a:p>
            <a:pPr eaLnBrk="0" hangingPunct="0">
              <a:lnSpc>
                <a:spcPct val="150000"/>
              </a:lnSpc>
            </a:pPr>
            <a:r>
              <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（1）主控电路设计</a:t>
            </a:r>
            <a:endPar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2" name="对象 -2147482040"/>
          <p:cNvGraphicFramePr/>
          <p:nvPr>
            <p:custDataLst>
              <p:tags r:id="rId5"/>
            </p:custDataLst>
          </p:nvPr>
        </p:nvGraphicFramePr>
        <p:xfrm>
          <a:off x="4211955" y="4637405"/>
          <a:ext cx="3815715" cy="1529080"/>
        </p:xfrm>
        <a:graphic>
          <a:graphicData uri="http://schemas.openxmlformats.org/presentationml/2006/ole">
            <mc:AlternateContent xmlns:mc="http://schemas.openxmlformats.org/markup-compatibility/2006">
              <mc:Choice xmlns:v="urn:schemas-microsoft-com:vml" Requires="v">
                <p:oleObj spid="_x0000_s3076" name="" r:id="rId6" imgW="4864100" imgH="2336800" progId="">
                  <p:embed/>
                </p:oleObj>
              </mc:Choice>
              <mc:Fallback>
                <p:oleObj name="" r:id="rId6" imgW="4864100" imgH="2336800" progId="">
                  <p:embed/>
                  <p:pic>
                    <p:nvPicPr>
                      <p:cNvPr id="0" name="图片 3075"/>
                      <p:cNvPicPr/>
                      <p:nvPr/>
                    </p:nvPicPr>
                    <p:blipFill>
                      <a:blip r:embed="rId7">
                        <a:lum/>
                      </a:blip>
                      <a:stretch>
                        <a:fillRect/>
                      </a:stretch>
                    </p:blipFill>
                    <p:spPr>
                      <a:xfrm>
                        <a:off x="4211955" y="4637405"/>
                        <a:ext cx="3815715" cy="1529080"/>
                      </a:xfrm>
                      <a:prstGeom prst="rect">
                        <a:avLst/>
                      </a:prstGeom>
                      <a:noFill/>
                      <a:ln w="38100">
                        <a:noFill/>
                        <a:miter/>
                      </a:ln>
                    </p:spPr>
                  </p:pic>
                </p:oleObj>
              </mc:Fallback>
            </mc:AlternateContent>
          </a:graphicData>
        </a:graphic>
      </p:graphicFrame>
      <p:pic>
        <p:nvPicPr>
          <p:cNvPr id="8" name="图片 7" descr="B{@02NVH8Z5M6L]29HLT1HA"/>
          <p:cNvPicPr>
            <a:picLocks noChangeAspect="1"/>
          </p:cNvPicPr>
          <p:nvPr>
            <p:custDataLst>
              <p:tags r:id="rId8"/>
            </p:custDataLst>
          </p:nvPr>
        </p:nvPicPr>
        <p:blipFill>
          <a:blip r:embed="rId9"/>
          <a:stretch>
            <a:fillRect/>
          </a:stretch>
        </p:blipFill>
        <p:spPr>
          <a:xfrm>
            <a:off x="3430270" y="702310"/>
            <a:ext cx="5186045" cy="2727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9" name="文本框 2"/>
          <p:cNvSpPr txBox="1"/>
          <p:nvPr>
            <p:custDataLst>
              <p:tags r:id="rId1"/>
            </p:custDataLst>
          </p:nvPr>
        </p:nvSpPr>
        <p:spPr>
          <a:xfrm>
            <a:off x="683895" y="1052830"/>
            <a:ext cx="7959725" cy="2168525"/>
          </a:xfrm>
          <a:prstGeom prst="rect">
            <a:avLst/>
          </a:prstGeom>
          <a:noFill/>
          <a:ln w="9525">
            <a:noFill/>
          </a:ln>
        </p:spPr>
        <p:txBody>
          <a:bodyPr wrap="square" anchor="t">
            <a:spAutoFit/>
          </a:bodyPr>
          <a:p>
            <a:pPr>
              <a:lnSpc>
                <a:spcPct val="150000"/>
              </a:lnSpc>
            </a:pPr>
            <a:r>
              <a:rPr lang="en-US" dirty="0">
                <a:latin typeface="Comic Sans MS" panose="030F0702030302020204" pitchFamily="2" charset="0"/>
                <a:ea typeface="宋体" panose="02010600030101010101" pitchFamily="2" charset="-122"/>
                <a:sym typeface="宋体" panose="02010600030101010101" pitchFamily="2" charset="-122"/>
              </a:rPr>
              <a:t>   </a:t>
            </a:r>
            <a:r>
              <a:rPr dirty="0">
                <a:latin typeface="Comic Sans MS" panose="030F0702030302020204" pitchFamily="2" charset="0"/>
                <a:sym typeface="宋体" panose="02010600030101010101" pitchFamily="2" charset="-122"/>
              </a:rPr>
              <a:t>要求</a:t>
            </a:r>
            <a:r>
              <a:rPr dirty="0">
                <a:latin typeface="Comic Sans MS" panose="030F0702030302020204" pitchFamily="2" charset="0"/>
                <a:ea typeface="宋体" panose="02010600030101010101" pitchFamily="2" charset="-122"/>
                <a:sym typeface="宋体" panose="02010600030101010101" pitchFamily="2" charset="-122"/>
              </a:rPr>
              <a:t>测</a:t>
            </a:r>
            <a:r>
              <a:rPr lang="zh-CN" dirty="0">
                <a:latin typeface="Comic Sans MS" panose="030F0702030302020204" pitchFamily="2" charset="0"/>
                <a:ea typeface="宋体" panose="02010600030101010101" pitchFamily="2" charset="-122"/>
                <a:sym typeface="宋体" panose="02010600030101010101" pitchFamily="2" charset="-122"/>
              </a:rPr>
              <a:t>量信号频率不高于</a:t>
            </a:r>
            <a:r>
              <a:rPr lang="en-US" altLang="zh-CN" dirty="0">
                <a:latin typeface="Comic Sans MS" panose="030F0702030302020204" pitchFamily="2" charset="0"/>
                <a:ea typeface="宋体" panose="02010600030101010101" pitchFamily="2" charset="-122"/>
                <a:sym typeface="宋体" panose="02010600030101010101" pitchFamily="2" charset="-122"/>
              </a:rPr>
              <a:t>10k</a:t>
            </a:r>
            <a:r>
              <a:rPr dirty="0">
                <a:latin typeface="Comic Sans MS" panose="030F0702030302020204" pitchFamily="2" charset="0"/>
                <a:ea typeface="宋体" panose="02010600030101010101" pitchFamily="2" charset="-122"/>
                <a:sym typeface="宋体" panose="02010600030101010101" pitchFamily="2" charset="-122"/>
              </a:rPr>
              <a:t>Hz</a:t>
            </a:r>
            <a:r>
              <a:rPr lang="zh-CN" dirty="0">
                <a:latin typeface="Comic Sans MS" panose="030F0702030302020204" pitchFamily="2" charset="0"/>
                <a:ea typeface="宋体" panose="02010600030101010101" pitchFamily="2" charset="-122"/>
                <a:sym typeface="宋体" panose="02010600030101010101" pitchFamily="2" charset="-122"/>
              </a:rPr>
              <a:t>时</a:t>
            </a:r>
            <a:r>
              <a:rPr dirty="0">
                <a:latin typeface="Comic Sans MS" panose="030F0702030302020204" pitchFamily="2" charset="0"/>
                <a:ea typeface="宋体" panose="02010600030101010101" pitchFamily="2" charset="-122"/>
                <a:sym typeface="宋体" panose="02010600030101010101" pitchFamily="2" charset="-122"/>
              </a:rPr>
              <a:t>，用4个十进制计数器74HC160级联扩展为10000进制计数器</a:t>
            </a:r>
            <a:r>
              <a:rPr lang="en-US" dirty="0">
                <a:latin typeface="Comic Sans MS" panose="030F0702030302020204" pitchFamily="2" charset="0"/>
                <a:ea typeface="宋体" panose="02010600030101010101" pitchFamily="2" charset="-122"/>
                <a:sym typeface="宋体" panose="02010600030101010101" pitchFamily="2" charset="-122"/>
              </a:rPr>
              <a:t>(0~9999)</a:t>
            </a:r>
            <a:r>
              <a:rPr dirty="0">
                <a:latin typeface="Comic Sans MS" panose="030F0702030302020204" pitchFamily="2" charset="0"/>
                <a:ea typeface="宋体" panose="02010600030101010101" pitchFamily="2" charset="-122"/>
                <a:sym typeface="宋体" panose="02010600030101010101" pitchFamily="2" charset="-122"/>
              </a:rPr>
              <a:t>，分别用4个CD4511进行</a:t>
            </a:r>
            <a:r>
              <a:rPr lang="zh-CN" dirty="0">
                <a:latin typeface="Comic Sans MS" panose="030F0702030302020204" pitchFamily="2" charset="0"/>
                <a:ea typeface="宋体" panose="02010600030101010101" pitchFamily="2" charset="-122"/>
                <a:sym typeface="宋体" panose="02010600030101010101" pitchFamily="2" charset="-122"/>
              </a:rPr>
              <a:t>显示</a:t>
            </a:r>
            <a:r>
              <a:rPr dirty="0">
                <a:latin typeface="Comic Sans MS" panose="030F0702030302020204" pitchFamily="2" charset="0"/>
                <a:ea typeface="宋体" panose="02010600030101010101" pitchFamily="2" charset="-122"/>
                <a:sym typeface="宋体" panose="02010600030101010101" pitchFamily="2" charset="-122"/>
              </a:rPr>
              <a:t>译码驱动4个数码管显示测频结果。计数器的复位端RD'由主控电路的清零信号CLR'控制，计数允许控制端EP由主控电路的闸门信号CNTEN控制，CD4511的锁存允许端LE由主控电路的显示信号DISPEN'控制。</a:t>
            </a:r>
            <a:endParaRPr dirty="0">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6"/>
          <p:cNvSpPr txBox="1"/>
          <p:nvPr>
            <p:custDataLst>
              <p:tags r:id="rId2"/>
            </p:custDataLst>
          </p:nvPr>
        </p:nvSpPr>
        <p:spPr>
          <a:xfrm>
            <a:off x="611505" y="546100"/>
            <a:ext cx="3569970" cy="506730"/>
          </a:xfrm>
          <a:prstGeom prst="rect">
            <a:avLst/>
          </a:prstGeom>
          <a:noFill/>
          <a:ln w="9525">
            <a:noFill/>
          </a:ln>
        </p:spPr>
        <p:txBody>
          <a:bodyPr wrap="square" anchor="t" anchorCtr="0">
            <a:spAutoFit/>
          </a:bodyPr>
          <a:p>
            <a:pPr eaLnBrk="0" hangingPunct="0">
              <a:lnSpc>
                <a:spcPct val="150000"/>
              </a:lnSpc>
            </a:pP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计数与显示译码电路设计</a:t>
            </a:r>
            <a:endParaRPr 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 name="文本框 1"/>
          <p:cNvSpPr txBox="1"/>
          <p:nvPr/>
        </p:nvSpPr>
        <p:spPr>
          <a:xfrm>
            <a:off x="755650" y="3429000"/>
            <a:ext cx="2649855" cy="2584450"/>
          </a:xfrm>
          <a:prstGeom prst="rect">
            <a:avLst/>
          </a:prstGeom>
          <a:noFill/>
        </p:spPr>
        <p:txBody>
          <a:bodyPr wrap="square" rtlCol="0" anchor="t">
            <a:spAutoFit/>
          </a:bodyPr>
          <a:p>
            <a:pPr>
              <a:lnSpc>
                <a:spcPct val="150000"/>
              </a:lnSpc>
            </a:pPr>
            <a:r>
              <a:rPr lang="en-US" dirty="0">
                <a:latin typeface="Comic Sans MS" panose="030F0702030302020204" pitchFamily="2" charset="0"/>
                <a:sym typeface="宋体" panose="02010600030101010101" pitchFamily="2" charset="-122"/>
              </a:rPr>
              <a:t>   </a:t>
            </a:r>
            <a:r>
              <a:rPr lang="zh-CN" altLang="en-US" dirty="0">
                <a:latin typeface="Comic Sans MS" panose="030F0702030302020204" pitchFamily="2" charset="0"/>
                <a:sym typeface="宋体" panose="02010600030101010101" pitchFamily="2" charset="-122"/>
              </a:rPr>
              <a:t>如果</a:t>
            </a:r>
            <a:r>
              <a:rPr dirty="0">
                <a:latin typeface="Comic Sans MS" panose="030F0702030302020204" pitchFamily="2" charset="0"/>
                <a:sym typeface="宋体" panose="02010600030101010101" pitchFamily="2" charset="-122"/>
              </a:rPr>
              <a:t>要求</a:t>
            </a:r>
            <a:r>
              <a:rPr lang="zh-CN" dirty="0">
                <a:latin typeface="Comic Sans MS" panose="030F0702030302020204" pitchFamily="2" charset="0"/>
                <a:sym typeface="宋体" panose="02010600030101010101" pitchFamily="2" charset="-122"/>
              </a:rPr>
              <a:t>频率计</a:t>
            </a:r>
            <a:r>
              <a:rPr dirty="0">
                <a:latin typeface="Comic Sans MS" panose="030F0702030302020204" pitchFamily="2" charset="0"/>
                <a:sym typeface="宋体" panose="02010600030101010101" pitchFamily="2" charset="-122"/>
              </a:rPr>
              <a:t>测</a:t>
            </a:r>
            <a:r>
              <a:rPr lang="zh-CN" dirty="0">
                <a:latin typeface="Comic Sans MS" panose="030F0702030302020204" pitchFamily="2" charset="0"/>
                <a:sym typeface="宋体" panose="02010600030101010101" pitchFamily="2" charset="-122"/>
              </a:rPr>
              <a:t>量信号的频率不高于</a:t>
            </a:r>
            <a:r>
              <a:rPr lang="en-US" altLang="zh-CN" dirty="0">
                <a:latin typeface="Comic Sans MS" panose="030F0702030302020204" pitchFamily="2" charset="0"/>
                <a:sym typeface="宋体" panose="02010600030101010101" pitchFamily="2" charset="-122"/>
              </a:rPr>
              <a:t>10M</a:t>
            </a:r>
            <a:r>
              <a:rPr dirty="0">
                <a:latin typeface="Comic Sans MS" panose="030F0702030302020204" pitchFamily="2" charset="0"/>
                <a:sym typeface="宋体" panose="02010600030101010101" pitchFamily="2" charset="-122"/>
              </a:rPr>
              <a:t>Hz</a:t>
            </a:r>
            <a:r>
              <a:rPr lang="zh-CN" dirty="0">
                <a:latin typeface="Comic Sans MS" panose="030F0702030302020204" pitchFamily="2" charset="0"/>
                <a:sym typeface="宋体" panose="02010600030101010101" pitchFamily="2" charset="-122"/>
              </a:rPr>
              <a:t>时</a:t>
            </a:r>
            <a:r>
              <a:rPr dirty="0">
                <a:latin typeface="Comic Sans MS" panose="030F0702030302020204" pitchFamily="2" charset="0"/>
                <a:sym typeface="宋体" panose="02010600030101010101" pitchFamily="2" charset="-122"/>
              </a:rPr>
              <a:t>，用</a:t>
            </a:r>
            <a:r>
              <a:rPr lang="en-US" dirty="0">
                <a:latin typeface="Comic Sans MS" panose="030F0702030302020204" pitchFamily="2" charset="0"/>
                <a:sym typeface="宋体" panose="02010600030101010101" pitchFamily="2" charset="-122"/>
              </a:rPr>
              <a:t>7</a:t>
            </a:r>
            <a:r>
              <a:rPr dirty="0">
                <a:latin typeface="Comic Sans MS" panose="030F0702030302020204" pitchFamily="2" charset="0"/>
                <a:sym typeface="宋体" panose="02010600030101010101" pitchFamily="2" charset="-122"/>
              </a:rPr>
              <a:t>个十进制计数器74HC160级联扩展为10</a:t>
            </a:r>
            <a:r>
              <a:rPr lang="en-US" baseline="30000" dirty="0">
                <a:latin typeface="Comic Sans MS" panose="030F0702030302020204" pitchFamily="2" charset="0"/>
                <a:sym typeface="宋体" panose="02010600030101010101" pitchFamily="2" charset="-122"/>
              </a:rPr>
              <a:t>7</a:t>
            </a:r>
            <a:r>
              <a:rPr dirty="0">
                <a:latin typeface="Comic Sans MS" panose="030F0702030302020204" pitchFamily="2" charset="0"/>
                <a:sym typeface="宋体" panose="02010600030101010101" pitchFamily="2" charset="-122"/>
              </a:rPr>
              <a:t>进制计数器</a:t>
            </a:r>
            <a:r>
              <a:rPr lang="en-US" dirty="0">
                <a:latin typeface="Comic Sans MS" panose="030F0702030302020204" pitchFamily="2" charset="0"/>
                <a:sym typeface="宋体" panose="02010600030101010101" pitchFamily="2" charset="-122"/>
              </a:rPr>
              <a:t>,....</a:t>
            </a:r>
            <a:r>
              <a:rPr lang="zh-CN" altLang="en-US" dirty="0">
                <a:latin typeface="Comic Sans MS" panose="030F0702030302020204" pitchFamily="2" charset="0"/>
                <a:sym typeface="宋体" panose="02010600030101010101" pitchFamily="2" charset="-122"/>
              </a:rPr>
              <a:t>。</a:t>
            </a:r>
            <a:endParaRPr lang="zh-CN" altLang="en-US" dirty="0">
              <a:latin typeface="Comic Sans MS" panose="030F0702030302020204" pitchFamily="2" charset="0"/>
              <a:sym typeface="宋体" panose="02010600030101010101" pitchFamily="2" charset="-122"/>
            </a:endParaRPr>
          </a:p>
        </p:txBody>
      </p:sp>
      <p:graphicFrame>
        <p:nvGraphicFramePr>
          <p:cNvPr id="3" name="Picture 3"/>
          <p:cNvGraphicFramePr>
            <a:graphicFrameLocks noChangeAspect="1"/>
          </p:cNvGraphicFramePr>
          <p:nvPr>
            <p:custDataLst>
              <p:tags r:id="rId3"/>
            </p:custDataLst>
          </p:nvPr>
        </p:nvGraphicFramePr>
        <p:xfrm>
          <a:off x="3563620" y="3364865"/>
          <a:ext cx="4958715" cy="2755900"/>
        </p:xfrm>
        <a:graphic>
          <a:graphicData uri="http://schemas.openxmlformats.org/presentationml/2006/ole">
            <mc:AlternateContent xmlns:mc="http://schemas.openxmlformats.org/markup-compatibility/2006">
              <mc:Choice xmlns:v="urn:schemas-microsoft-com:vml" Requires="v">
                <p:oleObj spid="_x0000_s6" name="" r:id="rId4" imgW="8410575" imgH="4352925" progId="">
                  <p:embed/>
                </p:oleObj>
              </mc:Choice>
              <mc:Fallback>
                <p:oleObj name="" r:id="rId4" imgW="8410575" imgH="4352925" progId="">
                  <p:embed/>
                  <p:pic>
                    <p:nvPicPr>
                      <p:cNvPr id="0" name="图片 5"/>
                      <p:cNvPicPr/>
                      <p:nvPr/>
                    </p:nvPicPr>
                    <p:blipFill>
                      <a:blip r:embed="rId5"/>
                      <a:stretch>
                        <a:fillRect/>
                      </a:stretch>
                    </p:blipFill>
                    <p:spPr>
                      <a:xfrm>
                        <a:off x="3563620" y="3364865"/>
                        <a:ext cx="4958715" cy="27559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freqor"/>
          <p:cNvPicPr>
            <a:picLocks noChangeAspect="1"/>
          </p:cNvPicPr>
          <p:nvPr/>
        </p:nvPicPr>
        <p:blipFill>
          <a:blip r:embed="rId1"/>
          <a:stretch>
            <a:fillRect/>
          </a:stretch>
        </p:blipFill>
        <p:spPr>
          <a:xfrm>
            <a:off x="1043305" y="1052830"/>
            <a:ext cx="7305040" cy="4940300"/>
          </a:xfrm>
          <a:prstGeom prst="rect">
            <a:avLst/>
          </a:prstGeom>
        </p:spPr>
      </p:pic>
      <p:sp>
        <p:nvSpPr>
          <p:cNvPr id="100" name="文本框 99"/>
          <p:cNvSpPr txBox="1"/>
          <p:nvPr>
            <p:custDataLst>
              <p:tags r:id="rId2"/>
            </p:custDataLst>
          </p:nvPr>
        </p:nvSpPr>
        <p:spPr>
          <a:xfrm>
            <a:off x="395605" y="546100"/>
            <a:ext cx="3952240" cy="506730"/>
          </a:xfrm>
          <a:prstGeom prst="rect">
            <a:avLst/>
          </a:prstGeom>
          <a:noFill/>
          <a:ln w="9525">
            <a:noFill/>
          </a:ln>
        </p:spPr>
        <p:txBody>
          <a:bodyPr wrap="square">
            <a:spAutoFit/>
          </a:bodyPr>
          <a:p>
            <a:pPr indent="266700" algn="l">
              <a:lnSpc>
                <a:spcPct val="150000"/>
              </a:lnSpc>
            </a:pPr>
            <a:r>
              <a:rPr lang="zh-CN" sz="1800">
                <a:solidFill>
                  <a:srgbClr val="0070C0"/>
                </a:solidFill>
                <a:latin typeface="Comic Sans MS" panose="030F0702030302020204" pitchFamily="2" charset="0"/>
                <a:ea typeface="宋体" panose="02010600030101010101" pitchFamily="2" charset="-122"/>
                <a:cs typeface="Comic Sans MS" panose="030F0702030302020204" pitchFamily="2" charset="0"/>
              </a:rPr>
              <a:t>频率计的总体设计电路如图所示。</a:t>
            </a:r>
            <a:endParaRPr lang="zh-CN" altLang="en-US" sz="1800">
              <a:solidFill>
                <a:srgbClr val="0070C0"/>
              </a:solidFill>
              <a:latin typeface="Comic Sans MS" panose="030F0702030302020204" pitchFamily="2" charset="0"/>
              <a:ea typeface="宋体" panose="02010600030101010101" pitchFamily="2" charset="-122"/>
              <a:cs typeface="Comic Sans MS" panose="030F0702030302020204" pitchFamily="2" charset="0"/>
            </a:endParaRPr>
          </a:p>
        </p:txBody>
      </p:sp>
      <p:pic>
        <p:nvPicPr>
          <p:cNvPr id="4" name="图片 3" descr="]Z9C1H849U_2T7TBQT{HH{P"/>
          <p:cNvPicPr>
            <a:picLocks noChangeAspect="1"/>
          </p:cNvPicPr>
          <p:nvPr>
            <p:custDataLst>
              <p:tags r:id="rId3"/>
            </p:custDataLst>
          </p:nvPr>
        </p:nvPicPr>
        <p:blipFill>
          <a:blip r:embed="rId4"/>
          <a:stretch>
            <a:fillRect/>
          </a:stretch>
        </p:blipFill>
        <p:spPr>
          <a:xfrm>
            <a:off x="5075555" y="5860415"/>
            <a:ext cx="2460625" cy="450850"/>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147482200"/>
          <p:cNvGraphicFramePr/>
          <p:nvPr>
            <p:custDataLst>
              <p:tags r:id="rId1"/>
            </p:custDataLst>
          </p:nvPr>
        </p:nvGraphicFramePr>
        <p:xfrm>
          <a:off x="4572000" y="764540"/>
          <a:ext cx="4105910" cy="2494280"/>
        </p:xfrm>
        <a:graphic>
          <a:graphicData uri="http://schemas.openxmlformats.org/presentationml/2006/ole">
            <mc:AlternateContent xmlns:mc="http://schemas.openxmlformats.org/markup-compatibility/2006">
              <mc:Choice xmlns:v="urn:schemas-microsoft-com:vml" Requires="v">
                <p:oleObj spid="_x0000_s3076" name="" r:id="rId2" imgW="1967230" imgH="944245" progId="Visio.Drawing.11">
                  <p:embed/>
                </p:oleObj>
              </mc:Choice>
              <mc:Fallback>
                <p:oleObj name="" r:id="rId2" imgW="1967230" imgH="944245" progId="Visio.Drawing.11">
                  <p:embed/>
                  <p:pic>
                    <p:nvPicPr>
                      <p:cNvPr id="0" name="图片 3075"/>
                      <p:cNvPicPr/>
                      <p:nvPr/>
                    </p:nvPicPr>
                    <p:blipFill>
                      <a:blip r:embed="rId3"/>
                      <a:stretch>
                        <a:fillRect/>
                      </a:stretch>
                    </p:blipFill>
                    <p:spPr>
                      <a:xfrm>
                        <a:off x="4572000" y="764540"/>
                        <a:ext cx="4105910" cy="2494280"/>
                      </a:xfrm>
                      <a:prstGeom prst="rect">
                        <a:avLst/>
                      </a:prstGeom>
                      <a:noFill/>
                      <a:ln w="38100">
                        <a:noFill/>
                        <a:miter/>
                      </a:ln>
                    </p:spPr>
                  </p:pic>
                </p:oleObj>
              </mc:Fallback>
            </mc:AlternateContent>
          </a:graphicData>
        </a:graphic>
      </p:graphicFrame>
      <p:sp>
        <p:nvSpPr>
          <p:cNvPr id="4" name="文本框 3"/>
          <p:cNvSpPr txBox="1"/>
          <p:nvPr>
            <p:custDataLst>
              <p:tags r:id="rId4"/>
            </p:custDataLst>
          </p:nvPr>
        </p:nvSpPr>
        <p:spPr>
          <a:xfrm>
            <a:off x="539750" y="548640"/>
            <a:ext cx="2904490" cy="506730"/>
          </a:xfrm>
          <a:prstGeom prst="rect">
            <a:avLst/>
          </a:prstGeom>
          <a:noFill/>
          <a:ln w="9525">
            <a:noFill/>
          </a:ln>
        </p:spPr>
        <p:txBody>
          <a:bodyPr wrap="square" anchor="t" anchorCtr="0">
            <a:spAutoFit/>
          </a:bodyPr>
          <a:p>
            <a:pPr eaLnBrk="0" hangingPunct="0">
              <a:lnSpc>
                <a:spcPct val="150000"/>
              </a:lnSpc>
            </a:pP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主控时钟产生电路</a:t>
            </a:r>
            <a:endParaRPr 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5" name="文本框 4"/>
          <p:cNvSpPr txBox="1"/>
          <p:nvPr/>
        </p:nvSpPr>
        <p:spPr>
          <a:xfrm>
            <a:off x="683895" y="980440"/>
            <a:ext cx="3815715" cy="1337945"/>
          </a:xfrm>
          <a:prstGeom prst="rect">
            <a:avLst/>
          </a:prstGeom>
          <a:noFill/>
        </p:spPr>
        <p:txBody>
          <a:bodyPr wrap="square" rtlCol="0" anchor="t">
            <a:spAutoFit/>
          </a:bodyPr>
          <a:p>
            <a:pPr>
              <a:lnSpc>
                <a:spcPct val="150000"/>
              </a:lnSpc>
            </a:pPr>
            <a:r>
              <a:rPr lang="en-US" dirty="0">
                <a:latin typeface="Comic Sans MS" panose="030F0702030302020204" pitchFamily="2" charset="0"/>
                <a:sym typeface="宋体" panose="02010600030101010101" pitchFamily="2" charset="-122"/>
              </a:rPr>
              <a:t>  </a:t>
            </a:r>
            <a:r>
              <a:rPr dirty="0">
                <a:latin typeface="Comic Sans MS" panose="030F0702030302020204" pitchFamily="2" charset="0"/>
                <a:sym typeface="宋体" panose="02010600030101010101" pitchFamily="2" charset="-122"/>
              </a:rPr>
              <a:t>取时钟脉冲为8Hz</a:t>
            </a:r>
            <a:r>
              <a:rPr lang="zh-CN" dirty="0">
                <a:latin typeface="Comic Sans MS" panose="030F0702030302020204" pitchFamily="2" charset="0"/>
                <a:sym typeface="宋体" panose="02010600030101010101" pitchFamily="2" charset="-122"/>
              </a:rPr>
              <a:t>时</a:t>
            </a:r>
            <a:r>
              <a:rPr dirty="0">
                <a:latin typeface="Comic Sans MS" panose="030F0702030302020204" pitchFamily="2" charset="0"/>
                <a:sym typeface="宋体" panose="02010600030101010101" pitchFamily="2" charset="-122"/>
              </a:rPr>
              <a:t>，</a:t>
            </a:r>
            <a:r>
              <a:rPr lang="zh-CN" dirty="0">
                <a:latin typeface="Comic Sans MS" panose="030F0702030302020204" pitchFamily="2" charset="0"/>
                <a:sym typeface="宋体" panose="02010600030101010101" pitchFamily="2" charset="-122"/>
              </a:rPr>
              <a:t>应用</a:t>
            </a:r>
            <a:r>
              <a:rPr lang="en-US" altLang="zh-CN" dirty="0">
                <a:latin typeface="Comic Sans MS" panose="030F0702030302020204" pitchFamily="2" charset="0"/>
                <a:sym typeface="宋体" panose="02010600030101010101" pitchFamily="2" charset="-122"/>
              </a:rPr>
              <a:t>32768Hz</a:t>
            </a:r>
            <a:r>
              <a:rPr lang="zh-CN" altLang="en-US" dirty="0">
                <a:latin typeface="Comic Sans MS" panose="030F0702030302020204" pitchFamily="2" charset="0"/>
                <a:sym typeface="宋体" panose="02010600030101010101" pitchFamily="2" charset="-122"/>
              </a:rPr>
              <a:t>晶振和</a:t>
            </a:r>
            <a:r>
              <a:rPr lang="en-US" altLang="zh-CN" dirty="0">
                <a:latin typeface="Comic Sans MS" panose="030F0702030302020204" pitchFamily="2" charset="0"/>
                <a:sym typeface="宋体" panose="02010600030101010101" pitchFamily="2" charset="-122"/>
              </a:rPr>
              <a:t>14</a:t>
            </a:r>
            <a:r>
              <a:rPr lang="zh-CN" altLang="en-US" dirty="0">
                <a:latin typeface="Comic Sans MS" panose="030F0702030302020204" pitchFamily="2" charset="0"/>
                <a:sym typeface="宋体" panose="02010600030101010101" pitchFamily="2" charset="-122"/>
              </a:rPr>
              <a:t>位异位二进制计数</a:t>
            </a:r>
            <a:r>
              <a:rPr lang="en-US" altLang="zh-CN" dirty="0">
                <a:latin typeface="Comic Sans MS" panose="030F0702030302020204" pitchFamily="2" charset="0"/>
                <a:sym typeface="宋体" panose="02010600030101010101" pitchFamily="2" charset="-122"/>
              </a:rPr>
              <a:t>CD4060</a:t>
            </a:r>
            <a:r>
              <a:rPr lang="zh-CN" altLang="en-US" dirty="0">
                <a:latin typeface="Comic Sans MS" panose="030F0702030302020204" pitchFamily="2" charset="0"/>
                <a:sym typeface="宋体" panose="02010600030101010101" pitchFamily="2" charset="-122"/>
              </a:rPr>
              <a:t>分频产生，如图所示。</a:t>
            </a:r>
            <a:endParaRPr lang="zh-CN" altLang="en-US" dirty="0">
              <a:latin typeface="Comic Sans MS" panose="030F0702030302020204" pitchFamily="2" charset="0"/>
              <a:sym typeface="宋体" panose="02010600030101010101" pitchFamily="2" charset="-122"/>
            </a:endParaRPr>
          </a:p>
        </p:txBody>
      </p:sp>
      <p:sp>
        <p:nvSpPr>
          <p:cNvPr id="35843" name="文本框 2"/>
          <p:cNvSpPr txBox="1"/>
          <p:nvPr>
            <p:custDataLst>
              <p:tags r:id="rId5"/>
            </p:custDataLst>
          </p:nvPr>
        </p:nvSpPr>
        <p:spPr>
          <a:xfrm>
            <a:off x="755333" y="2420620"/>
            <a:ext cx="3374390" cy="398780"/>
          </a:xfrm>
          <a:prstGeom prst="rect">
            <a:avLst/>
          </a:prstGeom>
          <a:noFill/>
          <a:ln w="9525">
            <a:noFill/>
          </a:ln>
        </p:spPr>
        <p:txBody>
          <a:bodyPr wrap="none" anchor="t" anchorCtr="0">
            <a:spAutoFit/>
          </a:bodyPr>
          <a:p>
            <a:pPr eaLnBrk="0" hangingPunct="0"/>
            <a:r>
              <a:rPr lang="en-US" altLang="zh-CN" sz="2000" dirty="0">
                <a:solidFill>
                  <a:srgbClr val="00B0F0"/>
                </a:solidFill>
                <a:latin typeface="宋体" panose="02010600030101010101" pitchFamily="2" charset="-122"/>
              </a:rPr>
              <a:t>★ </a:t>
            </a:r>
            <a:r>
              <a:rPr lang="zh-CN" altLang="en-US" sz="2000" dirty="0">
                <a:solidFill>
                  <a:srgbClr val="00B0F0"/>
                </a:solidFill>
                <a:latin typeface="Comic Sans MS" panose="030F0702030302020204" pitchFamily="2" charset="0"/>
                <a:ea typeface="宋体" panose="02010600030101010101" pitchFamily="2" charset="-122"/>
              </a:rPr>
              <a:t>直接测频法的优缺点分析</a:t>
            </a:r>
            <a:endParaRPr lang="zh-CN" altLang="en-US" sz="2000" dirty="0">
              <a:solidFill>
                <a:srgbClr val="00B0F0"/>
              </a:solidFill>
              <a:latin typeface="Comic Sans MS" panose="030F0702030302020204" pitchFamily="2" charset="0"/>
              <a:ea typeface="宋体" panose="02010600030101010101" pitchFamily="2" charset="-122"/>
            </a:endParaRPr>
          </a:p>
        </p:txBody>
      </p:sp>
      <p:sp>
        <p:nvSpPr>
          <p:cNvPr id="35841" name="文本框 1"/>
          <p:cNvSpPr txBox="1"/>
          <p:nvPr>
            <p:custDataLst>
              <p:tags r:id="rId6"/>
            </p:custDataLst>
          </p:nvPr>
        </p:nvSpPr>
        <p:spPr>
          <a:xfrm>
            <a:off x="756285" y="2749550"/>
            <a:ext cx="4887595" cy="2676525"/>
          </a:xfrm>
          <a:prstGeom prst="rect">
            <a:avLst/>
          </a:prstGeom>
          <a:noFill/>
          <a:ln w="9525">
            <a:noFill/>
          </a:ln>
        </p:spPr>
        <p:txBody>
          <a:bodyPr wrap="square" anchor="t" anchorCtr="0">
            <a:spAutoFit/>
          </a:bodyPr>
          <a:p>
            <a:pPr eaLnBrk="0" hangingPunct="0">
              <a:lnSpc>
                <a:spcPct val="150000"/>
              </a:lnSpc>
            </a:pPr>
            <a:r>
              <a:rPr lang="zh-CN" altLang="en-US" sz="1600" dirty="0">
                <a:solidFill>
                  <a:srgbClr val="C00000"/>
                </a:solidFill>
                <a:latin typeface="Comic Sans MS" panose="030F0702030302020204" pitchFamily="2" charset="0"/>
                <a:ea typeface="宋体" panose="02010600030101010101" pitchFamily="2" charset="-122"/>
              </a:rPr>
              <a:t>当闸门作用时间为</a:t>
            </a:r>
            <a:r>
              <a:rPr lang="en-US" altLang="zh-CN" sz="1600" dirty="0">
                <a:solidFill>
                  <a:srgbClr val="C00000"/>
                </a:solidFill>
                <a:latin typeface="Comic Sans MS" panose="030F0702030302020204" pitchFamily="2" charset="0"/>
                <a:ea typeface="宋体" panose="02010600030101010101" pitchFamily="2" charset="-122"/>
              </a:rPr>
              <a:t>1s</a:t>
            </a:r>
            <a:r>
              <a:rPr lang="zh-CN" altLang="en-US" sz="1600" dirty="0">
                <a:solidFill>
                  <a:srgbClr val="C00000"/>
                </a:solidFill>
                <a:latin typeface="Comic Sans MS" panose="030F0702030302020204" pitchFamily="2" charset="0"/>
                <a:ea typeface="宋体" panose="02010600030101010101" pitchFamily="2" charset="-122"/>
              </a:rPr>
              <a:t>时：</a:t>
            </a:r>
            <a:endParaRPr lang="zh-CN" altLang="en-US" sz="1600" dirty="0">
              <a:solidFill>
                <a:srgbClr val="FF3300"/>
              </a:solidFill>
              <a:latin typeface="Comic Sans MS" panose="030F0702030302020204" pitchFamily="2" charset="0"/>
              <a:ea typeface="宋体" panose="02010600030101010101" pitchFamily="2" charset="-122"/>
            </a:endParaRPr>
          </a:p>
          <a:p>
            <a:pPr eaLnBrk="0" hangingPunct="0">
              <a:lnSpc>
                <a:spcPct val="150000"/>
              </a:lnSpc>
            </a:pPr>
            <a:r>
              <a:rPr lang="en-US" altLang="zh-CN" sz="1600" dirty="0">
                <a:solidFill>
                  <a:srgbClr val="0070C0"/>
                </a:solidFill>
                <a:latin typeface="Comic Sans MS" panose="030F0702030302020204" pitchFamily="2" charset="0"/>
                <a:ea typeface="仿宋_GB2312" pitchFamily="1" charset="-122"/>
              </a:rPr>
              <a:t>(1)</a:t>
            </a:r>
            <a:r>
              <a:rPr lang="zh-CN" altLang="en-US" sz="1600" dirty="0">
                <a:solidFill>
                  <a:srgbClr val="0070C0"/>
                </a:solidFill>
                <a:latin typeface="Comic Sans MS" panose="030F0702030302020204" pitchFamily="2" charset="0"/>
                <a:ea typeface="仿宋_GB2312" pitchFamily="1" charset="-122"/>
              </a:rPr>
              <a:t> </a:t>
            </a:r>
            <a:r>
              <a:rPr lang="en-US" altLang="zh-CN" sz="1600" dirty="0">
                <a:solidFill>
                  <a:srgbClr val="0070C0"/>
                </a:solidFill>
                <a:latin typeface="Comic Sans MS" panose="030F0702030302020204" pitchFamily="2" charset="0"/>
                <a:ea typeface="仿宋_GB2312" pitchFamily="1" charset="-122"/>
              </a:rPr>
              <a:t>f</a:t>
            </a:r>
            <a:r>
              <a:rPr lang="en-US" altLang="zh-CN" sz="1600" baseline="-25000" dirty="0">
                <a:solidFill>
                  <a:srgbClr val="0070C0"/>
                </a:solidFill>
                <a:latin typeface="Comic Sans MS" panose="030F0702030302020204" pitchFamily="2" charset="0"/>
                <a:ea typeface="仿宋_GB2312" pitchFamily="1" charset="-122"/>
              </a:rPr>
              <a:t>X</a:t>
            </a:r>
            <a:r>
              <a:rPr lang="en-US" altLang="zh-CN" sz="1600" dirty="0">
                <a:solidFill>
                  <a:srgbClr val="0070C0"/>
                </a:solidFill>
                <a:latin typeface="Comic Sans MS" panose="030F0702030302020204" pitchFamily="2" charset="0"/>
                <a:ea typeface="仿宋_GB2312" pitchFamily="1" charset="-122"/>
              </a:rPr>
              <a:t>=1MHz, </a:t>
            </a:r>
            <a:r>
              <a:rPr lang="zh-CN" altLang="en-US" sz="1600" dirty="0">
                <a:solidFill>
                  <a:srgbClr val="0070C0"/>
                </a:solidFill>
                <a:latin typeface="Comic Sans MS" panose="030F0702030302020204" pitchFamily="2" charset="0"/>
                <a:ea typeface="仿宋_GB2312" pitchFamily="1" charset="-122"/>
              </a:rPr>
              <a:t>理论误差为</a:t>
            </a:r>
            <a:r>
              <a:rPr lang="en-US" altLang="zh-CN" sz="1600" dirty="0">
                <a:solidFill>
                  <a:srgbClr val="0070C0"/>
                </a:solidFill>
                <a:latin typeface="Comic Sans MS" panose="030F0702030302020204" pitchFamily="2" charset="0"/>
                <a:ea typeface="仿宋_GB2312" pitchFamily="1" charset="-122"/>
              </a:rPr>
              <a:t>10</a:t>
            </a:r>
            <a:r>
              <a:rPr lang="en-US" altLang="zh-CN" sz="1600" baseline="30000" dirty="0">
                <a:solidFill>
                  <a:srgbClr val="0070C0"/>
                </a:solidFill>
                <a:latin typeface="Comic Sans MS" panose="030F0702030302020204" pitchFamily="2" charset="0"/>
                <a:ea typeface="仿宋_GB2312" pitchFamily="1" charset="-122"/>
              </a:rPr>
              <a:t>-6</a:t>
            </a:r>
            <a:r>
              <a:rPr lang="zh-CN" altLang="en-US" sz="1600" dirty="0">
                <a:solidFill>
                  <a:srgbClr val="0070C0"/>
                </a:solidFill>
                <a:latin typeface="Comic Sans MS" panose="030F0702030302020204" pitchFamily="2" charset="0"/>
                <a:ea typeface="仿宋_GB2312" pitchFamily="1" charset="-122"/>
              </a:rPr>
              <a:t>（</a:t>
            </a:r>
            <a:r>
              <a:rPr lang="en-US" altLang="zh-CN" sz="1600" dirty="0">
                <a:solidFill>
                  <a:srgbClr val="0070C0"/>
                </a:solidFill>
                <a:latin typeface="Comic Sans MS" panose="030F0702030302020204" pitchFamily="2" charset="0"/>
                <a:ea typeface="仿宋_GB2312" pitchFamily="1" charset="-122"/>
              </a:rPr>
              <a:t>0.0001%</a:t>
            </a:r>
            <a:r>
              <a:rPr lang="zh-CN" altLang="en-US" sz="1600" dirty="0">
                <a:solidFill>
                  <a:srgbClr val="0070C0"/>
                </a:solidFill>
                <a:latin typeface="Comic Sans MS" panose="030F0702030302020204" pitchFamily="2" charset="0"/>
                <a:ea typeface="仿宋_GB2312" pitchFamily="1" charset="-122"/>
              </a:rPr>
              <a:t>）；</a:t>
            </a:r>
            <a:endParaRPr lang="zh-CN" altLang="en-US" sz="1600" dirty="0">
              <a:solidFill>
                <a:srgbClr val="0070C0"/>
              </a:solidFill>
              <a:latin typeface="Comic Sans MS" panose="030F0702030302020204" pitchFamily="2" charset="0"/>
              <a:ea typeface="仿宋_GB2312" pitchFamily="1" charset="-122"/>
            </a:endParaRPr>
          </a:p>
          <a:p>
            <a:pPr eaLnBrk="0" hangingPunct="0">
              <a:lnSpc>
                <a:spcPct val="150000"/>
              </a:lnSpc>
            </a:pPr>
            <a:r>
              <a:rPr lang="en-US" altLang="zh-CN" sz="1600" dirty="0">
                <a:solidFill>
                  <a:srgbClr val="0070C0"/>
                </a:solidFill>
                <a:latin typeface="Comic Sans MS" panose="030F0702030302020204" pitchFamily="2" charset="0"/>
                <a:ea typeface="仿宋_GB2312" pitchFamily="1" charset="-122"/>
              </a:rPr>
              <a:t>(2)</a:t>
            </a:r>
            <a:r>
              <a:rPr lang="zh-CN" altLang="en-US" sz="1600" dirty="0">
                <a:solidFill>
                  <a:srgbClr val="0070C0"/>
                </a:solidFill>
                <a:latin typeface="Comic Sans MS" panose="030F0702030302020204" pitchFamily="2" charset="0"/>
                <a:ea typeface="仿宋_GB2312" pitchFamily="1" charset="-122"/>
              </a:rPr>
              <a:t> </a:t>
            </a:r>
            <a:r>
              <a:rPr lang="en-US" altLang="zh-CN" sz="1600" dirty="0">
                <a:solidFill>
                  <a:srgbClr val="0070C0"/>
                </a:solidFill>
                <a:latin typeface="Comic Sans MS" panose="030F0702030302020204" pitchFamily="2" charset="0"/>
                <a:ea typeface="仿宋_GB2312" pitchFamily="1" charset="-122"/>
              </a:rPr>
              <a:t>f</a:t>
            </a:r>
            <a:r>
              <a:rPr lang="en-US" altLang="zh-CN" sz="1600" baseline="-25000" dirty="0">
                <a:solidFill>
                  <a:srgbClr val="0070C0"/>
                </a:solidFill>
                <a:latin typeface="Comic Sans MS" panose="030F0702030302020204" pitchFamily="2" charset="0"/>
                <a:ea typeface="仿宋_GB2312" pitchFamily="1" charset="-122"/>
              </a:rPr>
              <a:t>X</a:t>
            </a:r>
            <a:r>
              <a:rPr lang="en-US" altLang="zh-CN" sz="1600" dirty="0">
                <a:solidFill>
                  <a:srgbClr val="0070C0"/>
                </a:solidFill>
                <a:latin typeface="Comic Sans MS" panose="030F0702030302020204" pitchFamily="2" charset="0"/>
                <a:ea typeface="仿宋_GB2312" pitchFamily="1" charset="-122"/>
              </a:rPr>
              <a:t>=10kHz, </a:t>
            </a:r>
            <a:r>
              <a:rPr lang="zh-CN" altLang="en-US" sz="1600" dirty="0">
                <a:solidFill>
                  <a:srgbClr val="0070C0"/>
                </a:solidFill>
                <a:latin typeface="Comic Sans MS" panose="030F0702030302020204" pitchFamily="2" charset="0"/>
                <a:ea typeface="仿宋_GB2312" pitchFamily="1" charset="-122"/>
              </a:rPr>
              <a:t>理论误差为</a:t>
            </a:r>
            <a:r>
              <a:rPr lang="en-US" altLang="zh-CN" sz="1600" dirty="0">
                <a:solidFill>
                  <a:srgbClr val="0070C0"/>
                </a:solidFill>
                <a:latin typeface="Comic Sans MS" panose="030F0702030302020204" pitchFamily="2" charset="0"/>
                <a:ea typeface="仿宋_GB2312" pitchFamily="1" charset="-122"/>
              </a:rPr>
              <a:t>10</a:t>
            </a:r>
            <a:r>
              <a:rPr lang="en-US" altLang="zh-CN" sz="1600" baseline="30000" dirty="0">
                <a:solidFill>
                  <a:srgbClr val="0070C0"/>
                </a:solidFill>
                <a:latin typeface="Comic Sans MS" panose="030F0702030302020204" pitchFamily="2" charset="0"/>
                <a:ea typeface="仿宋_GB2312" pitchFamily="1" charset="-122"/>
              </a:rPr>
              <a:t>-4</a:t>
            </a:r>
            <a:r>
              <a:rPr lang="zh-CN" altLang="en-US" sz="1600" dirty="0">
                <a:solidFill>
                  <a:srgbClr val="0070C0"/>
                </a:solidFill>
                <a:latin typeface="Comic Sans MS" panose="030F0702030302020204" pitchFamily="2" charset="0"/>
                <a:ea typeface="仿宋_GB2312" pitchFamily="1" charset="-122"/>
              </a:rPr>
              <a:t>（</a:t>
            </a:r>
            <a:r>
              <a:rPr lang="en-US" altLang="zh-CN" sz="1600" dirty="0">
                <a:solidFill>
                  <a:srgbClr val="0070C0"/>
                </a:solidFill>
                <a:latin typeface="Comic Sans MS" panose="030F0702030302020204" pitchFamily="2" charset="0"/>
                <a:ea typeface="仿宋_GB2312" pitchFamily="1" charset="-122"/>
              </a:rPr>
              <a:t>0.01%</a:t>
            </a:r>
            <a:r>
              <a:rPr lang="zh-CN" altLang="en-US" sz="1600" dirty="0">
                <a:solidFill>
                  <a:srgbClr val="0070C0"/>
                </a:solidFill>
                <a:latin typeface="Comic Sans MS" panose="030F0702030302020204" pitchFamily="2" charset="0"/>
                <a:ea typeface="仿宋_GB2312" pitchFamily="1" charset="-122"/>
              </a:rPr>
              <a:t>）；</a:t>
            </a:r>
            <a:endParaRPr lang="zh-CN" altLang="en-US" sz="1600" dirty="0">
              <a:latin typeface="Comic Sans MS" panose="030F0702030302020204" pitchFamily="2" charset="0"/>
              <a:ea typeface="仿宋_GB2312" pitchFamily="1" charset="-122"/>
            </a:endParaRPr>
          </a:p>
          <a:p>
            <a:pPr eaLnBrk="0" hangingPunct="0">
              <a:lnSpc>
                <a:spcPct val="150000"/>
              </a:lnSpc>
            </a:pPr>
            <a:r>
              <a:rPr lang="en-US" altLang="zh-CN" sz="1600" dirty="0">
                <a:latin typeface="Comic Sans MS" panose="030F0702030302020204" pitchFamily="2" charset="0"/>
                <a:ea typeface="仿宋_GB2312" pitchFamily="1" charset="-122"/>
              </a:rPr>
              <a:t>(3)</a:t>
            </a:r>
            <a:r>
              <a:rPr lang="zh-CN" altLang="en-US" sz="1600" dirty="0">
                <a:latin typeface="Comic Sans MS" panose="030F0702030302020204" pitchFamily="2" charset="0"/>
                <a:ea typeface="仿宋_GB2312" pitchFamily="1" charset="-122"/>
              </a:rPr>
              <a:t> </a:t>
            </a:r>
            <a:r>
              <a:rPr lang="en-US" altLang="zh-CN" sz="1600" dirty="0">
                <a:latin typeface="Comic Sans MS" panose="030F0702030302020204" pitchFamily="2" charset="0"/>
                <a:ea typeface="仿宋_GB2312" pitchFamily="1" charset="-122"/>
              </a:rPr>
              <a:t>f</a:t>
            </a:r>
            <a:r>
              <a:rPr lang="en-US" altLang="zh-CN" sz="1600" baseline="-25000" dirty="0">
                <a:latin typeface="Comic Sans MS" panose="030F0702030302020204" pitchFamily="2" charset="0"/>
                <a:ea typeface="仿宋_GB2312" pitchFamily="1" charset="-122"/>
              </a:rPr>
              <a:t>X</a:t>
            </a:r>
            <a:r>
              <a:rPr lang="en-US" altLang="zh-CN" sz="1600" dirty="0">
                <a:latin typeface="Comic Sans MS" panose="030F0702030302020204" pitchFamily="2" charset="0"/>
                <a:ea typeface="仿宋_GB2312" pitchFamily="1" charset="-122"/>
              </a:rPr>
              <a:t>=1kHz,  </a:t>
            </a:r>
            <a:r>
              <a:rPr lang="zh-CN" altLang="en-US" sz="1600" dirty="0">
                <a:latin typeface="Comic Sans MS" panose="030F0702030302020204" pitchFamily="2" charset="0"/>
                <a:ea typeface="仿宋_GB2312" pitchFamily="1" charset="-122"/>
              </a:rPr>
              <a:t>理论误差为</a:t>
            </a:r>
            <a:r>
              <a:rPr lang="en-US" altLang="zh-CN" sz="1600" dirty="0">
                <a:latin typeface="Comic Sans MS" panose="030F0702030302020204" pitchFamily="2" charset="0"/>
                <a:ea typeface="仿宋_GB2312" pitchFamily="1" charset="-122"/>
              </a:rPr>
              <a:t>10</a:t>
            </a:r>
            <a:r>
              <a:rPr lang="en-US" altLang="zh-CN" sz="1600" baseline="30000" dirty="0">
                <a:latin typeface="Comic Sans MS" panose="030F0702030302020204" pitchFamily="2" charset="0"/>
                <a:ea typeface="仿宋_GB2312" pitchFamily="1" charset="-122"/>
              </a:rPr>
              <a:t>-3</a:t>
            </a:r>
            <a:r>
              <a:rPr lang="zh-CN" altLang="en-US" sz="1600" dirty="0">
                <a:latin typeface="Comic Sans MS" panose="030F0702030302020204" pitchFamily="2" charset="0"/>
                <a:ea typeface="仿宋_GB2312" pitchFamily="1" charset="-122"/>
              </a:rPr>
              <a:t>（</a:t>
            </a:r>
            <a:r>
              <a:rPr lang="en-US" altLang="zh-CN" sz="1600" dirty="0">
                <a:latin typeface="Comic Sans MS" panose="030F0702030302020204" pitchFamily="2" charset="0"/>
                <a:ea typeface="仿宋_GB2312" pitchFamily="1" charset="-122"/>
              </a:rPr>
              <a:t>0.1%</a:t>
            </a:r>
            <a:r>
              <a:rPr lang="zh-CN" altLang="en-US" sz="1600" dirty="0">
                <a:latin typeface="Comic Sans MS" panose="030F0702030302020204" pitchFamily="2" charset="0"/>
                <a:ea typeface="仿宋_GB2312" pitchFamily="1" charset="-122"/>
              </a:rPr>
              <a:t>）；</a:t>
            </a:r>
            <a:endParaRPr lang="zh-CN" altLang="en-US" sz="1600" dirty="0">
              <a:latin typeface="Comic Sans MS" panose="030F0702030302020204" pitchFamily="2" charset="0"/>
              <a:ea typeface="仿宋_GB2312" pitchFamily="1" charset="-122"/>
            </a:endParaRPr>
          </a:p>
          <a:p>
            <a:pPr eaLnBrk="0" hangingPunct="0">
              <a:lnSpc>
                <a:spcPct val="150000"/>
              </a:lnSpc>
            </a:pPr>
            <a:r>
              <a:rPr lang="en-US" altLang="zh-CN" sz="1600" dirty="0">
                <a:latin typeface="Comic Sans MS" panose="030F0702030302020204" pitchFamily="2" charset="0"/>
                <a:ea typeface="仿宋_GB2312" pitchFamily="1" charset="-122"/>
              </a:rPr>
              <a:t>(4)</a:t>
            </a:r>
            <a:r>
              <a:rPr lang="zh-CN" altLang="en-US" sz="1600" dirty="0">
                <a:latin typeface="Comic Sans MS" panose="030F0702030302020204" pitchFamily="2" charset="0"/>
                <a:ea typeface="仿宋_GB2312" pitchFamily="1" charset="-122"/>
              </a:rPr>
              <a:t> </a:t>
            </a:r>
            <a:r>
              <a:rPr lang="en-US" altLang="zh-CN" sz="1600" dirty="0">
                <a:latin typeface="Comic Sans MS" panose="030F0702030302020204" pitchFamily="2" charset="0"/>
                <a:ea typeface="仿宋_GB2312" pitchFamily="1" charset="-122"/>
              </a:rPr>
              <a:t>f</a:t>
            </a:r>
            <a:r>
              <a:rPr lang="en-US" altLang="zh-CN" sz="1600" baseline="-25000" dirty="0">
                <a:latin typeface="Comic Sans MS" panose="030F0702030302020204" pitchFamily="2" charset="0"/>
                <a:ea typeface="仿宋_GB2312" pitchFamily="1" charset="-122"/>
              </a:rPr>
              <a:t>X</a:t>
            </a:r>
            <a:r>
              <a:rPr lang="en-US" altLang="zh-CN" sz="1600" dirty="0">
                <a:latin typeface="Comic Sans MS" panose="030F0702030302020204" pitchFamily="2" charset="0"/>
                <a:ea typeface="仿宋_GB2312" pitchFamily="1" charset="-122"/>
              </a:rPr>
              <a:t>=100Hz, </a:t>
            </a:r>
            <a:r>
              <a:rPr lang="zh-CN" altLang="en-US" sz="1600" dirty="0">
                <a:latin typeface="Comic Sans MS" panose="030F0702030302020204" pitchFamily="2" charset="0"/>
                <a:ea typeface="仿宋_GB2312" pitchFamily="1" charset="-122"/>
              </a:rPr>
              <a:t>理论误差为</a:t>
            </a:r>
            <a:r>
              <a:rPr lang="en-US" altLang="zh-CN" sz="1600" dirty="0">
                <a:latin typeface="Comic Sans MS" panose="030F0702030302020204" pitchFamily="2" charset="0"/>
                <a:ea typeface="仿宋_GB2312" pitchFamily="1" charset="-122"/>
              </a:rPr>
              <a:t>10</a:t>
            </a:r>
            <a:r>
              <a:rPr lang="en-US" altLang="zh-CN" sz="1600" baseline="30000" dirty="0">
                <a:latin typeface="Comic Sans MS" panose="030F0702030302020204" pitchFamily="2" charset="0"/>
                <a:ea typeface="仿宋_GB2312" pitchFamily="1" charset="-122"/>
              </a:rPr>
              <a:t>-2</a:t>
            </a:r>
            <a:r>
              <a:rPr lang="zh-CN" altLang="en-US" sz="1600" dirty="0">
                <a:latin typeface="Comic Sans MS" panose="030F0702030302020204" pitchFamily="2" charset="0"/>
                <a:ea typeface="仿宋_GB2312" pitchFamily="1" charset="-122"/>
              </a:rPr>
              <a:t>（</a:t>
            </a:r>
            <a:r>
              <a:rPr lang="en-US" altLang="zh-CN" sz="1600" dirty="0">
                <a:latin typeface="Comic Sans MS" panose="030F0702030302020204" pitchFamily="2" charset="0"/>
                <a:ea typeface="仿宋_GB2312" pitchFamily="1" charset="-122"/>
              </a:rPr>
              <a:t>1%</a:t>
            </a:r>
            <a:r>
              <a:rPr lang="zh-CN" altLang="en-US" sz="1600" dirty="0">
                <a:latin typeface="Comic Sans MS" panose="030F0702030302020204" pitchFamily="2" charset="0"/>
                <a:ea typeface="仿宋_GB2312" pitchFamily="1" charset="-122"/>
              </a:rPr>
              <a:t>）；</a:t>
            </a:r>
            <a:endParaRPr lang="zh-CN" altLang="en-US" sz="1600" dirty="0">
              <a:latin typeface="Comic Sans MS" panose="030F0702030302020204" pitchFamily="2" charset="0"/>
              <a:ea typeface="仿宋_GB2312" pitchFamily="1" charset="-122"/>
            </a:endParaRPr>
          </a:p>
          <a:p>
            <a:pPr eaLnBrk="0" hangingPunct="0">
              <a:lnSpc>
                <a:spcPct val="150000"/>
              </a:lnSpc>
            </a:pPr>
            <a:r>
              <a:rPr lang="en-US" altLang="zh-CN" sz="1600" dirty="0">
                <a:latin typeface="Comic Sans MS" panose="030F0702030302020204" pitchFamily="2" charset="0"/>
                <a:ea typeface="仿宋_GB2312" pitchFamily="1" charset="-122"/>
              </a:rPr>
              <a:t>(5)</a:t>
            </a:r>
            <a:r>
              <a:rPr lang="zh-CN" altLang="en-US" sz="1600" dirty="0">
                <a:latin typeface="Comic Sans MS" panose="030F0702030302020204" pitchFamily="2" charset="0"/>
                <a:ea typeface="仿宋_GB2312" pitchFamily="1" charset="-122"/>
              </a:rPr>
              <a:t> </a:t>
            </a:r>
            <a:r>
              <a:rPr lang="en-US" altLang="zh-CN" sz="1600" dirty="0">
                <a:latin typeface="Comic Sans MS" panose="030F0702030302020204" pitchFamily="2" charset="0"/>
                <a:ea typeface="仿宋_GB2312" pitchFamily="1" charset="-122"/>
              </a:rPr>
              <a:t>f</a:t>
            </a:r>
            <a:r>
              <a:rPr lang="en-US" altLang="zh-CN" sz="1600" baseline="-25000" dirty="0">
                <a:latin typeface="Comic Sans MS" panose="030F0702030302020204" pitchFamily="2" charset="0"/>
                <a:ea typeface="仿宋_GB2312" pitchFamily="1" charset="-122"/>
              </a:rPr>
              <a:t>X</a:t>
            </a:r>
            <a:r>
              <a:rPr lang="en-US" altLang="zh-CN" sz="1600" dirty="0">
                <a:latin typeface="Comic Sans MS" panose="030F0702030302020204" pitchFamily="2" charset="0"/>
                <a:ea typeface="仿宋_GB2312" pitchFamily="1" charset="-122"/>
              </a:rPr>
              <a:t>=10Hz,  </a:t>
            </a:r>
            <a:r>
              <a:rPr lang="zh-CN" altLang="en-US" sz="1600" dirty="0">
                <a:latin typeface="Comic Sans MS" panose="030F0702030302020204" pitchFamily="2" charset="0"/>
                <a:ea typeface="仿宋_GB2312" pitchFamily="1" charset="-122"/>
              </a:rPr>
              <a:t>理论误差为</a:t>
            </a:r>
            <a:r>
              <a:rPr lang="en-US" altLang="zh-CN" sz="1600" dirty="0">
                <a:latin typeface="Comic Sans MS" panose="030F0702030302020204" pitchFamily="2" charset="0"/>
                <a:ea typeface="仿宋_GB2312" pitchFamily="1" charset="-122"/>
              </a:rPr>
              <a:t>10</a:t>
            </a:r>
            <a:r>
              <a:rPr lang="en-US" altLang="zh-CN" sz="1600" baseline="30000" dirty="0">
                <a:latin typeface="Comic Sans MS" panose="030F0702030302020204" pitchFamily="2" charset="0"/>
                <a:ea typeface="仿宋_GB2312" pitchFamily="1" charset="-122"/>
              </a:rPr>
              <a:t>-1</a:t>
            </a:r>
            <a:r>
              <a:rPr lang="zh-CN" altLang="en-US" sz="1600" dirty="0">
                <a:latin typeface="Comic Sans MS" panose="030F0702030302020204" pitchFamily="2" charset="0"/>
                <a:ea typeface="仿宋_GB2312" pitchFamily="1" charset="-122"/>
              </a:rPr>
              <a:t>（</a:t>
            </a:r>
            <a:r>
              <a:rPr lang="en-US" altLang="zh-CN" sz="1600" dirty="0">
                <a:latin typeface="Comic Sans MS" panose="030F0702030302020204" pitchFamily="2" charset="0"/>
                <a:ea typeface="仿宋_GB2312" pitchFamily="1" charset="-122"/>
              </a:rPr>
              <a:t>10%</a:t>
            </a:r>
            <a:r>
              <a:rPr lang="zh-CN" altLang="en-US" sz="1600" dirty="0">
                <a:latin typeface="Comic Sans MS" panose="030F0702030302020204" pitchFamily="2" charset="0"/>
                <a:ea typeface="仿宋_GB2312" pitchFamily="1" charset="-122"/>
              </a:rPr>
              <a:t>）；</a:t>
            </a:r>
            <a:endParaRPr lang="zh-CN" altLang="en-US" sz="1600" dirty="0">
              <a:latin typeface="Comic Sans MS" panose="030F0702030302020204" pitchFamily="2" charset="0"/>
              <a:ea typeface="仿宋_GB2312" pitchFamily="1" charset="-122"/>
            </a:endParaRPr>
          </a:p>
          <a:p>
            <a:pPr eaLnBrk="0" hangingPunct="0">
              <a:lnSpc>
                <a:spcPct val="150000"/>
              </a:lnSpc>
            </a:pPr>
            <a:r>
              <a:rPr lang="en-US" altLang="zh-CN" sz="1600" dirty="0">
                <a:latin typeface="Comic Sans MS" panose="030F0702030302020204" pitchFamily="2" charset="0"/>
                <a:ea typeface="仿宋_GB2312" pitchFamily="1" charset="-122"/>
              </a:rPr>
              <a:t>(6)</a:t>
            </a:r>
            <a:r>
              <a:rPr lang="zh-CN" altLang="en-US" sz="1600" dirty="0">
                <a:latin typeface="Comic Sans MS" panose="030F0702030302020204" pitchFamily="2" charset="0"/>
                <a:ea typeface="仿宋_GB2312" pitchFamily="1" charset="-122"/>
              </a:rPr>
              <a:t> </a:t>
            </a:r>
            <a:r>
              <a:rPr lang="en-US" altLang="zh-CN" sz="1600" dirty="0">
                <a:latin typeface="Comic Sans MS" panose="030F0702030302020204" pitchFamily="2" charset="0"/>
                <a:ea typeface="仿宋_GB2312" pitchFamily="1" charset="-122"/>
              </a:rPr>
              <a:t>f</a:t>
            </a:r>
            <a:r>
              <a:rPr lang="en-US" altLang="zh-CN" sz="1600" baseline="-25000" dirty="0">
                <a:latin typeface="Comic Sans MS" panose="030F0702030302020204" pitchFamily="2" charset="0"/>
                <a:ea typeface="仿宋_GB2312" pitchFamily="1" charset="-122"/>
              </a:rPr>
              <a:t>X</a:t>
            </a:r>
            <a:r>
              <a:rPr lang="en-US" altLang="zh-CN" sz="1600" dirty="0">
                <a:latin typeface="Comic Sans MS" panose="030F0702030302020204" pitchFamily="2" charset="0"/>
                <a:ea typeface="仿宋_GB2312" pitchFamily="1" charset="-122"/>
              </a:rPr>
              <a:t>=1Hz,   </a:t>
            </a:r>
            <a:r>
              <a:rPr lang="zh-CN" altLang="en-US" sz="1600" dirty="0">
                <a:latin typeface="Comic Sans MS" panose="030F0702030302020204" pitchFamily="2" charset="0"/>
                <a:ea typeface="仿宋_GB2312" pitchFamily="1" charset="-122"/>
              </a:rPr>
              <a:t>理论误差为</a:t>
            </a:r>
            <a:r>
              <a:rPr lang="en-US" altLang="zh-CN" sz="1600" dirty="0">
                <a:latin typeface="Comic Sans MS" panose="030F0702030302020204" pitchFamily="2" charset="0"/>
                <a:ea typeface="仿宋_GB2312" pitchFamily="1" charset="-122"/>
              </a:rPr>
              <a:t>1</a:t>
            </a:r>
            <a:r>
              <a:rPr lang="zh-CN" altLang="en-US" sz="1600" dirty="0">
                <a:latin typeface="Comic Sans MS" panose="030F0702030302020204" pitchFamily="2" charset="0"/>
                <a:ea typeface="仿宋_GB2312" pitchFamily="1" charset="-122"/>
              </a:rPr>
              <a:t>（</a:t>
            </a:r>
            <a:r>
              <a:rPr lang="en-US" altLang="zh-CN" sz="1600" dirty="0">
                <a:latin typeface="Comic Sans MS" panose="030F0702030302020204" pitchFamily="2" charset="0"/>
                <a:ea typeface="仿宋_GB2312" pitchFamily="1" charset="-122"/>
              </a:rPr>
              <a:t>100%</a:t>
            </a:r>
            <a:r>
              <a:rPr lang="zh-CN" altLang="en-US" sz="1600" dirty="0">
                <a:latin typeface="Comic Sans MS" panose="030F0702030302020204" pitchFamily="2" charset="0"/>
                <a:ea typeface="仿宋_GB2312" pitchFamily="1" charset="-122"/>
              </a:rPr>
              <a:t>）；</a:t>
            </a:r>
            <a:endParaRPr lang="zh-CN" altLang="en-US" sz="1600" dirty="0">
              <a:latin typeface="Comic Sans MS" panose="030F0702030302020204" pitchFamily="2" charset="0"/>
              <a:ea typeface="仿宋_GB2312" pitchFamily="1" charset="-122"/>
            </a:endParaRPr>
          </a:p>
        </p:txBody>
      </p:sp>
      <p:sp>
        <p:nvSpPr>
          <p:cNvPr id="10" name="文本框 9"/>
          <p:cNvSpPr txBox="1"/>
          <p:nvPr/>
        </p:nvSpPr>
        <p:spPr>
          <a:xfrm>
            <a:off x="756285" y="5373370"/>
            <a:ext cx="7722235" cy="922020"/>
          </a:xfrm>
          <a:prstGeom prst="rect">
            <a:avLst/>
          </a:prstGeom>
          <a:noFill/>
        </p:spPr>
        <p:txBody>
          <a:bodyPr wrap="square" rtlCol="0" anchor="t">
            <a:spAutoFit/>
          </a:bodyPr>
          <a:p>
            <a:pPr>
              <a:lnSpc>
                <a:spcPct val="150000"/>
              </a:lnSpc>
            </a:pPr>
            <a:r>
              <a:rPr lang="zh-CN" altLang="en-US" sz="1800" dirty="0">
                <a:solidFill>
                  <a:srgbClr val="FF3300"/>
                </a:solidFill>
                <a:latin typeface="Comic Sans MS" panose="030F0702030302020204" pitchFamily="2" charset="0"/>
                <a:sym typeface="+mn-ea"/>
              </a:rPr>
              <a:t>结论：</a:t>
            </a:r>
            <a:r>
              <a:rPr lang="zh-CN" altLang="en-US" sz="1800" dirty="0">
                <a:solidFill>
                  <a:srgbClr val="0D0D0D"/>
                </a:solidFill>
                <a:latin typeface="Comic Sans MS" panose="030F0702030302020204" pitchFamily="2" charset="0"/>
                <a:sym typeface="+mn-ea"/>
              </a:rPr>
              <a:t>被测信号的频率越低，直接测频法的相对误差越大，存在着测量实时性和测量精度之间的矛盾！</a:t>
            </a:r>
            <a:endParaRPr lang="zh-CN" altLang="en-US" sz="1800" dirty="0">
              <a:solidFill>
                <a:srgbClr val="0D0D0D"/>
              </a:solidFill>
              <a:latin typeface="Comic Sans MS" panose="030F0702030302020204" pitchFamily="2" charset="0"/>
              <a:sym typeface="+mn-ea"/>
            </a:endParaRPr>
          </a:p>
        </p:txBody>
      </p:sp>
      <p:graphicFrame>
        <p:nvGraphicFramePr>
          <p:cNvPr id="2" name="对象 -2147482624"/>
          <p:cNvGraphicFramePr/>
          <p:nvPr>
            <p:custDataLst>
              <p:tags r:id="rId7"/>
            </p:custDataLst>
          </p:nvPr>
        </p:nvGraphicFramePr>
        <p:xfrm>
          <a:off x="4984115" y="3724275"/>
          <a:ext cx="3345815" cy="1706880"/>
        </p:xfrm>
        <a:graphic>
          <a:graphicData uri="http://schemas.openxmlformats.org/presentationml/2006/ole">
            <mc:AlternateContent xmlns:mc="http://schemas.openxmlformats.org/markup-compatibility/2006">
              <mc:Choice xmlns:v="urn:schemas-microsoft-com:vml" Requires="v">
                <p:oleObj spid="_x0000_s11" name="" r:id="rId8" imgW="3937000" imgH="1587500" progId="Visio.Drawing.11">
                  <p:embed/>
                </p:oleObj>
              </mc:Choice>
              <mc:Fallback>
                <p:oleObj name="" r:id="rId8" imgW="3937000" imgH="1587500" progId="Visio.Drawing.11">
                  <p:embed/>
                  <p:pic>
                    <p:nvPicPr>
                      <p:cNvPr id="0" name="图片 10"/>
                      <p:cNvPicPr/>
                      <p:nvPr/>
                    </p:nvPicPr>
                    <p:blipFill>
                      <a:blip r:embed="rId9"/>
                      <a:stretch>
                        <a:fillRect/>
                      </a:stretch>
                    </p:blipFill>
                    <p:spPr>
                      <a:xfrm>
                        <a:off x="4984115" y="3724275"/>
                        <a:ext cx="3345815" cy="1706880"/>
                      </a:xfrm>
                      <a:prstGeom prst="rect">
                        <a:avLst/>
                      </a:prstGeom>
                      <a:noFill/>
                      <a:ln w="38100">
                        <a:noFill/>
                        <a:miter/>
                      </a:ln>
                    </p:spPr>
                  </p:pic>
                </p:oleObj>
              </mc:Fallback>
            </mc:AlternateContent>
          </a:graphicData>
        </a:graphic>
      </p:graphicFrame>
      <p:sp>
        <p:nvSpPr>
          <p:cNvPr id="12" name="文本框 11"/>
          <p:cNvSpPr txBox="1"/>
          <p:nvPr>
            <p:custDataLst>
              <p:tags r:id="rId10"/>
            </p:custDataLst>
          </p:nvPr>
        </p:nvSpPr>
        <p:spPr>
          <a:xfrm>
            <a:off x="8316595" y="4292600"/>
            <a:ext cx="327660" cy="306705"/>
          </a:xfrm>
          <a:prstGeom prst="rect">
            <a:avLst/>
          </a:prstGeom>
          <a:noFill/>
        </p:spPr>
        <p:txBody>
          <a:bodyPr wrap="none" rtlCol="0" anchor="t">
            <a:spAutoFit/>
          </a:bodyPr>
          <a:p>
            <a:r>
              <a:rPr lang="en-US" altLang="zh-CN" sz="1400" i="1" dirty="0">
                <a:solidFill>
                  <a:srgbClr val="0070C0"/>
                </a:solidFill>
                <a:latin typeface="Comic Sans MS" panose="030F0702030302020204" pitchFamily="2" charset="0"/>
                <a:sym typeface="宋体" panose="02010600030101010101" pitchFamily="2" charset="-122"/>
              </a:rPr>
              <a:t>N</a:t>
            </a:r>
            <a:endParaRPr lang="en-US" altLang="zh-CN" sz="1400" i="1" dirty="0">
              <a:solidFill>
                <a:srgbClr val="0070C0"/>
              </a:solidFill>
              <a:latin typeface="Comic Sans MS" panose="030F0702030302020204" pitchFamily="2" charset="0"/>
              <a:sym typeface="宋体" panose="02010600030101010101" pitchFamily="2" charset="-122"/>
            </a:endParaRPr>
          </a:p>
        </p:txBody>
      </p:sp>
      <p:sp>
        <p:nvSpPr>
          <p:cNvPr id="13" name="文本框 12"/>
          <p:cNvSpPr txBox="1"/>
          <p:nvPr>
            <p:custDataLst>
              <p:tags r:id="rId11"/>
            </p:custDataLst>
          </p:nvPr>
        </p:nvSpPr>
        <p:spPr>
          <a:xfrm>
            <a:off x="8245475" y="4685665"/>
            <a:ext cx="544830" cy="306705"/>
          </a:xfrm>
          <a:prstGeom prst="rect">
            <a:avLst/>
          </a:prstGeom>
          <a:noFill/>
        </p:spPr>
        <p:txBody>
          <a:bodyPr wrap="none" rtlCol="0" anchor="t">
            <a:spAutoFit/>
          </a:bodyPr>
          <a:p>
            <a:r>
              <a:rPr lang="en-US" altLang="zh-CN" sz="1400" i="1" dirty="0">
                <a:solidFill>
                  <a:srgbClr val="0070C0"/>
                </a:solidFill>
                <a:latin typeface="Comic Sans MS" panose="030F0702030302020204" pitchFamily="2" charset="0"/>
                <a:sym typeface="宋体" panose="02010600030101010101" pitchFamily="2" charset="-122"/>
              </a:rPr>
              <a:t>N-</a:t>
            </a:r>
            <a:r>
              <a:rPr lang="en-US" altLang="zh-CN" sz="1400" dirty="0">
                <a:solidFill>
                  <a:srgbClr val="0070C0"/>
                </a:solidFill>
                <a:latin typeface="Comic Sans MS" panose="030F0702030302020204" pitchFamily="2" charset="0"/>
                <a:sym typeface="宋体" panose="02010600030101010101" pitchFamily="2" charset="-122"/>
              </a:rPr>
              <a:t>1</a:t>
            </a:r>
            <a:endParaRPr lang="en-US" altLang="zh-CN" sz="1400" dirty="0">
              <a:solidFill>
                <a:srgbClr val="0070C0"/>
              </a:solidFill>
              <a:latin typeface="Comic Sans MS" panose="030F0702030302020204" pitchFamily="2" charset="0"/>
              <a:sym typeface="宋体" panose="02010600030101010101" pitchFamily="2" charset="-122"/>
            </a:endParaRPr>
          </a:p>
        </p:txBody>
      </p:sp>
      <p:sp>
        <p:nvSpPr>
          <p:cNvPr id="14" name="文本框 13"/>
          <p:cNvSpPr txBox="1"/>
          <p:nvPr>
            <p:custDataLst>
              <p:tags r:id="rId12"/>
            </p:custDataLst>
          </p:nvPr>
        </p:nvSpPr>
        <p:spPr>
          <a:xfrm>
            <a:off x="8245475" y="5084445"/>
            <a:ext cx="544830" cy="306705"/>
          </a:xfrm>
          <a:prstGeom prst="rect">
            <a:avLst/>
          </a:prstGeom>
          <a:noFill/>
        </p:spPr>
        <p:txBody>
          <a:bodyPr wrap="none" rtlCol="0" anchor="t">
            <a:spAutoFit/>
          </a:bodyPr>
          <a:p>
            <a:r>
              <a:rPr lang="en-US" altLang="zh-CN" sz="1400" i="1" dirty="0">
                <a:solidFill>
                  <a:srgbClr val="0070C0"/>
                </a:solidFill>
                <a:latin typeface="Comic Sans MS" panose="030F0702030302020204" pitchFamily="2" charset="0"/>
                <a:sym typeface="宋体" panose="02010600030101010101" pitchFamily="2" charset="-122"/>
              </a:rPr>
              <a:t>N+</a:t>
            </a:r>
            <a:r>
              <a:rPr lang="en-US" altLang="zh-CN" sz="1400" dirty="0">
                <a:solidFill>
                  <a:srgbClr val="0070C0"/>
                </a:solidFill>
                <a:latin typeface="Comic Sans MS" panose="030F0702030302020204" pitchFamily="2" charset="0"/>
                <a:sym typeface="宋体" panose="02010600030101010101" pitchFamily="2" charset="-122"/>
              </a:rPr>
              <a:t>1</a:t>
            </a:r>
            <a:endParaRPr lang="en-US" altLang="zh-CN" sz="1400" dirty="0">
              <a:solidFill>
                <a:srgbClr val="0070C0"/>
              </a:solidFill>
              <a:latin typeface="Comic Sans MS" panose="030F0702030302020204" pitchFamily="2" charset="0"/>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文本框 1"/>
          <p:cNvPicPr>
            <a:picLocks noGrp="1" noChangeAspect="1"/>
          </p:cNvPicPr>
          <p:nvPr>
            <p:custDataLst>
              <p:tags r:id="rId1"/>
            </p:custDataLst>
          </p:nvPr>
        </p:nvPicPr>
        <p:blipFill>
          <a:blip r:embed="rId2"/>
          <a:stretch>
            <a:fillRect/>
          </a:stretch>
        </p:blipFill>
        <p:spPr>
          <a:xfrm>
            <a:off x="684213" y="404495"/>
            <a:ext cx="3243262" cy="1198563"/>
          </a:xfrm>
          <a:prstGeom prst="rect">
            <a:avLst/>
          </a:prstGeom>
          <a:noFill/>
          <a:ln w="9525">
            <a:noFill/>
          </a:ln>
        </p:spPr>
      </p:pic>
      <p:graphicFrame>
        <p:nvGraphicFramePr>
          <p:cNvPr id="26626" name="对象 2"/>
          <p:cNvGraphicFramePr/>
          <p:nvPr/>
        </p:nvGraphicFramePr>
        <p:xfrm>
          <a:off x="899795" y="1700530"/>
          <a:ext cx="3089910" cy="1993900"/>
        </p:xfrm>
        <a:graphic>
          <a:graphicData uri="http://schemas.openxmlformats.org/presentationml/2006/ole">
            <mc:AlternateContent xmlns:mc="http://schemas.openxmlformats.org/markup-compatibility/2006">
              <mc:Choice xmlns:v="urn:schemas-microsoft-com:vml" Requires="v">
                <p:oleObj spid="_x0000_s3095" name="" r:id="rId3" imgW="11144250" imgH="6448425" progId="PBrush">
                  <p:embed/>
                </p:oleObj>
              </mc:Choice>
              <mc:Fallback>
                <p:oleObj name="" r:id="rId3" imgW="11144250" imgH="6448425" progId="PBrush">
                  <p:embed/>
                  <p:pic>
                    <p:nvPicPr>
                      <p:cNvPr id="0" name="图片 3094"/>
                      <p:cNvPicPr/>
                      <p:nvPr/>
                    </p:nvPicPr>
                    <p:blipFill>
                      <a:blip r:embed="rId4"/>
                      <a:stretch>
                        <a:fillRect/>
                      </a:stretch>
                    </p:blipFill>
                    <p:spPr>
                      <a:xfrm>
                        <a:off x="899795" y="1700530"/>
                        <a:ext cx="3089910" cy="1993900"/>
                      </a:xfrm>
                      <a:prstGeom prst="rect">
                        <a:avLst/>
                      </a:prstGeom>
                      <a:noFill/>
                      <a:ln w="38100">
                        <a:noFill/>
                        <a:miter/>
                      </a:ln>
                    </p:spPr>
                  </p:pic>
                </p:oleObj>
              </mc:Fallback>
            </mc:AlternateContent>
          </a:graphicData>
        </a:graphic>
      </p:graphicFrame>
      <p:sp>
        <p:nvSpPr>
          <p:cNvPr id="26627" name="文本框 1"/>
          <p:cNvSpPr txBox="1"/>
          <p:nvPr/>
        </p:nvSpPr>
        <p:spPr>
          <a:xfrm>
            <a:off x="1043305" y="3933825"/>
            <a:ext cx="1143000" cy="396875"/>
          </a:xfrm>
          <a:prstGeom prst="rect">
            <a:avLst/>
          </a:prstGeom>
          <a:noFill/>
          <a:ln w="9525">
            <a:noFill/>
          </a:ln>
        </p:spPr>
        <p:txBody>
          <a:bodyPr wrap="none" anchor="t" anchorCtr="0">
            <a:spAutoFit/>
          </a:bodyPr>
          <a:p>
            <a:pPr eaLnBrk="0" hangingPunct="0"/>
            <a:r>
              <a:rPr lang="en-US" altLang="zh-CN" sz="2000" dirty="0">
                <a:solidFill>
                  <a:srgbClr val="0070C0"/>
                </a:solidFill>
                <a:latin typeface="Comic Sans MS" panose="030F0702030302020204" pitchFamily="2" charset="0"/>
                <a:ea typeface="宋体" panose="02010600030101010101" pitchFamily="2" charset="-122"/>
              </a:rPr>
              <a:t>(1)</a:t>
            </a:r>
            <a:r>
              <a:rPr lang="zh-CN" altLang="en-US" sz="2000" dirty="0">
                <a:solidFill>
                  <a:srgbClr val="0070C0"/>
                </a:solidFill>
                <a:latin typeface="Comic Sans MS" panose="030F0702030302020204" pitchFamily="2" charset="0"/>
                <a:ea typeface="宋体" panose="02010600030101010101" pitchFamily="2" charset="-122"/>
              </a:rPr>
              <a:t> 布局</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26628" name="文本框 1"/>
          <p:cNvSpPr txBox="1"/>
          <p:nvPr/>
        </p:nvSpPr>
        <p:spPr>
          <a:xfrm>
            <a:off x="1042670" y="4436110"/>
            <a:ext cx="1909763" cy="398463"/>
          </a:xfrm>
          <a:prstGeom prst="rect">
            <a:avLst/>
          </a:prstGeom>
          <a:noFill/>
          <a:ln w="9525">
            <a:noFill/>
          </a:ln>
        </p:spPr>
        <p:txBody>
          <a:bodyPr wrap="none" anchor="t" anchorCtr="0">
            <a:spAutoFit/>
          </a:bodyPr>
          <a:p>
            <a:pPr eaLnBrk="0" hangingPunct="0"/>
            <a:r>
              <a:rPr lang="en-US" altLang="zh-CN" sz="2000" dirty="0">
                <a:solidFill>
                  <a:srgbClr val="0070C0"/>
                </a:solidFill>
                <a:latin typeface="Comic Sans MS" panose="030F0702030302020204" pitchFamily="2" charset="0"/>
                <a:ea typeface="宋体" panose="02010600030101010101" pitchFamily="2" charset="-122"/>
              </a:rPr>
              <a:t>(2)</a:t>
            </a:r>
            <a:r>
              <a:rPr lang="zh-CN" altLang="en-US" sz="2000" dirty="0">
                <a:solidFill>
                  <a:srgbClr val="0070C0"/>
                </a:solidFill>
                <a:latin typeface="Comic Sans MS" panose="030F0702030302020204" pitchFamily="2" charset="0"/>
                <a:ea typeface="宋体" panose="02010600030101010101" pitchFamily="2" charset="-122"/>
              </a:rPr>
              <a:t> 安装元器件</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26629" name="文本框 1"/>
          <p:cNvSpPr txBox="1"/>
          <p:nvPr/>
        </p:nvSpPr>
        <p:spPr>
          <a:xfrm>
            <a:off x="1042670" y="4940935"/>
            <a:ext cx="1143000" cy="396875"/>
          </a:xfrm>
          <a:prstGeom prst="rect">
            <a:avLst/>
          </a:prstGeom>
          <a:noFill/>
          <a:ln w="9525">
            <a:noFill/>
          </a:ln>
        </p:spPr>
        <p:txBody>
          <a:bodyPr wrap="none" anchor="t" anchorCtr="0">
            <a:spAutoFit/>
          </a:bodyPr>
          <a:p>
            <a:pPr eaLnBrk="0" hangingPunct="0"/>
            <a:r>
              <a:rPr lang="en-US" altLang="zh-CN" sz="2000" dirty="0">
                <a:solidFill>
                  <a:srgbClr val="0070C0"/>
                </a:solidFill>
                <a:latin typeface="Comic Sans MS" panose="030F0702030302020204" pitchFamily="2" charset="0"/>
                <a:ea typeface="宋体" panose="02010600030101010101" pitchFamily="2" charset="-122"/>
              </a:rPr>
              <a:t>(3)</a:t>
            </a:r>
            <a:r>
              <a:rPr lang="zh-CN" altLang="en-US" sz="2000" dirty="0">
                <a:solidFill>
                  <a:srgbClr val="0070C0"/>
                </a:solidFill>
                <a:latin typeface="Comic Sans MS" panose="030F0702030302020204" pitchFamily="2" charset="0"/>
                <a:ea typeface="宋体" panose="02010600030101010101" pitchFamily="2" charset="-122"/>
              </a:rPr>
              <a:t> 连线</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26630" name="文本框 1"/>
          <p:cNvSpPr txBox="1"/>
          <p:nvPr/>
        </p:nvSpPr>
        <p:spPr>
          <a:xfrm>
            <a:off x="1042670" y="5444490"/>
            <a:ext cx="1909763" cy="396875"/>
          </a:xfrm>
          <a:prstGeom prst="rect">
            <a:avLst/>
          </a:prstGeom>
          <a:noFill/>
          <a:ln w="9525">
            <a:noFill/>
          </a:ln>
        </p:spPr>
        <p:txBody>
          <a:bodyPr wrap="none" anchor="t" anchorCtr="0">
            <a:spAutoFit/>
          </a:bodyPr>
          <a:p>
            <a:pPr eaLnBrk="0" hangingPunct="0"/>
            <a:r>
              <a:rPr lang="en-US" altLang="zh-CN" sz="2000" dirty="0">
                <a:solidFill>
                  <a:srgbClr val="0070C0"/>
                </a:solidFill>
                <a:latin typeface="Comic Sans MS" panose="030F0702030302020204" pitchFamily="2" charset="0"/>
                <a:ea typeface="宋体" panose="02010600030101010101" pitchFamily="2" charset="-122"/>
              </a:rPr>
              <a:t>(4)</a:t>
            </a:r>
            <a:r>
              <a:rPr lang="zh-CN" altLang="en-US" sz="2000" dirty="0">
                <a:solidFill>
                  <a:srgbClr val="0070C0"/>
                </a:solidFill>
                <a:latin typeface="Comic Sans MS" panose="030F0702030302020204" pitchFamily="2" charset="0"/>
                <a:ea typeface="宋体" panose="02010600030101010101" pitchFamily="2" charset="-122"/>
              </a:rPr>
              <a:t> 测试与调试</a:t>
            </a:r>
            <a:endParaRPr lang="zh-CN" altLang="en-US" sz="2000" dirty="0">
              <a:solidFill>
                <a:srgbClr val="0070C0"/>
              </a:solidFill>
              <a:latin typeface="Comic Sans MS" panose="030F0702030302020204" pitchFamily="2" charset="0"/>
              <a:ea typeface="宋体" panose="02010600030101010101" pitchFamily="2" charset="-122"/>
            </a:endParaRPr>
          </a:p>
        </p:txBody>
      </p:sp>
      <p:pic>
        <p:nvPicPr>
          <p:cNvPr id="2" name="图片 1" descr="freqor"/>
          <p:cNvPicPr>
            <a:picLocks noChangeAspect="1"/>
          </p:cNvPicPr>
          <p:nvPr>
            <p:custDataLst>
              <p:tags r:id="rId5"/>
            </p:custDataLst>
          </p:nvPr>
        </p:nvPicPr>
        <p:blipFill>
          <a:blip r:embed="rId6"/>
          <a:stretch>
            <a:fillRect/>
          </a:stretch>
        </p:blipFill>
        <p:spPr>
          <a:xfrm>
            <a:off x="3996055" y="2708910"/>
            <a:ext cx="4782820" cy="3423920"/>
          </a:xfrm>
          <a:prstGeom prst="rect">
            <a:avLst/>
          </a:prstGeom>
        </p:spPr>
      </p:pic>
      <p:graphicFrame>
        <p:nvGraphicFramePr>
          <p:cNvPr id="3" name="对象 -2147482200"/>
          <p:cNvGraphicFramePr/>
          <p:nvPr>
            <p:custDataLst>
              <p:tags r:id="rId7"/>
            </p:custDataLst>
          </p:nvPr>
        </p:nvGraphicFramePr>
        <p:xfrm>
          <a:off x="4499610" y="692785"/>
          <a:ext cx="3970020" cy="1843405"/>
        </p:xfrm>
        <a:graphic>
          <a:graphicData uri="http://schemas.openxmlformats.org/presentationml/2006/ole">
            <mc:AlternateContent xmlns:mc="http://schemas.openxmlformats.org/markup-compatibility/2006">
              <mc:Choice xmlns:v="urn:schemas-microsoft-com:vml" Requires="v">
                <p:oleObj spid="_x0000_s3076" name="" r:id="rId8" imgW="1967230" imgH="944245" progId="Visio.Drawing.11">
                  <p:embed/>
                </p:oleObj>
              </mc:Choice>
              <mc:Fallback>
                <p:oleObj name="" r:id="rId8" imgW="1967230" imgH="944245" progId="Visio.Drawing.11">
                  <p:embed/>
                  <p:pic>
                    <p:nvPicPr>
                      <p:cNvPr id="0" name="图片 3075"/>
                      <p:cNvPicPr/>
                      <p:nvPr/>
                    </p:nvPicPr>
                    <p:blipFill>
                      <a:blip r:embed="rId9"/>
                      <a:stretch>
                        <a:fillRect/>
                      </a:stretch>
                    </p:blipFill>
                    <p:spPr>
                      <a:xfrm>
                        <a:off x="4499610" y="692785"/>
                        <a:ext cx="3970020" cy="1843405"/>
                      </a:xfrm>
                      <a:prstGeom prst="rect">
                        <a:avLst/>
                      </a:prstGeom>
                      <a:noFill/>
                      <a:ln w="38100">
                        <a:noFill/>
                        <a:miter/>
                      </a:ln>
                    </p:spPr>
                  </p:pic>
                </p:oleObj>
              </mc:Fallback>
            </mc:AlternateContent>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1"/>
          <p:cNvSpPr txBox="1"/>
          <p:nvPr/>
        </p:nvSpPr>
        <p:spPr>
          <a:xfrm>
            <a:off x="1865313" y="5700713"/>
            <a:ext cx="1095375" cy="522287"/>
          </a:xfrm>
          <a:prstGeom prst="rect">
            <a:avLst/>
          </a:prstGeom>
          <a:noFill/>
          <a:ln w="9525">
            <a:noFill/>
          </a:ln>
        </p:spPr>
        <p:txBody>
          <a:bodyPr wrap="none" anchor="t" anchorCtr="0">
            <a:spAutoFit/>
          </a:bodyPr>
          <a:p>
            <a:pPr eaLnBrk="0" hangingPunct="0"/>
            <a:r>
              <a:rPr lang="en-US" altLang="zh-CN" sz="2800" dirty="0">
                <a:solidFill>
                  <a:srgbClr val="0070C0"/>
                </a:solidFill>
                <a:latin typeface="Arial" panose="020B0604020202020204" pitchFamily="34" charset="0"/>
                <a:ea typeface="仿宋_GB2312" pitchFamily="1" charset="-122"/>
              </a:rPr>
              <a:t>  </a:t>
            </a:r>
            <a:r>
              <a:rPr lang="zh-CN" altLang="en-US" sz="2800" dirty="0">
                <a:solidFill>
                  <a:srgbClr val="0070C0"/>
                </a:solidFill>
                <a:latin typeface="Arial" panose="020B0604020202020204" pitchFamily="34" charset="0"/>
                <a:ea typeface="仿宋_GB2312" pitchFamily="1" charset="-122"/>
              </a:rPr>
              <a:t>正面</a:t>
            </a:r>
            <a:endParaRPr lang="zh-CN" altLang="en-US" sz="2800" dirty="0">
              <a:solidFill>
                <a:srgbClr val="0070C0"/>
              </a:solidFill>
              <a:latin typeface="Arial" panose="020B0604020202020204" pitchFamily="34" charset="0"/>
              <a:ea typeface="仿宋_GB2312" pitchFamily="1" charset="-122"/>
            </a:endParaRPr>
          </a:p>
        </p:txBody>
      </p:sp>
      <p:sp>
        <p:nvSpPr>
          <p:cNvPr id="27650" name="文本框 2"/>
          <p:cNvSpPr txBox="1"/>
          <p:nvPr/>
        </p:nvSpPr>
        <p:spPr>
          <a:xfrm>
            <a:off x="6494463" y="5705475"/>
            <a:ext cx="898525" cy="522288"/>
          </a:xfrm>
          <a:prstGeom prst="rect">
            <a:avLst/>
          </a:prstGeom>
          <a:noFill/>
          <a:ln w="9525">
            <a:noFill/>
          </a:ln>
        </p:spPr>
        <p:txBody>
          <a:bodyPr wrap="none" anchor="t" anchorCtr="0">
            <a:spAutoFit/>
          </a:bodyPr>
          <a:p>
            <a:pPr eaLnBrk="0" hangingPunct="0"/>
            <a:r>
              <a:rPr lang="zh-CN" altLang="en-US" sz="2800" dirty="0">
                <a:solidFill>
                  <a:srgbClr val="0070C0"/>
                </a:solidFill>
                <a:latin typeface="Arial" panose="020B0604020202020204" pitchFamily="34" charset="0"/>
                <a:ea typeface="仿宋_GB2312" pitchFamily="1" charset="-122"/>
              </a:rPr>
              <a:t>背面</a:t>
            </a:r>
            <a:endParaRPr lang="zh-CN" altLang="en-US" sz="2800" dirty="0">
              <a:solidFill>
                <a:srgbClr val="0070C0"/>
              </a:solidFill>
              <a:latin typeface="Arial" panose="020B0604020202020204" pitchFamily="34" charset="0"/>
              <a:ea typeface="仿宋_GB2312" pitchFamily="1" charset="-122"/>
            </a:endParaRPr>
          </a:p>
        </p:txBody>
      </p:sp>
      <p:graphicFrame>
        <p:nvGraphicFramePr>
          <p:cNvPr id="27651" name="对象 1"/>
          <p:cNvGraphicFramePr/>
          <p:nvPr/>
        </p:nvGraphicFramePr>
        <p:xfrm>
          <a:off x="899795" y="1484630"/>
          <a:ext cx="3643313" cy="4135438"/>
        </p:xfrm>
        <a:graphic>
          <a:graphicData uri="http://schemas.openxmlformats.org/presentationml/2006/ole">
            <mc:AlternateContent xmlns:mc="http://schemas.openxmlformats.org/markup-compatibility/2006">
              <mc:Choice xmlns:v="urn:schemas-microsoft-com:vml" Requires="v">
                <p:oleObj spid="_x0000_s3089" name="" r:id="rId1" imgW="5343525" imgH="5429250" progId="PBrush">
                  <p:embed/>
                </p:oleObj>
              </mc:Choice>
              <mc:Fallback>
                <p:oleObj name="" r:id="rId1" imgW="5343525" imgH="5429250" progId="PBrush">
                  <p:embed/>
                  <p:pic>
                    <p:nvPicPr>
                      <p:cNvPr id="0" name="图片 3088"/>
                      <p:cNvPicPr/>
                      <p:nvPr/>
                    </p:nvPicPr>
                    <p:blipFill>
                      <a:blip r:embed="rId2"/>
                      <a:stretch>
                        <a:fillRect/>
                      </a:stretch>
                    </p:blipFill>
                    <p:spPr>
                      <a:xfrm>
                        <a:off x="899795" y="1484630"/>
                        <a:ext cx="3643313" cy="4135438"/>
                      </a:xfrm>
                      <a:prstGeom prst="rect">
                        <a:avLst/>
                      </a:prstGeom>
                      <a:noFill/>
                      <a:ln w="38100">
                        <a:noFill/>
                        <a:miter/>
                      </a:ln>
                    </p:spPr>
                  </p:pic>
                </p:oleObj>
              </mc:Fallback>
            </mc:AlternateContent>
          </a:graphicData>
        </a:graphic>
      </p:graphicFrame>
      <p:graphicFrame>
        <p:nvGraphicFramePr>
          <p:cNvPr id="27652" name="对象 3"/>
          <p:cNvGraphicFramePr/>
          <p:nvPr/>
        </p:nvGraphicFramePr>
        <p:xfrm>
          <a:off x="4932045" y="1446530"/>
          <a:ext cx="3587750" cy="4173538"/>
        </p:xfrm>
        <a:graphic>
          <a:graphicData uri="http://schemas.openxmlformats.org/presentationml/2006/ole">
            <mc:AlternateContent xmlns:mc="http://schemas.openxmlformats.org/markup-compatibility/2006">
              <mc:Choice xmlns:v="urn:schemas-microsoft-com:vml" Requires="v">
                <p:oleObj spid="_x0000_s3085" name="" r:id="rId3" imgW="4638675" imgH="4772025" progId="PBrush">
                  <p:embed/>
                </p:oleObj>
              </mc:Choice>
              <mc:Fallback>
                <p:oleObj name="" r:id="rId3" imgW="4638675" imgH="4772025" progId="PBrush">
                  <p:embed/>
                  <p:pic>
                    <p:nvPicPr>
                      <p:cNvPr id="0" name="图片 3084"/>
                      <p:cNvPicPr/>
                      <p:nvPr/>
                    </p:nvPicPr>
                    <p:blipFill>
                      <a:blip r:embed="rId4"/>
                      <a:stretch>
                        <a:fillRect/>
                      </a:stretch>
                    </p:blipFill>
                    <p:spPr>
                      <a:xfrm>
                        <a:off x="4932045" y="1446530"/>
                        <a:ext cx="3587750" cy="4173538"/>
                      </a:xfrm>
                      <a:prstGeom prst="rect">
                        <a:avLst/>
                      </a:prstGeom>
                      <a:noFill/>
                      <a:ln w="38100">
                        <a:noFill/>
                        <a:miter/>
                      </a:ln>
                    </p:spPr>
                  </p:pic>
                </p:oleObj>
              </mc:Fallback>
            </mc:AlternateContent>
          </a:graphicData>
        </a:graphic>
      </p:graphicFrame>
      <p:sp>
        <p:nvSpPr>
          <p:cNvPr id="27653" name="文本框 1"/>
          <p:cNvSpPr txBox="1"/>
          <p:nvPr/>
        </p:nvSpPr>
        <p:spPr>
          <a:xfrm>
            <a:off x="755650" y="691833"/>
            <a:ext cx="3584575" cy="460375"/>
          </a:xfrm>
          <a:prstGeom prst="rect">
            <a:avLst/>
          </a:prstGeom>
          <a:noFill/>
          <a:ln w="9525">
            <a:noFill/>
          </a:ln>
        </p:spPr>
        <p:txBody>
          <a:bodyPr wrap="none" anchor="t" anchorCtr="0">
            <a:spAutoFit/>
          </a:bodyPr>
          <a:p>
            <a:pPr eaLnBrk="0" hangingPunct="0"/>
            <a:r>
              <a:rPr lang="zh-CN" altLang="en-US" sz="2400" dirty="0">
                <a:solidFill>
                  <a:srgbClr val="C00000"/>
                </a:solidFill>
                <a:latin typeface="宋体" panose="02010600030101010101" pitchFamily="2" charset="-122"/>
                <a:ea typeface="宋体" panose="02010600030101010101" pitchFamily="2" charset="-122"/>
              </a:rPr>
              <a:t>实现方案</a:t>
            </a:r>
            <a:r>
              <a:rPr lang="en-US" altLang="zh-CN" sz="2400" dirty="0">
                <a:solidFill>
                  <a:srgbClr val="C00000"/>
                </a:solidFill>
                <a:latin typeface="Comic Sans MS" panose="030F0702030302020204" pitchFamily="2" charset="0"/>
                <a:ea typeface="宋体" panose="02010600030101010101" pitchFamily="2" charset="-122"/>
              </a:rPr>
              <a:t>(2)</a:t>
            </a:r>
            <a:r>
              <a:rPr lang="zh-CN" altLang="en-US" sz="2400" dirty="0">
                <a:solidFill>
                  <a:srgbClr val="C00000"/>
                </a:solidFill>
                <a:latin typeface="Comic Sans MS" panose="030F0702030302020204" pitchFamily="2" charset="0"/>
                <a:ea typeface="宋体" panose="02010600030101010101" pitchFamily="2" charset="-122"/>
              </a:rPr>
              <a:t>：</a:t>
            </a:r>
            <a:r>
              <a:rPr lang="zh-CN" altLang="en-US" sz="2400" dirty="0">
                <a:solidFill>
                  <a:srgbClr val="00B050"/>
                </a:solidFill>
                <a:latin typeface="Comic Sans MS" panose="030F0702030302020204" pitchFamily="2" charset="0"/>
                <a:ea typeface="宋体" panose="02010600030101010101" pitchFamily="2" charset="-122"/>
              </a:rPr>
              <a:t>设计</a:t>
            </a:r>
            <a:r>
              <a:rPr lang="en-US" altLang="zh-CN" sz="2400" dirty="0">
                <a:solidFill>
                  <a:srgbClr val="00B050"/>
                </a:solidFill>
                <a:latin typeface="Comic Sans MS" panose="030F0702030302020204" pitchFamily="2" charset="0"/>
                <a:ea typeface="宋体" panose="02010600030101010101" pitchFamily="2" charset="-122"/>
              </a:rPr>
              <a:t>PCB</a:t>
            </a:r>
            <a:r>
              <a:rPr lang="zh-CN" altLang="en-US" sz="2400" dirty="0">
                <a:solidFill>
                  <a:srgbClr val="00B050"/>
                </a:solidFill>
                <a:latin typeface="Comic Sans MS" panose="030F0702030302020204" pitchFamily="2" charset="0"/>
                <a:ea typeface="宋体" panose="02010600030101010101" pitchFamily="2" charset="-122"/>
              </a:rPr>
              <a:t>板</a:t>
            </a:r>
            <a:endParaRPr lang="en-US" altLang="zh-CN" sz="2400" dirty="0">
              <a:solidFill>
                <a:srgbClr val="00B050"/>
              </a:solidFill>
              <a:latin typeface="Comic Sans MS" panose="030F0702030302020204" pitchFamily="2" charset="0"/>
              <a:ea typeface="宋体" panose="02010600030101010101" pitchFamily="2" charset="-122"/>
            </a:endParaRPr>
          </a:p>
        </p:txBody>
      </p:sp>
      <p:sp>
        <p:nvSpPr>
          <p:cNvPr id="27654" name="文本框 1"/>
          <p:cNvSpPr txBox="1"/>
          <p:nvPr/>
        </p:nvSpPr>
        <p:spPr>
          <a:xfrm>
            <a:off x="4932045" y="692785"/>
            <a:ext cx="1143000" cy="398463"/>
          </a:xfrm>
          <a:prstGeom prst="rect">
            <a:avLst/>
          </a:prstGeom>
          <a:noFill/>
          <a:ln w="9525">
            <a:noFill/>
          </a:ln>
        </p:spPr>
        <p:txBody>
          <a:bodyPr wrap="none" anchor="t" anchorCtr="0">
            <a:spAutoFit/>
          </a:bodyPr>
          <a:p>
            <a:pPr eaLnBrk="0" hangingPunct="0"/>
            <a:r>
              <a:rPr lang="en-US" altLang="zh-CN" sz="2000" dirty="0">
                <a:solidFill>
                  <a:srgbClr val="0070C0"/>
                </a:solidFill>
                <a:latin typeface="Comic Sans MS" panose="030F0702030302020204" pitchFamily="2" charset="0"/>
                <a:ea typeface="宋体" panose="02010600030101010101" pitchFamily="2" charset="-122"/>
              </a:rPr>
              <a:t>(1)</a:t>
            </a:r>
            <a:r>
              <a:rPr lang="zh-CN" altLang="en-US" sz="2000" dirty="0">
                <a:solidFill>
                  <a:srgbClr val="0070C0"/>
                </a:solidFill>
                <a:latin typeface="Comic Sans MS" panose="030F0702030302020204" pitchFamily="2" charset="0"/>
                <a:ea typeface="宋体" panose="02010600030101010101" pitchFamily="2" charset="-122"/>
              </a:rPr>
              <a:t> 布局</a:t>
            </a:r>
            <a:endParaRPr lang="zh-CN" altLang="en-US" sz="2000" dirty="0">
              <a:solidFill>
                <a:srgbClr val="0070C0"/>
              </a:solidFill>
              <a:latin typeface="Comic Sans MS" panose="030F0702030302020204" pitchFamily="2" charset="0"/>
              <a:ea typeface="宋体" panose="02010600030101010101" pitchFamily="2" charset="-122"/>
            </a:endParaRPr>
          </a:p>
        </p:txBody>
      </p:sp>
      <p:sp>
        <p:nvSpPr>
          <p:cNvPr id="27655" name="文本框 1"/>
          <p:cNvSpPr txBox="1"/>
          <p:nvPr/>
        </p:nvSpPr>
        <p:spPr>
          <a:xfrm>
            <a:off x="6299835" y="753745"/>
            <a:ext cx="1143000" cy="398463"/>
          </a:xfrm>
          <a:prstGeom prst="rect">
            <a:avLst/>
          </a:prstGeom>
          <a:noFill/>
          <a:ln w="9525">
            <a:noFill/>
          </a:ln>
        </p:spPr>
        <p:txBody>
          <a:bodyPr wrap="none" anchor="t" anchorCtr="0">
            <a:spAutoFit/>
          </a:bodyPr>
          <a:p>
            <a:pPr eaLnBrk="0" hangingPunct="0"/>
            <a:r>
              <a:rPr lang="en-US" altLang="zh-CN" sz="2000" dirty="0">
                <a:solidFill>
                  <a:srgbClr val="0070C0"/>
                </a:solidFill>
                <a:latin typeface="Comic Sans MS" panose="030F0702030302020204" pitchFamily="2" charset="0"/>
                <a:ea typeface="宋体" panose="02010600030101010101" pitchFamily="2" charset="-122"/>
              </a:rPr>
              <a:t>(3)</a:t>
            </a:r>
            <a:r>
              <a:rPr lang="zh-CN" altLang="en-US" sz="2000" dirty="0">
                <a:solidFill>
                  <a:srgbClr val="0070C0"/>
                </a:solidFill>
                <a:latin typeface="Comic Sans MS" panose="030F0702030302020204" pitchFamily="2" charset="0"/>
                <a:ea typeface="宋体" panose="02010600030101010101" pitchFamily="2" charset="-122"/>
              </a:rPr>
              <a:t> 连线</a:t>
            </a:r>
            <a:endParaRPr lang="zh-CN" altLang="en-US" sz="2000" dirty="0">
              <a:solidFill>
                <a:srgbClr val="0070C0"/>
              </a:solidFill>
              <a:latin typeface="Comic Sans MS" panose="030F0702030302020204" pitchFamily="2" charset="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9697" name="对象 1"/>
          <p:cNvGraphicFramePr/>
          <p:nvPr/>
        </p:nvGraphicFramePr>
        <p:xfrm>
          <a:off x="611505" y="1353820"/>
          <a:ext cx="8227060" cy="4885690"/>
        </p:xfrm>
        <a:graphic>
          <a:graphicData uri="http://schemas.openxmlformats.org/presentationml/2006/ole">
            <mc:AlternateContent xmlns:mc="http://schemas.openxmlformats.org/markup-compatibility/2006">
              <mc:Choice xmlns:v="urn:schemas-microsoft-com:vml" Requires="v">
                <p:oleObj spid="_x0000_s3088" name="" r:id="rId1" imgW="8943975" imgH="5972175" progId="PBrush">
                  <p:embed/>
                </p:oleObj>
              </mc:Choice>
              <mc:Fallback>
                <p:oleObj name="" r:id="rId1" imgW="8943975" imgH="5972175" progId="PBrush">
                  <p:embed/>
                  <p:pic>
                    <p:nvPicPr>
                      <p:cNvPr id="0" name="图片 3087"/>
                      <p:cNvPicPr/>
                      <p:nvPr/>
                    </p:nvPicPr>
                    <p:blipFill>
                      <a:blip r:embed="rId2"/>
                      <a:stretch>
                        <a:fillRect/>
                      </a:stretch>
                    </p:blipFill>
                    <p:spPr>
                      <a:xfrm>
                        <a:off x="611505" y="1353820"/>
                        <a:ext cx="8227060" cy="4885690"/>
                      </a:xfrm>
                      <a:prstGeom prst="rect">
                        <a:avLst/>
                      </a:prstGeom>
                      <a:noFill/>
                      <a:ln w="38100">
                        <a:noFill/>
                        <a:miter/>
                      </a:ln>
                    </p:spPr>
                  </p:pic>
                </p:oleObj>
              </mc:Fallback>
            </mc:AlternateContent>
          </a:graphicData>
        </a:graphic>
      </p:graphicFrame>
      <p:sp>
        <p:nvSpPr>
          <p:cNvPr id="29698" name="文本框 2"/>
          <p:cNvSpPr txBox="1"/>
          <p:nvPr/>
        </p:nvSpPr>
        <p:spPr>
          <a:xfrm>
            <a:off x="611188" y="1268730"/>
            <a:ext cx="884555" cy="506730"/>
          </a:xfrm>
          <a:prstGeom prst="rect">
            <a:avLst/>
          </a:prstGeom>
          <a:noFill/>
          <a:ln w="9525">
            <a:noFill/>
          </a:ln>
        </p:spPr>
        <p:txBody>
          <a:bodyPr wrap="none" anchor="t" anchorCtr="0">
            <a:spAutoFit/>
          </a:bodyPr>
          <a:p>
            <a:pPr>
              <a:lnSpc>
                <a:spcPct val="150000"/>
              </a:lnSpc>
            </a:pPr>
            <a:r>
              <a:rPr lang="en-US" dirty="0">
                <a:solidFill>
                  <a:srgbClr val="C00000"/>
                </a:solidFill>
                <a:latin typeface="Comic Sans MS" panose="030F0702030302020204" pitchFamily="2" charset="0"/>
                <a:ea typeface="宋体" panose="02010600030101010101" pitchFamily="2" charset="-122"/>
              </a:rPr>
              <a:t>10kHz</a:t>
            </a:r>
            <a:endParaRPr lang="zh-CN" altLang="en-US" dirty="0">
              <a:solidFill>
                <a:srgbClr val="C00000"/>
              </a:solidFill>
              <a:latin typeface="Comic Sans MS" panose="030F0702030302020204" pitchFamily="2" charset="0"/>
              <a:ea typeface="宋体" panose="02010600030101010101" pitchFamily="2" charset="-122"/>
            </a:endParaRPr>
          </a:p>
        </p:txBody>
      </p:sp>
      <p:cxnSp>
        <p:nvCxnSpPr>
          <p:cNvPr id="29699" name="曲线连接符 4"/>
          <p:cNvCxnSpPr/>
          <p:nvPr/>
        </p:nvCxnSpPr>
        <p:spPr>
          <a:xfrm rot="5400000" flipV="1">
            <a:off x="388620" y="2644140"/>
            <a:ext cx="2463800" cy="1008380"/>
          </a:xfrm>
          <a:prstGeom prst="curvedConnector3">
            <a:avLst>
              <a:gd name="adj1" fmla="val 50026"/>
            </a:avLst>
          </a:prstGeom>
          <a:ln w="38100" cap="flat" cmpd="sng">
            <a:solidFill>
              <a:srgbClr val="C00000"/>
            </a:solidFill>
            <a:prstDash val="solid"/>
            <a:bevel/>
            <a:headEnd type="none" w="med" len="med"/>
            <a:tailEnd type="arrow" w="med" len="med"/>
          </a:ln>
          <a:effectLst>
            <a:outerShdw dist="23000" dir="5400000" algn="ctr" rotWithShape="0">
              <a:srgbClr val="000000">
                <a:alpha val="26999"/>
              </a:srgbClr>
            </a:outerShdw>
          </a:effectLst>
        </p:spPr>
      </p:cxnSp>
      <p:sp>
        <p:nvSpPr>
          <p:cNvPr id="29700" name="文本框 1"/>
          <p:cNvSpPr txBox="1"/>
          <p:nvPr/>
        </p:nvSpPr>
        <p:spPr>
          <a:xfrm>
            <a:off x="539433" y="620078"/>
            <a:ext cx="5891530" cy="460375"/>
          </a:xfrm>
          <a:prstGeom prst="rect">
            <a:avLst/>
          </a:prstGeom>
          <a:noFill/>
          <a:ln w="9525">
            <a:noFill/>
          </a:ln>
        </p:spPr>
        <p:txBody>
          <a:bodyPr wrap="none" anchor="t" anchorCtr="0">
            <a:spAutoFit/>
          </a:bodyPr>
          <a:p>
            <a:pPr eaLnBrk="0" hangingPunct="0"/>
            <a:r>
              <a:rPr lang="zh-CN" altLang="en-US" sz="2400" dirty="0">
                <a:solidFill>
                  <a:schemeClr val="hlink"/>
                </a:solidFill>
                <a:latin typeface="Comic Sans MS" panose="030F0702030302020204" pitchFamily="2" charset="0"/>
                <a:ea typeface="宋体" panose="02010600030101010101" pitchFamily="2" charset="-122"/>
              </a:rPr>
              <a:t>用</a:t>
            </a:r>
            <a:r>
              <a:rPr lang="en-US" altLang="zh-CN" sz="2400" dirty="0">
                <a:solidFill>
                  <a:schemeClr val="hlink"/>
                </a:solidFill>
                <a:latin typeface="Comic Sans MS" panose="030F0702030302020204" pitchFamily="2" charset="0"/>
                <a:ea typeface="宋体" panose="02010600030101010101" pitchFamily="2" charset="-122"/>
              </a:rPr>
              <a:t>DE0</a:t>
            </a:r>
            <a:r>
              <a:rPr lang="zh-CN" altLang="en-US" sz="2400" dirty="0">
                <a:solidFill>
                  <a:schemeClr val="hlink"/>
                </a:solidFill>
                <a:latin typeface="Comic Sans MS" panose="030F0702030302020204" pitchFamily="2" charset="0"/>
                <a:ea typeface="宋体" panose="02010600030101010101" pitchFamily="2" charset="-122"/>
              </a:rPr>
              <a:t>开发板</a:t>
            </a:r>
            <a:r>
              <a:rPr lang="en-US" altLang="zh-CN" sz="2400" dirty="0">
                <a:solidFill>
                  <a:schemeClr val="hlink"/>
                </a:solidFill>
                <a:latin typeface="Comic Sans MS" panose="030F0702030302020204" pitchFamily="2" charset="0"/>
                <a:ea typeface="宋体" panose="02010600030101010101" pitchFamily="2" charset="-122"/>
              </a:rPr>
              <a:t> </a:t>
            </a:r>
            <a:r>
              <a:rPr lang="en-US" altLang="zh-CN" dirty="0">
                <a:solidFill>
                  <a:schemeClr val="hlink"/>
                </a:solidFill>
                <a:latin typeface="Comic Sans MS" panose="030F0702030302020204" pitchFamily="2" charset="0"/>
                <a:ea typeface="宋体" panose="02010600030101010101" pitchFamily="2" charset="-122"/>
              </a:rPr>
              <a:t>(</a:t>
            </a:r>
            <a:r>
              <a:rPr lang="zh-CN" altLang="en-US" dirty="0">
                <a:solidFill>
                  <a:schemeClr val="hlink"/>
                </a:solidFill>
                <a:latin typeface="Comic Sans MS" panose="030F0702030302020204" pitchFamily="2" charset="0"/>
                <a:ea typeface="宋体" panose="02010600030101010101" pitchFamily="2" charset="-122"/>
              </a:rPr>
              <a:t>Cyclone </a:t>
            </a:r>
            <a:r>
              <a:rPr lang="zh-CN" altLang="en-US" dirty="0">
                <a:solidFill>
                  <a:schemeClr val="hlink"/>
                </a:solidFill>
                <a:latin typeface="Comic Sans MS" panose="030F0702030302020204" pitchFamily="2" charset="0"/>
                <a:ea typeface="宋体" panose="02010600030101010101" pitchFamily="2" charset="-122"/>
                <a:sym typeface="微软雅黑" panose="020B0503020204020204" charset="-122"/>
              </a:rPr>
              <a:t>Ⅲ</a:t>
            </a:r>
            <a:r>
              <a:rPr lang="en-US" altLang="zh-CN" dirty="0">
                <a:solidFill>
                  <a:schemeClr val="hlink"/>
                </a:solidFill>
                <a:latin typeface="Comic Sans MS" panose="030F0702030302020204" pitchFamily="2" charset="0"/>
                <a:ea typeface="宋体" panose="02010600030101010101" pitchFamily="2" charset="-122"/>
                <a:sym typeface="微软雅黑" panose="020B0503020204020204" charset="-122"/>
              </a:rPr>
              <a:t> FPGA</a:t>
            </a:r>
            <a:r>
              <a:rPr lang="zh-CN" altLang="en-US" dirty="0">
                <a:solidFill>
                  <a:schemeClr val="hlink"/>
                </a:solidFill>
                <a:latin typeface="Comic Sans MS" panose="030F0702030302020204" pitchFamily="2" charset="0"/>
                <a:ea typeface="宋体" panose="02010600030101010101" pitchFamily="2" charset="-122"/>
              </a:rPr>
              <a:t>:</a:t>
            </a:r>
            <a:r>
              <a:rPr lang="zh-CN" altLang="en-US" dirty="0">
                <a:solidFill>
                  <a:srgbClr val="00B050"/>
                </a:solidFill>
                <a:latin typeface="Comic Sans MS" panose="030F0702030302020204" pitchFamily="2" charset="0"/>
                <a:ea typeface="宋体" panose="02010600030101010101" pitchFamily="2" charset="-122"/>
              </a:rPr>
              <a:t>EP3C16F484C6</a:t>
            </a:r>
            <a:r>
              <a:rPr lang="zh-CN" altLang="en-US" dirty="0">
                <a:solidFill>
                  <a:schemeClr val="hlink"/>
                </a:solidFill>
                <a:latin typeface="Comic Sans MS" panose="030F0702030302020204" pitchFamily="2" charset="0"/>
                <a:ea typeface="宋体" panose="02010600030101010101" pitchFamily="2" charset="-122"/>
              </a:rPr>
              <a:t>)</a:t>
            </a:r>
            <a:endParaRPr lang="en-US" altLang="zh-CN" dirty="0">
              <a:solidFill>
                <a:schemeClr val="hlink"/>
              </a:solidFill>
              <a:latin typeface="Comic Sans MS" panose="030F0702030302020204" pitchFamily="2" charset="0"/>
              <a:ea typeface="宋体" panose="02010600030101010101" pitchFamily="2" charset="-122"/>
            </a:endParaRPr>
          </a:p>
        </p:txBody>
      </p:sp>
      <p:graphicFrame>
        <p:nvGraphicFramePr>
          <p:cNvPr id="41994" name="对象 1"/>
          <p:cNvGraphicFramePr/>
          <p:nvPr>
            <p:custDataLst>
              <p:tags r:id="rId3"/>
            </p:custDataLst>
          </p:nvPr>
        </p:nvGraphicFramePr>
        <p:xfrm>
          <a:off x="7812405" y="620395"/>
          <a:ext cx="1038860" cy="1213485"/>
        </p:xfrm>
        <a:graphic>
          <a:graphicData uri="http://schemas.openxmlformats.org/presentationml/2006/ole">
            <mc:AlternateContent xmlns:mc="http://schemas.openxmlformats.org/markup-compatibility/2006">
              <mc:Choice xmlns:v="urn:schemas-microsoft-com:vml" Requires="v">
                <p:oleObj spid="_x0000_s3116" name="" r:id="rId4" imgW="790575" imgH="1343660" progId="PBrush">
                  <p:embed/>
                </p:oleObj>
              </mc:Choice>
              <mc:Fallback>
                <p:oleObj name="" r:id="rId4" imgW="790575" imgH="1343660" progId="PBrush">
                  <p:embed/>
                  <p:pic>
                    <p:nvPicPr>
                      <p:cNvPr id="0" name="图片 3115"/>
                      <p:cNvPicPr/>
                      <p:nvPr/>
                    </p:nvPicPr>
                    <p:blipFill>
                      <a:blip r:embed="rId5"/>
                      <a:stretch>
                        <a:fillRect/>
                      </a:stretch>
                    </p:blipFill>
                    <p:spPr>
                      <a:xfrm>
                        <a:off x="7812405" y="620395"/>
                        <a:ext cx="1038860" cy="1213485"/>
                      </a:xfrm>
                      <a:prstGeom prst="rect">
                        <a:avLst/>
                      </a:prstGeom>
                      <a:noFill/>
                      <a:ln w="38100">
                        <a:noFill/>
                        <a:miter/>
                      </a:ln>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1745" name="Picture 22"/>
          <p:cNvGraphicFramePr>
            <a:graphicFrameLocks noChangeAspect="1"/>
          </p:cNvGraphicFramePr>
          <p:nvPr/>
        </p:nvGraphicFramePr>
        <p:xfrm>
          <a:off x="611505" y="1052830"/>
          <a:ext cx="8128000" cy="5204460"/>
        </p:xfrm>
        <a:graphic>
          <a:graphicData uri="http://schemas.openxmlformats.org/presentationml/2006/ole">
            <mc:AlternateContent xmlns:mc="http://schemas.openxmlformats.org/markup-compatibility/2006">
              <mc:Choice xmlns:v="urn:schemas-microsoft-com:vml" Requires="v">
                <p:oleObj spid="_x0000_s3091" name="" r:id="rId1" imgW="10639425" imgH="7248525" progId="Visio.Drawing.11">
                  <p:embed/>
                </p:oleObj>
              </mc:Choice>
              <mc:Fallback>
                <p:oleObj name="" r:id="rId1" imgW="10639425" imgH="7248525" progId="Visio.Drawing.11">
                  <p:embed/>
                  <p:pic>
                    <p:nvPicPr>
                      <p:cNvPr id="0" name="图片 3090"/>
                      <p:cNvPicPr/>
                      <p:nvPr/>
                    </p:nvPicPr>
                    <p:blipFill>
                      <a:blip r:embed="rId2"/>
                      <a:stretch>
                        <a:fillRect/>
                      </a:stretch>
                    </p:blipFill>
                    <p:spPr>
                      <a:xfrm>
                        <a:off x="611505" y="1052830"/>
                        <a:ext cx="8128000" cy="5204460"/>
                      </a:xfrm>
                      <a:prstGeom prst="rect">
                        <a:avLst/>
                      </a:prstGeom>
                      <a:noFill/>
                      <a:ln w="38100">
                        <a:noFill/>
                        <a:miter/>
                      </a:ln>
                    </p:spPr>
                  </p:pic>
                </p:oleObj>
              </mc:Fallback>
            </mc:AlternateContent>
          </a:graphicData>
        </a:graphic>
      </p:graphicFrame>
      <p:sp>
        <p:nvSpPr>
          <p:cNvPr id="31746" name="文本框 1"/>
          <p:cNvSpPr txBox="1"/>
          <p:nvPr/>
        </p:nvSpPr>
        <p:spPr>
          <a:xfrm>
            <a:off x="623888" y="539750"/>
            <a:ext cx="7332662" cy="457200"/>
          </a:xfrm>
          <a:prstGeom prst="rect">
            <a:avLst/>
          </a:prstGeom>
          <a:noFill/>
          <a:ln w="9525">
            <a:noFill/>
          </a:ln>
        </p:spPr>
        <p:txBody>
          <a:bodyPr wrap="square" anchor="t" anchorCtr="0">
            <a:spAutoFit/>
          </a:bodyPr>
          <a:p>
            <a:pPr eaLnBrk="0" hangingPunct="0"/>
            <a:r>
              <a:rPr lang="en-US" altLang="zh-CN" sz="2400" dirty="0">
                <a:solidFill>
                  <a:srgbClr val="0070C0"/>
                </a:solidFill>
                <a:latin typeface="Comic Sans MS" panose="030F0702030302020204" pitchFamily="2" charset="0"/>
                <a:ea typeface="宋体" panose="02010600030101010101" pitchFamily="2" charset="-122"/>
              </a:rPr>
              <a:t>DE2-115</a:t>
            </a:r>
            <a:r>
              <a:rPr lang="zh-CN" altLang="en-US" sz="2400" dirty="0">
                <a:solidFill>
                  <a:srgbClr val="0070C0"/>
                </a:solidFill>
                <a:latin typeface="Comic Sans MS" panose="030F0702030302020204" pitchFamily="2" charset="0"/>
                <a:ea typeface="宋体" panose="02010600030101010101" pitchFamily="2" charset="-122"/>
              </a:rPr>
              <a:t>开发板 </a:t>
            </a:r>
            <a:r>
              <a:rPr lang="en-US" altLang="zh-CN" sz="2400" dirty="0">
                <a:solidFill>
                  <a:srgbClr val="0070C0"/>
                </a:solidFill>
                <a:latin typeface="Comic Sans MS" panose="030F0702030302020204" pitchFamily="2" charset="0"/>
                <a:ea typeface="宋体" panose="02010600030101010101" pitchFamily="2" charset="-122"/>
              </a:rPr>
              <a:t>(</a:t>
            </a:r>
            <a:r>
              <a:rPr lang="zh-CN" altLang="en-US" sz="2400" dirty="0">
                <a:solidFill>
                  <a:srgbClr val="0070C0"/>
                </a:solidFill>
                <a:latin typeface="Comic Sans MS" panose="030F0702030302020204" pitchFamily="2" charset="0"/>
                <a:ea typeface="宋体" panose="02010600030101010101" pitchFamily="2" charset="-122"/>
              </a:rPr>
              <a:t>Cyclone IV:</a:t>
            </a:r>
            <a:r>
              <a:rPr lang="en-US" altLang="zh-CN" sz="2400" dirty="0">
                <a:solidFill>
                  <a:srgbClr val="C00000"/>
                </a:solidFill>
                <a:latin typeface="Comic Sans MS" panose="030F0702030302020204" pitchFamily="2" charset="0"/>
                <a:ea typeface="宋体" panose="02010600030101010101" pitchFamily="2" charset="-122"/>
              </a:rPr>
              <a:t>EP4CE115F29C7</a:t>
            </a:r>
            <a:r>
              <a:rPr lang="en-US" altLang="zh-CN" sz="2400" dirty="0">
                <a:solidFill>
                  <a:srgbClr val="0070C0"/>
                </a:solidFill>
                <a:latin typeface="Comic Sans MS" panose="030F0702030302020204" pitchFamily="2" charset="0"/>
                <a:ea typeface="宋体" panose="02010600030101010101" pitchFamily="2" charset="-122"/>
              </a:rPr>
              <a:t>)</a:t>
            </a:r>
            <a:endParaRPr lang="en-US" altLang="zh-CN" sz="2400" dirty="0">
              <a:solidFill>
                <a:srgbClr val="0070C0"/>
              </a:solidFill>
              <a:latin typeface="Comic Sans MS" panose="030F0702030302020204" pitchFamily="2" charset="0"/>
              <a:ea typeface="宋体" panose="02010600030101010101" pitchFamily="2" charset="-122"/>
            </a:endParaRPr>
          </a:p>
        </p:txBody>
      </p:sp>
      <p:sp>
        <p:nvSpPr>
          <p:cNvPr id="31747" name="文本框 2"/>
          <p:cNvSpPr txBox="1"/>
          <p:nvPr/>
        </p:nvSpPr>
        <p:spPr>
          <a:xfrm>
            <a:off x="7379970" y="1484313"/>
            <a:ext cx="1102995" cy="506730"/>
          </a:xfrm>
          <a:prstGeom prst="rect">
            <a:avLst/>
          </a:prstGeom>
          <a:noFill/>
          <a:ln w="9525">
            <a:noFill/>
          </a:ln>
        </p:spPr>
        <p:txBody>
          <a:bodyPr wrap="none" anchor="t" anchorCtr="0">
            <a:spAutoFit/>
          </a:bodyPr>
          <a:p>
            <a:pPr>
              <a:lnSpc>
                <a:spcPct val="150000"/>
              </a:lnSpc>
            </a:pPr>
            <a:r>
              <a:rPr lang="en-US" dirty="0">
                <a:solidFill>
                  <a:schemeClr val="hlink"/>
                </a:solidFill>
                <a:latin typeface="Comic Sans MS" panose="030F0702030302020204" pitchFamily="2" charset="0"/>
                <a:ea typeface="宋体" panose="02010600030101010101" pitchFamily="2" charset="-122"/>
                <a:sym typeface="宋体" panose="02010600030101010101" pitchFamily="2" charset="-122"/>
              </a:rPr>
              <a:t>100MHz</a:t>
            </a:r>
            <a:endParaRPr lang="en-US" dirty="0">
              <a:solidFill>
                <a:schemeClr val="hlink"/>
              </a:solidFill>
              <a:latin typeface="Arial" panose="020B0604020202020204" pitchFamily="34" charset="0"/>
              <a:ea typeface="宋体" panose="02010600030101010101" pitchFamily="2" charset="-122"/>
            </a:endParaRPr>
          </a:p>
        </p:txBody>
      </p:sp>
      <p:cxnSp>
        <p:nvCxnSpPr>
          <p:cNvPr id="31748" name="曲线连接符 1"/>
          <p:cNvCxnSpPr/>
          <p:nvPr/>
        </p:nvCxnSpPr>
        <p:spPr>
          <a:xfrm rot="5400000">
            <a:off x="4594225" y="1966913"/>
            <a:ext cx="2816225" cy="3292475"/>
          </a:xfrm>
          <a:prstGeom prst="curvedConnector2">
            <a:avLst/>
          </a:prstGeom>
          <a:ln w="38100" cap="flat" cmpd="sng">
            <a:solidFill>
              <a:srgbClr val="C00000"/>
            </a:solidFill>
            <a:prstDash val="solid"/>
            <a:bevel/>
            <a:headEnd type="none" w="med" len="med"/>
            <a:tailEnd type="arrow" w="med" len="med"/>
          </a:ln>
          <a:effectLst>
            <a:outerShdw dist="23000" dir="5400000" algn="ctr" rotWithShape="0">
              <a:srgbClr val="000000">
                <a:alpha val="25000"/>
              </a:srgbClr>
            </a:outerShdw>
          </a:effectLst>
        </p:spPr>
      </p:cxnSp>
      <p:cxnSp>
        <p:nvCxnSpPr>
          <p:cNvPr id="31749" name="曲线连接符 2"/>
          <p:cNvCxnSpPr/>
          <p:nvPr/>
        </p:nvCxnSpPr>
        <p:spPr>
          <a:xfrm rot="5400000">
            <a:off x="4791075" y="1914525"/>
            <a:ext cx="2670175" cy="803275"/>
          </a:xfrm>
          <a:prstGeom prst="curvedConnector3">
            <a:avLst>
              <a:gd name="adj1" fmla="val 50014"/>
            </a:avLst>
          </a:prstGeom>
          <a:ln w="38100" cap="flat" cmpd="sng">
            <a:solidFill>
              <a:srgbClr val="C00000"/>
            </a:solidFill>
            <a:prstDash val="solid"/>
            <a:bevel/>
            <a:headEnd type="none" w="med" len="med"/>
            <a:tailEnd type="arrow" w="med" len="med"/>
          </a:ln>
          <a:effectLst>
            <a:outerShdw dist="23000" dir="5400000" algn="ctr" rotWithShape="0">
              <a:srgbClr val="000000">
                <a:alpha val="25000"/>
              </a:srgbClr>
            </a:outerShdw>
          </a:effectLst>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611505" y="476885"/>
            <a:ext cx="3658235" cy="553085"/>
          </a:xfrm>
          <a:prstGeom prst="rect">
            <a:avLst/>
          </a:prstGeom>
          <a:noFill/>
          <a:ln w="9525">
            <a:noFill/>
          </a:ln>
        </p:spPr>
        <p:txBody>
          <a:bodyPr wrap="square" anchor="t" anchorCtr="0">
            <a:spAutoFit/>
          </a:bodyPr>
          <a:p>
            <a:pPr eaLnBrk="0" hangingPunct="0">
              <a:lnSpc>
                <a:spcPct val="150000"/>
              </a:lnSpc>
            </a:pPr>
            <a:r>
              <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6.8.</a:t>
            </a:r>
            <a:r>
              <a:rPr lang="en-US"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rPr>
              <a:t> 数码序列控制电路设计</a:t>
            </a:r>
            <a:endParaRPr sz="2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4" name="AutoShape 5"/>
          <p:cNvSpPr/>
          <p:nvPr>
            <p:custDataLst>
              <p:tags r:id="rId2"/>
            </p:custDataLst>
          </p:nvPr>
        </p:nvSpPr>
        <p:spPr>
          <a:xfrm>
            <a:off x="756285" y="1052830"/>
            <a:ext cx="7792720" cy="1718945"/>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15" name="文本框 5"/>
          <p:cNvSpPr txBox="1"/>
          <p:nvPr>
            <p:custDataLst>
              <p:tags r:id="rId3"/>
            </p:custDataLst>
          </p:nvPr>
        </p:nvSpPr>
        <p:spPr>
          <a:xfrm>
            <a:off x="899795" y="1037590"/>
            <a:ext cx="7684770" cy="1734185"/>
          </a:xfrm>
          <a:prstGeom prst="rect">
            <a:avLst/>
          </a:prstGeom>
          <a:noFill/>
          <a:ln w="9525">
            <a:noFill/>
          </a:ln>
        </p:spPr>
        <p:txBody>
          <a:bodyPr wrap="square" anchor="t" anchorCtr="0">
            <a:noAutofit/>
          </a:bodyPr>
          <a:p>
            <a:pPr eaLnBrk="0" hangingPunct="0">
              <a:lnSpc>
                <a:spcPct val="150000"/>
              </a:lnSpc>
            </a:pP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【设计任务】</a:t>
            </a:r>
            <a:r>
              <a:rPr altLang="zh-CN" dirty="0">
                <a:solidFill>
                  <a:schemeClr val="bg1"/>
                </a:solidFill>
                <a:latin typeface="Arial" panose="020B0604020202020204" pitchFamily="34" charset="0"/>
                <a:ea typeface="宋体" panose="02010600030101010101" pitchFamily="2" charset="-122"/>
                <a:sym typeface="宋体" panose="02010600030101010101" pitchFamily="2" charset="-122"/>
              </a:rPr>
              <a:t>设计数码</a:t>
            </a:r>
            <a:r>
              <a:rPr lang="zh-CN" dirty="0">
                <a:solidFill>
                  <a:schemeClr val="bg1"/>
                </a:solidFill>
                <a:latin typeface="Arial" panose="020B0604020202020204" pitchFamily="34" charset="0"/>
                <a:ea typeface="宋体" panose="02010600030101010101" pitchFamily="2" charset="-122"/>
                <a:sym typeface="宋体" panose="02010600030101010101" pitchFamily="2" charset="-122"/>
              </a:rPr>
              <a:t>序列控制电路，</a:t>
            </a:r>
            <a:r>
              <a:rPr altLang="zh-CN" dirty="0">
                <a:solidFill>
                  <a:schemeClr val="bg1"/>
                </a:solidFill>
                <a:latin typeface="Arial" panose="020B0604020202020204" pitchFamily="34" charset="0"/>
                <a:ea typeface="宋体" panose="02010600030101010101" pitchFamily="2" charset="-122"/>
                <a:sym typeface="宋体" panose="02010600030101010101" pitchFamily="2" charset="-122"/>
              </a:rPr>
              <a:t>在单个数码管上能依次显示自然数序列（0~9）、奇数序列（1、3、5、7、9）、音乐符号序列（0~7）和偶数序列（0、2、4、6、8），然后再次循环显示。</a:t>
            </a:r>
            <a:r>
              <a:rPr lang="zh-CN" dirty="0">
                <a:solidFill>
                  <a:schemeClr val="bg1"/>
                </a:solidFill>
                <a:latin typeface="Arial" panose="020B0604020202020204" pitchFamily="34" charset="0"/>
                <a:ea typeface="宋体" panose="02010600030101010101" pitchFamily="2" charset="-122"/>
                <a:sym typeface="宋体" panose="02010600030101010101" pitchFamily="2" charset="-122"/>
              </a:rPr>
              <a:t>要求</a:t>
            </a:r>
            <a:r>
              <a:rPr altLang="zh-CN" dirty="0">
                <a:solidFill>
                  <a:schemeClr val="bg1"/>
                </a:solidFill>
                <a:latin typeface="Arial" panose="020B0604020202020204" pitchFamily="34" charset="0"/>
                <a:ea typeface="宋体" panose="02010600030101010101" pitchFamily="2" charset="-122"/>
                <a:sym typeface="宋体" panose="02010600030101010101" pitchFamily="2" charset="-122"/>
              </a:rPr>
              <a:t>每个数码的显示时间均为1秒。</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106499" name="文本框 2"/>
          <p:cNvSpPr txBox="1"/>
          <p:nvPr>
            <p:custDataLst>
              <p:tags r:id="rId4"/>
            </p:custDataLst>
          </p:nvPr>
        </p:nvSpPr>
        <p:spPr>
          <a:xfrm>
            <a:off x="755650" y="2748915"/>
            <a:ext cx="7945438" cy="1337945"/>
          </a:xfrm>
          <a:prstGeom prst="rect">
            <a:avLst/>
          </a:prstGeom>
          <a:noFill/>
          <a:ln w="9525">
            <a:noFill/>
          </a:ln>
        </p:spPr>
        <p:txBody>
          <a:bodyPr wrap="square" anchor="t">
            <a:spAutoFit/>
          </a:bodyPr>
          <a:p>
            <a:pPr>
              <a:lnSpc>
                <a:spcPct val="150000"/>
              </a:lnSpc>
            </a:pP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b="1" dirty="0">
                <a:solidFill>
                  <a:srgbClr val="C00000"/>
                </a:solidFill>
                <a:latin typeface="Comic Sans MS" panose="030F0702030302020204" pitchFamily="2" charset="0"/>
                <a:ea typeface="宋体" panose="02010600030101010101" pitchFamily="2" charset="-122"/>
                <a:sym typeface="宋体" panose="02010600030101010101" pitchFamily="2" charset="-122"/>
              </a:rPr>
              <a:t>分析</a:t>
            </a: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b="1" dirty="0">
                <a:latin typeface="Comic Sans MS" panose="030F0702030302020204" pitchFamily="2" charset="0"/>
                <a:ea typeface="宋体" panose="02010600030101010101" pitchFamily="2" charset="-122"/>
                <a:sym typeface="宋体" panose="02010600030101010101" pitchFamily="2" charset="-122"/>
              </a:rPr>
              <a:t> </a:t>
            </a:r>
            <a:r>
              <a:rPr lang="zh-CN" b="1" dirty="0">
                <a:latin typeface="Comic Sans MS" panose="030F0702030302020204" pitchFamily="2" charset="0"/>
                <a:ea typeface="宋体" panose="02010600030101010101" pitchFamily="2" charset="-122"/>
                <a:sym typeface="宋体" panose="02010600030101010101" pitchFamily="2" charset="-122"/>
              </a:rPr>
              <a:t>自然数序列共有10个数码，因此用十进制计数器实现。奇数序列和偶数序列各有5个数码，故用</a:t>
            </a:r>
            <a:r>
              <a:rPr lang="en-US" altLang="zh-CN" b="1" dirty="0">
                <a:latin typeface="Comic Sans MS" panose="030F0702030302020204" pitchFamily="2" charset="0"/>
                <a:ea typeface="宋体" panose="02010600030101010101" pitchFamily="2" charset="-122"/>
                <a:sym typeface="宋体" panose="02010600030101010101" pitchFamily="2" charset="-122"/>
              </a:rPr>
              <a:t>5</a:t>
            </a:r>
            <a:r>
              <a:rPr lang="zh-CN" b="1" dirty="0">
                <a:latin typeface="Comic Sans MS" panose="030F0702030302020204" pitchFamily="2" charset="0"/>
                <a:ea typeface="宋体" panose="02010600030101010101" pitchFamily="2" charset="-122"/>
                <a:sym typeface="宋体" panose="02010600030101010101" pitchFamily="2" charset="-122"/>
              </a:rPr>
              <a:t>进制计数器实现，而音乐符号序列则用</a:t>
            </a:r>
            <a:r>
              <a:rPr lang="en-US" altLang="zh-CN" b="1" dirty="0">
                <a:latin typeface="Comic Sans MS" panose="030F0702030302020204" pitchFamily="2" charset="0"/>
                <a:ea typeface="宋体" panose="02010600030101010101" pitchFamily="2" charset="-122"/>
                <a:sym typeface="宋体" panose="02010600030101010101" pitchFamily="2" charset="-122"/>
              </a:rPr>
              <a:t>8</a:t>
            </a:r>
            <a:r>
              <a:rPr lang="zh-CN" b="1" dirty="0">
                <a:latin typeface="Comic Sans MS" panose="030F0702030302020204" pitchFamily="2" charset="0"/>
                <a:ea typeface="宋体" panose="02010600030101010101" pitchFamily="2" charset="-122"/>
                <a:sym typeface="宋体" panose="02010600030101010101" pitchFamily="2" charset="-122"/>
              </a:rPr>
              <a:t>进制计数器实现。</a:t>
            </a:r>
            <a:endParaRPr lang="zh-CN" altLang="en-US" b="1" dirty="0">
              <a:latin typeface="Comic Sans MS" panose="030F0702030302020204" pitchFamily="2" charset="0"/>
              <a:ea typeface="宋体" panose="02010600030101010101" pitchFamily="2" charset="-122"/>
              <a:sym typeface="宋体" panose="02010600030101010101" pitchFamily="2" charset="-122"/>
            </a:endParaRPr>
          </a:p>
        </p:txBody>
      </p:sp>
      <p:sp>
        <p:nvSpPr>
          <p:cNvPr id="2" name="文本框 2"/>
          <p:cNvSpPr txBox="1"/>
          <p:nvPr>
            <p:custDataLst>
              <p:tags r:id="rId5"/>
            </p:custDataLst>
          </p:nvPr>
        </p:nvSpPr>
        <p:spPr>
          <a:xfrm>
            <a:off x="611505" y="4077335"/>
            <a:ext cx="4933315" cy="2168525"/>
          </a:xfrm>
          <a:prstGeom prst="rect">
            <a:avLst/>
          </a:prstGeom>
          <a:noFill/>
          <a:ln w="9525">
            <a:noFill/>
          </a:ln>
        </p:spPr>
        <p:txBody>
          <a:bodyPr wrap="square" anchor="t">
            <a:spAutoFit/>
          </a:bodyPr>
          <a:p>
            <a:pPr>
              <a:lnSpc>
                <a:spcPct val="150000"/>
              </a:lnSpc>
            </a:pP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b="1" dirty="0">
                <a:solidFill>
                  <a:srgbClr val="C00000"/>
                </a:solidFill>
                <a:latin typeface="Comic Sans MS" panose="030F0702030302020204" pitchFamily="2" charset="0"/>
                <a:ea typeface="宋体" panose="02010600030101010101" pitchFamily="2" charset="-122"/>
                <a:sym typeface="宋体" panose="02010600030101010101" pitchFamily="2" charset="-122"/>
              </a:rPr>
              <a:t>方案论证</a:t>
            </a: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endPar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b="1" dirty="0">
                <a:solidFill>
                  <a:srgbClr val="0070C0"/>
                </a:solidFill>
                <a:latin typeface="Comic Sans MS" panose="030F0702030302020204" pitchFamily="2" charset="0"/>
                <a:ea typeface="宋体" panose="02010600030101010101" pitchFamily="2" charset="-122"/>
                <a:sym typeface="宋体" panose="02010600030101010101" pitchFamily="2" charset="-122"/>
              </a:rPr>
              <a:t>方案</a:t>
            </a:r>
            <a:r>
              <a:rPr lang="en-US" altLang="zh-CN" b="1" dirty="0">
                <a:solidFill>
                  <a:srgbClr val="0070C0"/>
                </a:solidFill>
                <a:latin typeface="Comic Sans MS" panose="030F0702030302020204" pitchFamily="2" charset="0"/>
                <a:ea typeface="宋体" panose="02010600030101010101" pitchFamily="2" charset="-122"/>
                <a:sym typeface="宋体" panose="02010600030101010101" pitchFamily="2" charset="-122"/>
              </a:rPr>
              <a:t> 1 - </a:t>
            </a:r>
            <a:r>
              <a:rPr lang="zh-CN" altLang="en-US" b="1" dirty="0">
                <a:solidFill>
                  <a:srgbClr val="0070C0"/>
                </a:solidFill>
                <a:latin typeface="Comic Sans MS" panose="030F0702030302020204" pitchFamily="2" charset="0"/>
                <a:ea typeface="宋体" panose="02010600030101010101" pitchFamily="2" charset="-122"/>
                <a:sym typeface="宋体" panose="02010600030101010101" pitchFamily="2" charset="-122"/>
              </a:rPr>
              <a:t>原始设计方案</a:t>
            </a:r>
            <a:r>
              <a:rPr lang="en-US" altLang="zh-CN" b="1" dirty="0">
                <a:latin typeface="Comic Sans MS" panose="030F0702030302020204" pitchFamily="2" charset="0"/>
                <a:ea typeface="宋体" panose="02010600030101010101" pitchFamily="2" charset="-122"/>
                <a:sym typeface="宋体" panose="02010600030101010101" pitchFamily="2" charset="-122"/>
              </a:rPr>
              <a:t> </a:t>
            </a:r>
            <a:endParaRPr lang="en-US" altLang="zh-CN" b="1" dirty="0">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en-US" altLang="zh-CN" dirty="0">
                <a:solidFill>
                  <a:srgbClr val="C00000"/>
                </a:solidFill>
                <a:latin typeface="Comic Sans MS" panose="030F0702030302020204" pitchFamily="2" charset="0"/>
                <a:sym typeface="宋体" panose="02010600030101010101" pitchFamily="2" charset="-122"/>
              </a:rPr>
              <a:t>     </a:t>
            </a:r>
            <a:r>
              <a:rPr lang="zh-CN" altLang="en-US" dirty="0">
                <a:solidFill>
                  <a:srgbClr val="C00000"/>
                </a:solidFill>
                <a:latin typeface="Comic Sans MS" panose="030F0702030302020204" pitchFamily="2" charset="0"/>
                <a:sym typeface="宋体" panose="02010600030101010101" pitchFamily="2" charset="-122"/>
              </a:rPr>
              <a:t>方案</a:t>
            </a:r>
            <a:r>
              <a:rPr lang="en-US" altLang="zh-CN" dirty="0">
                <a:solidFill>
                  <a:srgbClr val="C00000"/>
                </a:solidFill>
                <a:latin typeface="Comic Sans MS" panose="030F0702030302020204" pitchFamily="2" charset="0"/>
                <a:sym typeface="宋体" panose="02010600030101010101" pitchFamily="2" charset="-122"/>
              </a:rPr>
              <a:t> 2 - </a:t>
            </a:r>
            <a:r>
              <a:rPr lang="zh-CN" altLang="en-US" dirty="0">
                <a:solidFill>
                  <a:srgbClr val="C00000"/>
                </a:solidFill>
                <a:latin typeface="Comic Sans MS" panose="030F0702030302020204" pitchFamily="2" charset="0"/>
                <a:sym typeface="宋体" panose="02010600030101010101" pitchFamily="2" charset="-122"/>
              </a:rPr>
              <a:t>优化设计方案</a:t>
            </a:r>
            <a:endParaRPr lang="en-US" altLang="zh-CN" dirty="0">
              <a:solidFill>
                <a:srgbClr val="C00000"/>
              </a:solidFill>
              <a:latin typeface="Comic Sans MS" panose="030F0702030302020204" pitchFamily="2" charset="0"/>
              <a:sym typeface="宋体" panose="02010600030101010101" pitchFamily="2" charset="-122"/>
            </a:endParaRPr>
          </a:p>
          <a:p>
            <a:pPr>
              <a:lnSpc>
                <a:spcPct val="150000"/>
              </a:lnSpc>
            </a:pPr>
            <a:r>
              <a:rPr lang="en-US" altLang="zh-CN" b="1" dirty="0">
                <a:latin typeface="Comic Sans MS" panose="030F0702030302020204" pitchFamily="2" charset="0"/>
                <a:ea typeface="宋体" panose="02010600030101010101" pitchFamily="2" charset="-122"/>
                <a:sym typeface="宋体" panose="02010600030101010101" pitchFamily="2" charset="-122"/>
              </a:rPr>
              <a:t>     </a:t>
            </a:r>
            <a:r>
              <a:rPr lang="zh-CN" altLang="en-US" dirty="0">
                <a:solidFill>
                  <a:srgbClr val="00B0F0"/>
                </a:solidFill>
                <a:latin typeface="Comic Sans MS" panose="030F0702030302020204" pitchFamily="2" charset="0"/>
                <a:sym typeface="宋体" panose="02010600030101010101" pitchFamily="2" charset="-122"/>
              </a:rPr>
              <a:t>方案</a:t>
            </a:r>
            <a:r>
              <a:rPr lang="en-US" altLang="zh-CN" dirty="0">
                <a:solidFill>
                  <a:srgbClr val="00B0F0"/>
                </a:solidFill>
                <a:latin typeface="Comic Sans MS" panose="030F0702030302020204" pitchFamily="2" charset="0"/>
                <a:sym typeface="宋体" panose="02010600030101010101" pitchFamily="2" charset="-122"/>
              </a:rPr>
              <a:t> 3 - </a:t>
            </a:r>
            <a:r>
              <a:rPr lang="zh-CN" altLang="en-US" dirty="0">
                <a:solidFill>
                  <a:srgbClr val="00B0F0"/>
                </a:solidFill>
                <a:latin typeface="Comic Sans MS" panose="030F0702030302020204" pitchFamily="2" charset="0"/>
                <a:sym typeface="宋体" panose="02010600030101010101" pitchFamily="2" charset="-122"/>
              </a:rPr>
              <a:t>基于</a:t>
            </a:r>
            <a:r>
              <a:rPr lang="en-US" altLang="zh-CN" dirty="0">
                <a:solidFill>
                  <a:srgbClr val="00B0F0"/>
                </a:solidFill>
                <a:latin typeface="Comic Sans MS" panose="030F0702030302020204" pitchFamily="2" charset="0"/>
                <a:sym typeface="宋体" panose="02010600030101010101" pitchFamily="2" charset="-122"/>
              </a:rPr>
              <a:t>ROM</a:t>
            </a:r>
            <a:r>
              <a:rPr lang="zh-CN" altLang="en-US" dirty="0">
                <a:solidFill>
                  <a:srgbClr val="00B0F0"/>
                </a:solidFill>
                <a:latin typeface="Comic Sans MS" panose="030F0702030302020204" pitchFamily="2" charset="0"/>
                <a:sym typeface="宋体" panose="02010600030101010101" pitchFamily="2" charset="-122"/>
              </a:rPr>
              <a:t>的设计</a:t>
            </a:r>
            <a:r>
              <a:rPr lang="en-US" altLang="zh-CN" dirty="0">
                <a:solidFill>
                  <a:srgbClr val="00B0F0"/>
                </a:solidFill>
                <a:latin typeface="Comic Sans MS" panose="030F0702030302020204" pitchFamily="2" charset="0"/>
                <a:sym typeface="宋体" panose="02010600030101010101" pitchFamily="2" charset="-122"/>
              </a:rPr>
              <a:t> </a:t>
            </a:r>
            <a:endParaRPr lang="en-US" altLang="zh-CN" dirty="0">
              <a:solidFill>
                <a:srgbClr val="00B050"/>
              </a:solidFill>
              <a:latin typeface="Comic Sans MS" panose="030F0702030302020204" pitchFamily="2" charset="0"/>
              <a:sym typeface="宋体" panose="02010600030101010101" pitchFamily="2" charset="-122"/>
            </a:endParaRPr>
          </a:p>
          <a:p>
            <a:pPr>
              <a:lnSpc>
                <a:spcPct val="150000"/>
              </a:lnSpc>
            </a:pP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     </a:t>
            </a:r>
            <a:r>
              <a:rPr lang="zh-CN" altLang="en-US" dirty="0">
                <a:solidFill>
                  <a:srgbClr val="00B050"/>
                </a:solidFill>
                <a:latin typeface="Comic Sans MS" panose="030F0702030302020204" pitchFamily="2" charset="0"/>
                <a:sym typeface="宋体" panose="02010600030101010101" pitchFamily="2" charset="-122"/>
              </a:rPr>
              <a:t>方案</a:t>
            </a:r>
            <a:r>
              <a:rPr lang="en-US" altLang="zh-CN" dirty="0">
                <a:solidFill>
                  <a:srgbClr val="00B050"/>
                </a:solidFill>
                <a:latin typeface="Comic Sans MS" panose="030F0702030302020204" pitchFamily="2" charset="0"/>
                <a:sym typeface="宋体" panose="02010600030101010101" pitchFamily="2" charset="-122"/>
              </a:rPr>
              <a:t> 4 - </a:t>
            </a:r>
            <a:r>
              <a:rPr lang="zh-CN" altLang="en-US" dirty="0">
                <a:solidFill>
                  <a:srgbClr val="00B050"/>
                </a:solidFill>
                <a:latin typeface="Comic Sans MS" panose="030F0702030302020204" pitchFamily="2" charset="0"/>
                <a:sym typeface="宋体" panose="02010600030101010101" pitchFamily="2" charset="-122"/>
              </a:rPr>
              <a:t>基于</a:t>
            </a:r>
            <a:r>
              <a:rPr lang="en-US" altLang="zh-CN" dirty="0">
                <a:solidFill>
                  <a:srgbClr val="00B050"/>
                </a:solidFill>
                <a:latin typeface="Comic Sans MS" panose="030F0702030302020204" pitchFamily="2" charset="0"/>
                <a:sym typeface="宋体" panose="02010600030101010101" pitchFamily="2" charset="-122"/>
              </a:rPr>
              <a:t>EDA</a:t>
            </a:r>
            <a:r>
              <a:rPr lang="zh-CN" altLang="en-US" dirty="0">
                <a:solidFill>
                  <a:srgbClr val="00B050"/>
                </a:solidFill>
                <a:latin typeface="Comic Sans MS" panose="030F0702030302020204" pitchFamily="2" charset="0"/>
                <a:sym typeface="宋体" panose="02010600030101010101" pitchFamily="2" charset="-122"/>
              </a:rPr>
              <a:t>技术，应用</a:t>
            </a:r>
            <a:r>
              <a:rPr lang="en-US" altLang="zh-CN" dirty="0">
                <a:solidFill>
                  <a:srgbClr val="00B050"/>
                </a:solidFill>
                <a:latin typeface="Comic Sans MS" panose="030F0702030302020204" pitchFamily="2" charset="0"/>
                <a:sym typeface="宋体" panose="02010600030101010101" pitchFamily="2" charset="-122"/>
              </a:rPr>
              <a:t>HDL</a:t>
            </a:r>
            <a:r>
              <a:rPr lang="zh-CN" altLang="en-US" dirty="0">
                <a:solidFill>
                  <a:srgbClr val="00B050"/>
                </a:solidFill>
                <a:latin typeface="Comic Sans MS" panose="030F0702030302020204" pitchFamily="2" charset="0"/>
                <a:sym typeface="宋体" panose="02010600030101010101" pitchFamily="2" charset="-122"/>
              </a:rPr>
              <a:t>描述</a:t>
            </a:r>
            <a:endPar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3" name="对象 -2147482200"/>
          <p:cNvGraphicFramePr/>
          <p:nvPr>
            <p:custDataLst>
              <p:tags r:id="rId6"/>
            </p:custDataLst>
          </p:nvPr>
        </p:nvGraphicFramePr>
        <p:xfrm>
          <a:off x="4270375" y="3789045"/>
          <a:ext cx="4288790" cy="2163445"/>
        </p:xfrm>
        <a:graphic>
          <a:graphicData uri="http://schemas.openxmlformats.org/presentationml/2006/ole">
            <mc:AlternateContent xmlns:mc="http://schemas.openxmlformats.org/markup-compatibility/2006">
              <mc:Choice xmlns:v="urn:schemas-microsoft-com:vml" Requires="v">
                <p:oleObj spid="_x0000_s3076" name="" r:id="rId7" imgW="1967230" imgH="944245" progId="Visio.Drawing.11">
                  <p:embed/>
                </p:oleObj>
              </mc:Choice>
              <mc:Fallback>
                <p:oleObj name="" r:id="rId7" imgW="1967230" imgH="944245" progId="Visio.Drawing.11">
                  <p:embed/>
                  <p:pic>
                    <p:nvPicPr>
                      <p:cNvPr id="0" name="图片 3075"/>
                      <p:cNvPicPr/>
                      <p:nvPr/>
                    </p:nvPicPr>
                    <p:blipFill>
                      <a:blip r:embed="rId8"/>
                      <a:stretch>
                        <a:fillRect/>
                      </a:stretch>
                    </p:blipFill>
                    <p:spPr>
                      <a:xfrm>
                        <a:off x="4270375" y="3789045"/>
                        <a:ext cx="4288790" cy="21634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2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4" grpId="0" bldLvl="0" animBg="1"/>
      <p:bldP spid="14" grpId="1" animBg="1"/>
      <p:bldP spid="15"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6.3 </a:t>
            </a:r>
            <a:r>
              <a:rPr lang="zh-CN" altLang="en-US" sz="4800" b="0" dirty="0">
                <a:latin typeface="Comic Sans MS" panose="030F0702030302020204" pitchFamily="2" charset="0"/>
                <a:ea typeface="黑体" panose="02010609060101010101" pitchFamily="2" charset="-122"/>
              </a:rPr>
              <a:t>时序电路的</a:t>
            </a:r>
            <a:endParaRPr lang="zh-CN" altLang="en-US" sz="4800" b="0" dirty="0">
              <a:latin typeface="Comic Sans MS" panose="030F0702030302020204" pitchFamily="2" charset="0"/>
              <a:ea typeface="黑体" panose="02010609060101010101" pitchFamily="2" charset="-122"/>
            </a:endParaRPr>
          </a:p>
          <a:p>
            <a:pPr algn="ctr">
              <a:lnSpc>
                <a:spcPct val="120000"/>
              </a:lnSpc>
            </a:pPr>
            <a:r>
              <a:rPr lang="zh-CN" altLang="en-US" sz="4800" b="0" dirty="0">
                <a:latin typeface="Comic Sans MS" panose="030F0702030302020204" pitchFamily="2" charset="0"/>
                <a:ea typeface="黑体" panose="02010609060101010101" pitchFamily="2" charset="-122"/>
              </a:rPr>
              <a:t>分析与设计</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5"/>
          <p:cNvGraphicFramePr/>
          <p:nvPr>
            <p:custDataLst>
              <p:tags r:id="rId1"/>
            </p:custDataLst>
          </p:nvPr>
        </p:nvGraphicFramePr>
        <p:xfrm>
          <a:off x="755650" y="1124268"/>
          <a:ext cx="7851775" cy="5064760"/>
        </p:xfrm>
        <a:graphic>
          <a:graphicData uri="http://schemas.openxmlformats.org/presentationml/2006/ole">
            <mc:AlternateContent xmlns:mc="http://schemas.openxmlformats.org/markup-compatibility/2006">
              <mc:Choice xmlns:v="urn:schemas-microsoft-com:vml" Requires="v">
                <p:oleObj spid="_x0000_s3076" name="" r:id="rId2" imgW="6508750" imgH="4601210" progId="Visio.Drawing.11">
                  <p:embed/>
                </p:oleObj>
              </mc:Choice>
              <mc:Fallback>
                <p:oleObj name="" r:id="rId2" imgW="6508750" imgH="4601210" progId="Visio.Drawing.11">
                  <p:embed/>
                  <p:pic>
                    <p:nvPicPr>
                      <p:cNvPr id="0" name="图片 3075"/>
                      <p:cNvPicPr/>
                      <p:nvPr/>
                    </p:nvPicPr>
                    <p:blipFill>
                      <a:blip r:embed="rId3"/>
                      <a:stretch>
                        <a:fillRect/>
                      </a:stretch>
                    </p:blipFill>
                    <p:spPr>
                      <a:xfrm>
                        <a:off x="755650" y="1124268"/>
                        <a:ext cx="7851775" cy="5064760"/>
                      </a:xfrm>
                      <a:prstGeom prst="rect">
                        <a:avLst/>
                      </a:prstGeom>
                      <a:noFill/>
                      <a:ln w="38100">
                        <a:noFill/>
                        <a:miter/>
                      </a:ln>
                    </p:spPr>
                  </p:pic>
                </p:oleObj>
              </mc:Fallback>
            </mc:AlternateContent>
          </a:graphicData>
        </a:graphic>
      </p:graphicFrame>
      <p:sp>
        <p:nvSpPr>
          <p:cNvPr id="4" name="文本框 2"/>
          <p:cNvSpPr txBox="1"/>
          <p:nvPr>
            <p:custDataLst>
              <p:tags r:id="rId4"/>
            </p:custDataLst>
          </p:nvPr>
        </p:nvSpPr>
        <p:spPr>
          <a:xfrm>
            <a:off x="467360" y="548640"/>
            <a:ext cx="2917825" cy="506730"/>
          </a:xfrm>
          <a:prstGeom prst="rect">
            <a:avLst/>
          </a:prstGeom>
          <a:noFill/>
          <a:ln w="9525">
            <a:noFill/>
          </a:ln>
        </p:spPr>
        <p:txBody>
          <a:bodyPr wrap="square" anchor="t">
            <a:spAutoFit/>
          </a:bodyPr>
          <a:p>
            <a:pPr>
              <a:lnSpc>
                <a:spcPct val="150000"/>
              </a:lnSpc>
            </a:pPr>
            <a:r>
              <a:rPr lang="en-US" altLang="zh-CN" b="1" dirty="0">
                <a:solidFill>
                  <a:srgbClr val="0070C0"/>
                </a:solidFill>
                <a:latin typeface="Comic Sans MS" panose="030F0702030302020204" pitchFamily="2" charset="0"/>
                <a:ea typeface="宋体" panose="02010600030101010101" pitchFamily="2" charset="-122"/>
                <a:sym typeface="宋体" panose="02010600030101010101" pitchFamily="2" charset="-122"/>
              </a:rPr>
              <a:t>  </a:t>
            </a:r>
            <a:r>
              <a:rPr lang="zh-CN" altLang="en-US" b="1" dirty="0">
                <a:solidFill>
                  <a:srgbClr val="0070C0"/>
                </a:solidFill>
                <a:latin typeface="Comic Sans MS" panose="030F0702030302020204" pitchFamily="2" charset="0"/>
                <a:ea typeface="宋体" panose="02010600030101010101" pitchFamily="2" charset="-122"/>
                <a:sym typeface="宋体" panose="02010600030101010101" pitchFamily="2" charset="-122"/>
              </a:rPr>
              <a:t>方案</a:t>
            </a:r>
            <a:r>
              <a:rPr lang="en-US" altLang="zh-CN" b="1" dirty="0">
                <a:solidFill>
                  <a:srgbClr val="0070C0"/>
                </a:solidFill>
                <a:latin typeface="Comic Sans MS" panose="030F0702030302020204" pitchFamily="2" charset="0"/>
                <a:ea typeface="宋体" panose="02010600030101010101" pitchFamily="2" charset="-122"/>
                <a:sym typeface="宋体" panose="02010600030101010101" pitchFamily="2" charset="-122"/>
              </a:rPr>
              <a:t> 1:</a:t>
            </a:r>
            <a:r>
              <a:rPr lang="zh-CN" altLang="en-US" b="1" dirty="0">
                <a:solidFill>
                  <a:srgbClr val="0070C0"/>
                </a:solidFill>
                <a:latin typeface="Comic Sans MS" panose="030F0702030302020204" pitchFamily="2" charset="0"/>
                <a:ea typeface="宋体" panose="02010600030101010101" pitchFamily="2" charset="-122"/>
                <a:sym typeface="宋体" panose="02010600030101010101" pitchFamily="2" charset="-122"/>
              </a:rPr>
              <a:t>原始设计方案</a:t>
            </a:r>
            <a:r>
              <a:rPr lang="en-US" altLang="zh-CN" b="1" dirty="0">
                <a:solidFill>
                  <a:srgbClr val="0070C0"/>
                </a:solidFill>
                <a:latin typeface="Comic Sans MS" panose="030F0702030302020204" pitchFamily="2" charset="0"/>
                <a:ea typeface="宋体" panose="02010600030101010101" pitchFamily="2" charset="-122"/>
                <a:sym typeface="宋体" panose="02010600030101010101" pitchFamily="2" charset="-122"/>
              </a:rPr>
              <a:t> </a:t>
            </a:r>
            <a:endParaRPr lang="en-US" altLang="zh-CN" b="1"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2"/>
          <p:cNvGraphicFramePr/>
          <p:nvPr/>
        </p:nvGraphicFramePr>
        <p:xfrm>
          <a:off x="547370" y="1222375"/>
          <a:ext cx="8182610" cy="4855845"/>
        </p:xfrm>
        <a:graphic>
          <a:graphicData uri="http://schemas.openxmlformats.org/presentationml/2006/ole">
            <mc:AlternateContent xmlns:mc="http://schemas.openxmlformats.org/markup-compatibility/2006">
              <mc:Choice xmlns:v="urn:schemas-microsoft-com:vml" Requires="v">
                <p:oleObj spid="_x0000_s3076" name="" r:id="rId1" imgW="6410325" imgH="3706495" progId="Visio.Drawing.11">
                  <p:embed/>
                </p:oleObj>
              </mc:Choice>
              <mc:Fallback>
                <p:oleObj name="" r:id="rId1" imgW="6410325" imgH="3706495" progId="Visio.Drawing.11">
                  <p:embed/>
                  <p:pic>
                    <p:nvPicPr>
                      <p:cNvPr id="0" name="图片 3075"/>
                      <p:cNvPicPr/>
                      <p:nvPr/>
                    </p:nvPicPr>
                    <p:blipFill>
                      <a:blip r:embed="rId2"/>
                      <a:stretch>
                        <a:fillRect/>
                      </a:stretch>
                    </p:blipFill>
                    <p:spPr>
                      <a:xfrm>
                        <a:off x="547370" y="1222375"/>
                        <a:ext cx="8182610" cy="4855845"/>
                      </a:xfrm>
                      <a:prstGeom prst="rect">
                        <a:avLst/>
                      </a:prstGeom>
                      <a:noFill/>
                      <a:ln w="38100">
                        <a:noFill/>
                        <a:miter/>
                      </a:ln>
                    </p:spPr>
                  </p:pic>
                </p:oleObj>
              </mc:Fallback>
            </mc:AlternateContent>
          </a:graphicData>
        </a:graphic>
      </p:graphicFrame>
      <p:sp>
        <p:nvSpPr>
          <p:cNvPr id="5" name="文本框 2"/>
          <p:cNvSpPr txBox="1"/>
          <p:nvPr>
            <p:custDataLst>
              <p:tags r:id="rId3"/>
            </p:custDataLst>
          </p:nvPr>
        </p:nvSpPr>
        <p:spPr>
          <a:xfrm>
            <a:off x="395605" y="548640"/>
            <a:ext cx="2602230" cy="506730"/>
          </a:xfrm>
          <a:prstGeom prst="rect">
            <a:avLst/>
          </a:prstGeom>
          <a:noFill/>
          <a:ln w="9525">
            <a:noFill/>
          </a:ln>
        </p:spPr>
        <p:txBody>
          <a:bodyPr wrap="square" anchor="t">
            <a:spAutoFit/>
          </a:bodyPr>
          <a:p>
            <a:pPr>
              <a:lnSpc>
                <a:spcPct val="150000"/>
              </a:lnSpc>
            </a:pP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b="1" dirty="0">
                <a:solidFill>
                  <a:srgbClr val="C00000"/>
                </a:solidFill>
                <a:latin typeface="Comic Sans MS" panose="030F0702030302020204" pitchFamily="2" charset="0"/>
                <a:ea typeface="宋体" panose="02010600030101010101" pitchFamily="2" charset="-122"/>
                <a:sym typeface="宋体" panose="02010600030101010101" pitchFamily="2" charset="-122"/>
              </a:rPr>
              <a:t>方案</a:t>
            </a: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2:</a:t>
            </a:r>
            <a:r>
              <a:rPr lang="zh-CN" altLang="en-US" b="1" dirty="0">
                <a:solidFill>
                  <a:srgbClr val="C00000"/>
                </a:solidFill>
                <a:latin typeface="Comic Sans MS" panose="030F0702030302020204" pitchFamily="2" charset="0"/>
                <a:ea typeface="宋体" panose="02010600030101010101" pitchFamily="2" charset="-122"/>
                <a:sym typeface="宋体" panose="02010600030101010101" pitchFamily="2" charset="-122"/>
              </a:rPr>
              <a:t>优化设计方案</a:t>
            </a: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endPar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2"/>
          <p:cNvSpPr txBox="1"/>
          <p:nvPr>
            <p:custDataLst>
              <p:tags r:id="rId1"/>
            </p:custDataLst>
          </p:nvPr>
        </p:nvSpPr>
        <p:spPr>
          <a:xfrm>
            <a:off x="683895" y="548640"/>
            <a:ext cx="8059420" cy="1337945"/>
          </a:xfrm>
          <a:prstGeom prst="rect">
            <a:avLst/>
          </a:prstGeom>
          <a:noFill/>
          <a:ln w="9525">
            <a:noFill/>
          </a:ln>
        </p:spPr>
        <p:txBody>
          <a:bodyPr wrap="square" anchor="t">
            <a:spAutoFit/>
          </a:bodyPr>
          <a:p>
            <a:pPr>
              <a:lnSpc>
                <a:spcPct val="150000"/>
              </a:lnSpc>
            </a:pP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b="1" dirty="0">
                <a:solidFill>
                  <a:srgbClr val="C00000"/>
                </a:solidFill>
                <a:latin typeface="Comic Sans MS" panose="030F0702030302020204" pitchFamily="2" charset="0"/>
                <a:ea typeface="宋体" panose="02010600030101010101" pitchFamily="2" charset="-122"/>
                <a:sym typeface="宋体" panose="02010600030101010101" pitchFamily="2" charset="-122"/>
              </a:rPr>
              <a:t>设计过程：</a:t>
            </a:r>
            <a:r>
              <a:rPr b="1" dirty="0">
                <a:latin typeface="Comic Sans MS" panose="030F0702030302020204" pitchFamily="2" charset="0"/>
                <a:ea typeface="宋体" panose="02010600030101010101" pitchFamily="2" charset="-122"/>
                <a:sym typeface="宋体" panose="02010600030101010101" pitchFamily="2" charset="-122"/>
              </a:rPr>
              <a:t>用一片74HC160和门电路配合74HC151依次实现</a:t>
            </a:r>
            <a:r>
              <a:rPr lang="en-US" b="1" dirty="0">
                <a:latin typeface="Comic Sans MS" panose="030F0702030302020204" pitchFamily="2" charset="0"/>
                <a:ea typeface="宋体" panose="02010600030101010101" pitchFamily="2" charset="-122"/>
                <a:sym typeface="宋体" panose="02010600030101010101" pitchFamily="2" charset="-122"/>
              </a:rPr>
              <a:t>10</a:t>
            </a:r>
            <a:r>
              <a:rPr b="1" dirty="0">
                <a:latin typeface="Comic Sans MS" panose="030F0702030302020204" pitchFamily="2" charset="0"/>
                <a:ea typeface="宋体" panose="02010600030101010101" pitchFamily="2" charset="-122"/>
                <a:sym typeface="宋体" panose="02010600030101010101" pitchFamily="2" charset="-122"/>
              </a:rPr>
              <a:t>进制、</a:t>
            </a:r>
            <a:r>
              <a:rPr lang="en-US" b="1" dirty="0">
                <a:latin typeface="Comic Sans MS" panose="030F0702030302020204" pitchFamily="2" charset="0"/>
                <a:ea typeface="宋体" panose="02010600030101010101" pitchFamily="2" charset="-122"/>
                <a:sym typeface="宋体" panose="02010600030101010101" pitchFamily="2" charset="-122"/>
              </a:rPr>
              <a:t>5</a:t>
            </a:r>
            <a:r>
              <a:rPr b="1" dirty="0">
                <a:latin typeface="Comic Sans MS" panose="030F0702030302020204" pitchFamily="2" charset="0"/>
                <a:ea typeface="宋体" panose="02010600030101010101" pitchFamily="2" charset="-122"/>
                <a:sym typeface="宋体" panose="02010600030101010101" pitchFamily="2" charset="-122"/>
              </a:rPr>
              <a:t>进制、</a:t>
            </a:r>
            <a:r>
              <a:rPr lang="en-US" b="1" dirty="0">
                <a:latin typeface="Comic Sans MS" panose="030F0702030302020204" pitchFamily="2" charset="0"/>
                <a:ea typeface="宋体" panose="02010600030101010101" pitchFamily="2" charset="-122"/>
                <a:sym typeface="宋体" panose="02010600030101010101" pitchFamily="2" charset="-122"/>
              </a:rPr>
              <a:t>8</a:t>
            </a:r>
            <a:r>
              <a:rPr b="1" dirty="0">
                <a:latin typeface="Comic Sans MS" panose="030F0702030302020204" pitchFamily="2" charset="0"/>
                <a:ea typeface="宋体" panose="02010600030101010101" pitchFamily="2" charset="-122"/>
                <a:sym typeface="宋体" panose="02010600030101010101" pitchFamily="2" charset="-122"/>
              </a:rPr>
              <a:t>进制和</a:t>
            </a:r>
            <a:r>
              <a:rPr lang="en-US" b="1" dirty="0">
                <a:latin typeface="Comic Sans MS" panose="030F0702030302020204" pitchFamily="2" charset="0"/>
                <a:ea typeface="宋体" panose="02010600030101010101" pitchFamily="2" charset="-122"/>
                <a:sym typeface="宋体" panose="02010600030101010101" pitchFamily="2" charset="-122"/>
              </a:rPr>
              <a:t>5</a:t>
            </a:r>
            <a:r>
              <a:rPr b="1" dirty="0">
                <a:latin typeface="Comic Sans MS" panose="030F0702030302020204" pitchFamily="2" charset="0"/>
                <a:ea typeface="宋体" panose="02010600030101010101" pitchFamily="2" charset="-122"/>
                <a:sym typeface="宋体" panose="02010600030101010101" pitchFamily="2" charset="-122"/>
              </a:rPr>
              <a:t>进制，然后在主控四进制计数器的作用下实现进制切换：状态为00时实现</a:t>
            </a:r>
            <a:r>
              <a:rPr lang="en-US" b="1" dirty="0">
                <a:latin typeface="Comic Sans MS" panose="030F0702030302020204" pitchFamily="2" charset="0"/>
                <a:ea typeface="宋体" panose="02010600030101010101" pitchFamily="2" charset="-122"/>
                <a:sym typeface="宋体" panose="02010600030101010101" pitchFamily="2" charset="-122"/>
              </a:rPr>
              <a:t>10</a:t>
            </a:r>
            <a:r>
              <a:rPr b="1" dirty="0">
                <a:latin typeface="Comic Sans MS" panose="030F0702030302020204" pitchFamily="2" charset="0"/>
                <a:ea typeface="宋体" panose="02010600030101010101" pitchFamily="2" charset="-122"/>
                <a:sym typeface="宋体" panose="02010600030101010101" pitchFamily="2" charset="-122"/>
              </a:rPr>
              <a:t>进制，为01时实现</a:t>
            </a:r>
            <a:r>
              <a:rPr lang="en-US" b="1" dirty="0">
                <a:latin typeface="Comic Sans MS" panose="030F0702030302020204" pitchFamily="2" charset="0"/>
                <a:ea typeface="宋体" panose="02010600030101010101" pitchFamily="2" charset="-122"/>
                <a:sym typeface="宋体" panose="02010600030101010101" pitchFamily="2" charset="-122"/>
              </a:rPr>
              <a:t>5</a:t>
            </a:r>
            <a:r>
              <a:rPr b="1" dirty="0">
                <a:latin typeface="Comic Sans MS" panose="030F0702030302020204" pitchFamily="2" charset="0"/>
                <a:ea typeface="宋体" panose="02010600030101010101" pitchFamily="2" charset="-122"/>
                <a:sym typeface="宋体" panose="02010600030101010101" pitchFamily="2" charset="-122"/>
              </a:rPr>
              <a:t>进制，为10时实现</a:t>
            </a:r>
            <a:r>
              <a:rPr lang="en-US" b="1" dirty="0">
                <a:latin typeface="Comic Sans MS" panose="030F0702030302020204" pitchFamily="2" charset="0"/>
                <a:ea typeface="宋体" panose="02010600030101010101" pitchFamily="2" charset="-122"/>
                <a:sym typeface="宋体" panose="02010600030101010101" pitchFamily="2" charset="-122"/>
              </a:rPr>
              <a:t>8</a:t>
            </a:r>
            <a:r>
              <a:rPr b="1" dirty="0">
                <a:latin typeface="Comic Sans MS" panose="030F0702030302020204" pitchFamily="2" charset="0"/>
                <a:ea typeface="宋体" panose="02010600030101010101" pitchFamily="2" charset="-122"/>
                <a:sym typeface="宋体" panose="02010600030101010101" pitchFamily="2" charset="-122"/>
              </a:rPr>
              <a:t>进制，为11时实现</a:t>
            </a:r>
            <a:r>
              <a:rPr lang="en-US" b="1" dirty="0">
                <a:latin typeface="Comic Sans MS" panose="030F0702030302020204" pitchFamily="2" charset="0"/>
                <a:ea typeface="宋体" panose="02010600030101010101" pitchFamily="2" charset="-122"/>
                <a:sym typeface="宋体" panose="02010600030101010101" pitchFamily="2" charset="-122"/>
              </a:rPr>
              <a:t>5</a:t>
            </a:r>
            <a:r>
              <a:rPr b="1" dirty="0">
                <a:latin typeface="Comic Sans MS" panose="030F0702030302020204" pitchFamily="2" charset="0"/>
                <a:ea typeface="宋体" panose="02010600030101010101" pitchFamily="2" charset="-122"/>
                <a:sym typeface="宋体" panose="02010600030101010101" pitchFamily="2" charset="-122"/>
              </a:rPr>
              <a:t>进制。</a:t>
            </a:r>
            <a:endParaRPr b="1" dirty="0">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
          <p:cNvSpPr txBox="1"/>
          <p:nvPr>
            <p:custDataLst>
              <p:tags r:id="rId2"/>
            </p:custDataLst>
          </p:nvPr>
        </p:nvSpPr>
        <p:spPr>
          <a:xfrm>
            <a:off x="756285" y="2060575"/>
            <a:ext cx="7789545" cy="922020"/>
          </a:xfrm>
          <a:prstGeom prst="rect">
            <a:avLst/>
          </a:prstGeom>
          <a:noFill/>
          <a:ln w="9525">
            <a:noFill/>
          </a:ln>
        </p:spPr>
        <p:txBody>
          <a:bodyPr wrap="square" anchor="t">
            <a:spAutoFit/>
          </a:bodyPr>
          <a:p>
            <a:pPr>
              <a:lnSpc>
                <a:spcPct val="150000"/>
              </a:lnSpc>
            </a:pP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dirty="0">
                <a:latin typeface="Comic Sans MS" panose="030F0702030302020204" pitchFamily="2" charset="0"/>
                <a:ea typeface="宋体" panose="02010600030101010101" pitchFamily="2" charset="-122"/>
                <a:sym typeface="宋体" panose="02010600030101010101" pitchFamily="2" charset="-122"/>
              </a:rPr>
              <a:t>设计</a:t>
            </a:r>
            <a:r>
              <a:rPr lang="en-US" dirty="0">
                <a:latin typeface="Comic Sans MS" panose="030F0702030302020204" pitchFamily="2" charset="0"/>
                <a:ea typeface="宋体" panose="02010600030101010101" pitchFamily="2" charset="-122"/>
                <a:sym typeface="宋体" panose="02010600030101010101" pitchFamily="2" charset="-122"/>
              </a:rPr>
              <a:t>5</a:t>
            </a:r>
            <a:r>
              <a:rPr dirty="0">
                <a:latin typeface="Comic Sans MS" panose="030F0702030302020204" pitchFamily="2" charset="0"/>
                <a:ea typeface="宋体" panose="02010600030101010101" pitchFamily="2" charset="-122"/>
                <a:sym typeface="宋体" panose="02010600030101010101" pitchFamily="2" charset="-122"/>
              </a:rPr>
              <a:t>进制计数器的输出状态为000~100，在末位后加一位x配成四位二进制数000</a:t>
            </a: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x</a:t>
            </a:r>
            <a:r>
              <a:rPr dirty="0">
                <a:latin typeface="Comic Sans MS" panose="030F0702030302020204" pitchFamily="2" charset="0"/>
                <a:ea typeface="宋体" panose="02010600030101010101" pitchFamily="2" charset="-122"/>
                <a:sym typeface="宋体" panose="02010600030101010101" pitchFamily="2" charset="-122"/>
              </a:rPr>
              <a:t>~100</a:t>
            </a:r>
            <a:r>
              <a:rPr dirty="0">
                <a:solidFill>
                  <a:srgbClr val="C00000"/>
                </a:solidFill>
                <a:latin typeface="Comic Sans MS" panose="030F0702030302020204" pitchFamily="2" charset="0"/>
                <a:ea typeface="宋体" panose="02010600030101010101" pitchFamily="2" charset="-122"/>
                <a:sym typeface="宋体" panose="02010600030101010101" pitchFamily="2" charset="-122"/>
              </a:rPr>
              <a:t>x</a:t>
            </a:r>
            <a:r>
              <a:rPr dirty="0">
                <a:latin typeface="Comic Sans MS" panose="030F0702030302020204" pitchFamily="2" charset="0"/>
                <a:ea typeface="宋体" panose="02010600030101010101" pitchFamily="2" charset="-122"/>
                <a:sym typeface="宋体" panose="02010600030101010101" pitchFamily="2" charset="-122"/>
              </a:rPr>
              <a:t>。取</a:t>
            </a: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x=1</a:t>
            </a:r>
            <a:r>
              <a:rPr dirty="0">
                <a:latin typeface="Comic Sans MS" panose="030F0702030302020204" pitchFamily="2" charset="0"/>
                <a:ea typeface="宋体" panose="02010600030101010101" pitchFamily="2" charset="-122"/>
                <a:sym typeface="宋体" panose="02010600030101010101" pitchFamily="2" charset="-122"/>
              </a:rPr>
              <a:t>时为奇数序列，取</a:t>
            </a:r>
            <a:r>
              <a:rPr dirty="0">
                <a:solidFill>
                  <a:srgbClr val="0070C0"/>
                </a:solidFill>
                <a:latin typeface="Comic Sans MS" panose="030F0702030302020204" pitchFamily="2" charset="0"/>
                <a:ea typeface="宋体" panose="02010600030101010101" pitchFamily="2" charset="-122"/>
                <a:sym typeface="宋体" panose="02010600030101010101" pitchFamily="2" charset="-122"/>
              </a:rPr>
              <a:t>x=0</a:t>
            </a:r>
            <a:r>
              <a:rPr dirty="0">
                <a:latin typeface="Comic Sans MS" panose="030F0702030302020204" pitchFamily="2" charset="0"/>
                <a:ea typeface="宋体" panose="02010600030101010101" pitchFamily="2" charset="-122"/>
                <a:sym typeface="宋体" panose="02010600030101010101" pitchFamily="2" charset="-122"/>
              </a:rPr>
              <a:t>时为偶数序列。</a:t>
            </a:r>
            <a:endParaRPr dirty="0">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5"/>
          <p:cNvSpPr txBox="1"/>
          <p:nvPr>
            <p:custDataLst>
              <p:tags r:id="rId3"/>
            </p:custDataLst>
          </p:nvPr>
        </p:nvSpPr>
        <p:spPr>
          <a:xfrm>
            <a:off x="828040" y="4796155"/>
            <a:ext cx="7945438" cy="1337945"/>
          </a:xfrm>
          <a:prstGeom prst="rect">
            <a:avLst/>
          </a:prstGeom>
          <a:noFill/>
          <a:ln w="9525">
            <a:noFill/>
          </a:ln>
        </p:spPr>
        <p:txBody>
          <a:bodyPr wrap="square" anchor="t">
            <a:spAutoFit/>
          </a:bodyPr>
          <a:p>
            <a:pPr>
              <a:lnSpc>
                <a:spcPct val="150000"/>
              </a:lnSpc>
            </a:pPr>
            <a:r>
              <a:rPr lang="en-US" altLang="zh-CN" b="1"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b="1" dirty="0">
                <a:latin typeface="Comic Sans MS" panose="030F0702030302020204" pitchFamily="2" charset="0"/>
                <a:ea typeface="宋体" panose="02010600030101010101" pitchFamily="2" charset="-122"/>
                <a:sym typeface="宋体" panose="02010600030101010101" pitchFamily="2" charset="-122"/>
              </a:rPr>
              <a:t>数码序列控制电路</a:t>
            </a:r>
            <a:r>
              <a:rPr b="1" dirty="0">
                <a:latin typeface="Comic Sans MS" panose="030F0702030302020204" pitchFamily="2" charset="0"/>
                <a:ea typeface="宋体" panose="02010600030101010101" pitchFamily="2" charset="-122"/>
                <a:sym typeface="宋体" panose="02010600030101010101" pitchFamily="2" charset="-122"/>
              </a:rPr>
              <a:t>的总体设计如图所示，其中四种进制计数器的高位、次高位、次低位和最低位分别用两片74HC153进行选择后接显示译码器驱动数码管输出。</a:t>
            </a:r>
            <a:endParaRPr b="1" dirty="0">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6"/>
          <p:cNvSpPr txBox="1"/>
          <p:nvPr/>
        </p:nvSpPr>
        <p:spPr>
          <a:xfrm>
            <a:off x="2485390" y="3213100"/>
            <a:ext cx="1532890" cy="1476375"/>
          </a:xfrm>
          <a:prstGeom prst="rect">
            <a:avLst/>
          </a:prstGeom>
          <a:noFill/>
        </p:spPr>
        <p:txBody>
          <a:bodyPr wrap="square" rtlCol="0" anchor="t">
            <a:spAutoFit/>
          </a:bodyPr>
          <a:p>
            <a:r>
              <a:rPr dirty="0">
                <a:solidFill>
                  <a:schemeClr val="tx1"/>
                </a:solidFill>
                <a:latin typeface="Comic Sans MS" panose="030F0702030302020204" pitchFamily="2" charset="0"/>
                <a:sym typeface="宋体" panose="02010600030101010101" pitchFamily="2" charset="-122"/>
              </a:rPr>
              <a:t>000</a:t>
            </a:r>
            <a:r>
              <a:rPr lang="en-US" dirty="0">
                <a:solidFill>
                  <a:schemeClr val="tx1"/>
                </a:solidFill>
                <a:latin typeface="Comic Sans MS" panose="030F0702030302020204" pitchFamily="2" charset="0"/>
                <a:sym typeface="宋体" panose="02010600030101010101" pitchFamily="2" charset="-122"/>
              </a:rPr>
              <a:t> </a:t>
            </a:r>
            <a:r>
              <a:rPr lang="en-US" dirty="0">
                <a:solidFill>
                  <a:srgbClr val="0070C0"/>
                </a:solidFill>
                <a:latin typeface="Comic Sans MS" panose="030F0702030302020204" pitchFamily="2" charset="0"/>
                <a:sym typeface="宋体" panose="02010600030101010101" pitchFamily="2" charset="-122"/>
              </a:rPr>
              <a:t>1  = 1</a:t>
            </a:r>
            <a:endParaRPr lang="en-US" dirty="0">
              <a:solidFill>
                <a:srgbClr val="0070C0"/>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001 </a:t>
            </a:r>
            <a:r>
              <a:rPr lang="en-US" dirty="0">
                <a:solidFill>
                  <a:srgbClr val="0070C0"/>
                </a:solidFill>
                <a:latin typeface="Comic Sans MS" panose="030F0702030302020204" pitchFamily="2" charset="0"/>
                <a:sym typeface="宋体" panose="02010600030101010101" pitchFamily="2" charset="-122"/>
              </a:rPr>
              <a:t>1  = 3</a:t>
            </a:r>
            <a:endParaRPr lang="en-US" dirty="0">
              <a:solidFill>
                <a:schemeClr val="tx1"/>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010 </a:t>
            </a:r>
            <a:r>
              <a:rPr lang="en-US" dirty="0">
                <a:solidFill>
                  <a:srgbClr val="0070C0"/>
                </a:solidFill>
                <a:latin typeface="Comic Sans MS" panose="030F0702030302020204" pitchFamily="2" charset="0"/>
                <a:sym typeface="宋体" panose="02010600030101010101" pitchFamily="2" charset="-122"/>
              </a:rPr>
              <a:t>1  = 5</a:t>
            </a:r>
            <a:endParaRPr lang="en-US" dirty="0">
              <a:solidFill>
                <a:schemeClr val="tx1"/>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011 </a:t>
            </a:r>
            <a:r>
              <a:rPr lang="en-US" dirty="0">
                <a:solidFill>
                  <a:srgbClr val="0070C0"/>
                </a:solidFill>
                <a:latin typeface="Comic Sans MS" panose="030F0702030302020204" pitchFamily="2" charset="0"/>
                <a:sym typeface="宋体" panose="02010600030101010101" pitchFamily="2" charset="-122"/>
              </a:rPr>
              <a:t>1  = 7</a:t>
            </a:r>
            <a:endParaRPr lang="en-US" dirty="0">
              <a:solidFill>
                <a:schemeClr val="tx1"/>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100 </a:t>
            </a:r>
            <a:r>
              <a:rPr lang="en-US" dirty="0">
                <a:solidFill>
                  <a:srgbClr val="0070C0"/>
                </a:solidFill>
                <a:latin typeface="Comic Sans MS" panose="030F0702030302020204" pitchFamily="2" charset="0"/>
                <a:sym typeface="宋体" panose="02010600030101010101" pitchFamily="2" charset="-122"/>
              </a:rPr>
              <a:t>1  = 9</a:t>
            </a:r>
            <a:endParaRPr lang="en-US" altLang="en-US" dirty="0">
              <a:solidFill>
                <a:srgbClr val="0070C0"/>
              </a:solidFill>
              <a:latin typeface="Comic Sans MS" panose="030F0702030302020204" pitchFamily="2" charset="0"/>
              <a:sym typeface="宋体" panose="02010600030101010101" pitchFamily="2" charset="-122"/>
            </a:endParaRPr>
          </a:p>
        </p:txBody>
      </p:sp>
      <p:sp>
        <p:nvSpPr>
          <p:cNvPr id="8" name="文本框 7"/>
          <p:cNvSpPr txBox="1"/>
          <p:nvPr>
            <p:custDataLst>
              <p:tags r:id="rId4"/>
            </p:custDataLst>
          </p:nvPr>
        </p:nvSpPr>
        <p:spPr>
          <a:xfrm>
            <a:off x="4789805" y="3284855"/>
            <a:ext cx="1574165" cy="1476375"/>
          </a:xfrm>
          <a:prstGeom prst="rect">
            <a:avLst/>
          </a:prstGeom>
          <a:noFill/>
        </p:spPr>
        <p:txBody>
          <a:bodyPr wrap="square" rtlCol="0" anchor="t">
            <a:spAutoFit/>
          </a:bodyPr>
          <a:p>
            <a:r>
              <a:rPr dirty="0">
                <a:solidFill>
                  <a:schemeClr val="tx1"/>
                </a:solidFill>
                <a:latin typeface="Comic Sans MS" panose="030F0702030302020204" pitchFamily="2" charset="0"/>
                <a:sym typeface="宋体" panose="02010600030101010101" pitchFamily="2" charset="-122"/>
              </a:rPr>
              <a:t>000</a:t>
            </a:r>
            <a:r>
              <a:rPr lang="en-US" dirty="0">
                <a:solidFill>
                  <a:schemeClr val="tx1"/>
                </a:solidFill>
                <a:latin typeface="Comic Sans MS" panose="030F0702030302020204" pitchFamily="2" charset="0"/>
                <a:sym typeface="宋体" panose="02010600030101010101" pitchFamily="2" charset="-122"/>
              </a:rPr>
              <a:t> </a:t>
            </a:r>
            <a:r>
              <a:rPr lang="en-US" dirty="0">
                <a:solidFill>
                  <a:srgbClr val="00B0F0"/>
                </a:solidFill>
                <a:latin typeface="Comic Sans MS" panose="030F0702030302020204" pitchFamily="2" charset="0"/>
                <a:sym typeface="宋体" panose="02010600030101010101" pitchFamily="2" charset="-122"/>
              </a:rPr>
              <a:t>0  = 0</a:t>
            </a:r>
            <a:endParaRPr lang="en-US" dirty="0">
              <a:solidFill>
                <a:schemeClr val="tx1"/>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001 </a:t>
            </a:r>
            <a:r>
              <a:rPr lang="en-US" dirty="0">
                <a:solidFill>
                  <a:srgbClr val="00B0F0"/>
                </a:solidFill>
                <a:latin typeface="Comic Sans MS" panose="030F0702030302020204" pitchFamily="2" charset="0"/>
                <a:sym typeface="宋体" panose="02010600030101010101" pitchFamily="2" charset="-122"/>
              </a:rPr>
              <a:t>0  = 2</a:t>
            </a:r>
            <a:endParaRPr lang="en-US" dirty="0">
              <a:solidFill>
                <a:srgbClr val="00B0F0"/>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010 </a:t>
            </a:r>
            <a:r>
              <a:rPr lang="en-US" dirty="0">
                <a:solidFill>
                  <a:srgbClr val="00B0F0"/>
                </a:solidFill>
                <a:latin typeface="Comic Sans MS" panose="030F0702030302020204" pitchFamily="2" charset="0"/>
                <a:sym typeface="宋体" panose="02010600030101010101" pitchFamily="2" charset="-122"/>
              </a:rPr>
              <a:t>0  = 4</a:t>
            </a:r>
            <a:endParaRPr lang="en-US" dirty="0">
              <a:solidFill>
                <a:schemeClr val="tx1"/>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011 </a:t>
            </a:r>
            <a:r>
              <a:rPr lang="en-US" dirty="0">
                <a:solidFill>
                  <a:srgbClr val="00B0F0"/>
                </a:solidFill>
                <a:latin typeface="Comic Sans MS" panose="030F0702030302020204" pitchFamily="2" charset="0"/>
                <a:sym typeface="宋体" panose="02010600030101010101" pitchFamily="2" charset="-122"/>
              </a:rPr>
              <a:t>0  = 6</a:t>
            </a:r>
            <a:endParaRPr lang="en-US" dirty="0">
              <a:solidFill>
                <a:schemeClr val="tx1"/>
              </a:solidFill>
              <a:latin typeface="Comic Sans MS" panose="030F0702030302020204" pitchFamily="2" charset="0"/>
              <a:sym typeface="宋体" panose="02010600030101010101" pitchFamily="2" charset="-122"/>
            </a:endParaRPr>
          </a:p>
          <a:p>
            <a:r>
              <a:rPr lang="en-US" dirty="0">
                <a:solidFill>
                  <a:schemeClr val="tx1"/>
                </a:solidFill>
                <a:latin typeface="Comic Sans MS" panose="030F0702030302020204" pitchFamily="2" charset="0"/>
                <a:sym typeface="宋体" panose="02010600030101010101" pitchFamily="2" charset="-122"/>
              </a:rPr>
              <a:t>100 </a:t>
            </a:r>
            <a:r>
              <a:rPr lang="en-US" dirty="0">
                <a:solidFill>
                  <a:srgbClr val="00B0F0"/>
                </a:solidFill>
                <a:latin typeface="Comic Sans MS" panose="030F0702030302020204" pitchFamily="2" charset="0"/>
                <a:sym typeface="宋体" panose="02010600030101010101" pitchFamily="2" charset="-122"/>
              </a:rPr>
              <a:t>0  = 8</a:t>
            </a:r>
            <a:endParaRPr lang="en-US" altLang="en-US" dirty="0">
              <a:solidFill>
                <a:srgbClr val="00B0F0"/>
              </a:solidFill>
              <a:latin typeface="Comic Sans MS" panose="030F0702030302020204" pitchFamily="2" charset="0"/>
              <a:sym typeface="宋体" panose="02010600030101010101" pitchFamily="2" charset="-122"/>
            </a:endParaRPr>
          </a:p>
        </p:txBody>
      </p:sp>
      <p:sp>
        <p:nvSpPr>
          <p:cNvPr id="23557" name="矩形 10243"/>
          <p:cNvSpPr/>
          <p:nvPr>
            <p:custDataLst>
              <p:tags r:id="rId5"/>
            </p:custDataLst>
          </p:nvPr>
        </p:nvSpPr>
        <p:spPr>
          <a:xfrm>
            <a:off x="2484120" y="3284855"/>
            <a:ext cx="570865" cy="1334135"/>
          </a:xfrm>
          <a:prstGeom prst="rect">
            <a:avLst/>
          </a:prstGeom>
          <a:solidFill>
            <a:srgbClr val="FF00FF">
              <a:alpha val="25999"/>
            </a:srgbClr>
          </a:solidFill>
          <a:ln w="9525">
            <a:noFill/>
          </a:ln>
        </p:spPr>
        <p:txBody>
          <a:bodyPr anchor="t" anchorCtr="0"/>
          <a:p>
            <a:pPr eaLnBrk="0" hangingPunct="0"/>
            <a:endParaRPr lang="zh-CN" altLang="en-US" dirty="0">
              <a:latin typeface="Arial" panose="020B0604020202020204" pitchFamily="34" charset="0"/>
              <a:ea typeface="仿宋_GB2312" pitchFamily="1" charset="-122"/>
            </a:endParaRPr>
          </a:p>
        </p:txBody>
      </p:sp>
      <p:sp>
        <p:nvSpPr>
          <p:cNvPr id="2" name="矩形 10243"/>
          <p:cNvSpPr/>
          <p:nvPr>
            <p:custDataLst>
              <p:tags r:id="rId6"/>
            </p:custDataLst>
          </p:nvPr>
        </p:nvSpPr>
        <p:spPr>
          <a:xfrm>
            <a:off x="4861560" y="3284220"/>
            <a:ext cx="537845" cy="1423670"/>
          </a:xfrm>
          <a:prstGeom prst="rect">
            <a:avLst/>
          </a:prstGeom>
          <a:solidFill>
            <a:srgbClr val="FF00FF">
              <a:alpha val="25999"/>
            </a:srgbClr>
          </a:solidFill>
          <a:ln w="9525">
            <a:noFill/>
          </a:ln>
        </p:spPr>
        <p:txBody>
          <a:bodyPr anchor="t" anchorCtr="0"/>
          <a:p>
            <a:pPr eaLnBrk="0" hangingPunct="0"/>
            <a:endParaRPr lang="zh-CN" altLang="en-US" dirty="0">
              <a:latin typeface="Arial" panose="020B0604020202020204" pitchFamily="34" charset="0"/>
              <a:ea typeface="仿宋_GB2312" pitchFamily="1"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54"/>
          <p:cNvPicPr>
            <a:picLocks noChangeAspect="1"/>
          </p:cNvPicPr>
          <p:nvPr>
            <p:custDataLst>
              <p:tags r:id="rId1"/>
            </p:custDataLst>
          </p:nvPr>
        </p:nvPicPr>
        <p:blipFill>
          <a:blip r:embed="rId2"/>
          <a:stretch>
            <a:fillRect/>
          </a:stretch>
        </p:blipFill>
        <p:spPr>
          <a:xfrm>
            <a:off x="683895" y="664210"/>
            <a:ext cx="8061325" cy="4851400"/>
          </a:xfrm>
          <a:prstGeom prst="rect">
            <a:avLst/>
          </a:prstGeom>
          <a:noFill/>
          <a:ln w="9525">
            <a:noFill/>
            <a:miter/>
          </a:ln>
        </p:spPr>
      </p:pic>
      <p:sp>
        <p:nvSpPr>
          <p:cNvPr id="100" name="文本框 99"/>
          <p:cNvSpPr txBox="1"/>
          <p:nvPr>
            <p:custDataLst>
              <p:tags r:id="rId3"/>
            </p:custDataLst>
          </p:nvPr>
        </p:nvSpPr>
        <p:spPr>
          <a:xfrm>
            <a:off x="2738755" y="5661025"/>
            <a:ext cx="3952240" cy="506730"/>
          </a:xfrm>
          <a:prstGeom prst="rect">
            <a:avLst/>
          </a:prstGeom>
          <a:noFill/>
          <a:ln w="9525">
            <a:noFill/>
          </a:ln>
        </p:spPr>
        <p:txBody>
          <a:bodyPr wrap="square">
            <a:spAutoFit/>
          </a:bodyPr>
          <a:p>
            <a:pPr indent="266700" algn="l">
              <a:lnSpc>
                <a:spcPct val="150000"/>
              </a:lnSpc>
            </a:pPr>
            <a:r>
              <a:rPr sz="1800" dirty="0">
                <a:solidFill>
                  <a:srgbClr val="0070C0"/>
                </a:solidFill>
                <a:latin typeface="Comic Sans MS" panose="030F0702030302020204" pitchFamily="2" charset="0"/>
                <a:sym typeface="宋体" panose="02010600030101010101" pitchFamily="2" charset="-122"/>
              </a:rPr>
              <a:t>数码序列控制电路</a:t>
            </a:r>
            <a:r>
              <a:rPr lang="zh-CN" sz="1800" dirty="0">
                <a:solidFill>
                  <a:srgbClr val="0070C0"/>
                </a:solidFill>
                <a:latin typeface="Comic Sans MS" panose="030F0702030302020204" pitchFamily="2" charset="0"/>
                <a:sym typeface="宋体" panose="02010600030101010101" pitchFamily="2" charset="-122"/>
              </a:rPr>
              <a:t>参考设计图</a:t>
            </a:r>
            <a:endParaRPr lang="zh-CN" altLang="en-US" sz="1800" dirty="0">
              <a:solidFill>
                <a:srgbClr val="0070C0"/>
              </a:soli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2147482621"/>
          <p:cNvGraphicFramePr/>
          <p:nvPr>
            <p:custDataLst>
              <p:tags r:id="rId1"/>
            </p:custDataLst>
          </p:nvPr>
        </p:nvGraphicFramePr>
        <p:xfrm>
          <a:off x="704215" y="548640"/>
          <a:ext cx="7887335" cy="2070735"/>
        </p:xfrm>
        <a:graphic>
          <a:graphicData uri="http://schemas.openxmlformats.org/presentationml/2006/ole">
            <mc:AlternateContent xmlns:mc="http://schemas.openxmlformats.org/markup-compatibility/2006">
              <mc:Choice xmlns:v="urn:schemas-microsoft-com:vml" Requires="v">
                <p:oleObj spid="_x0000_s5" name="" r:id="rId2" imgW="7772400" imgH="3073400" progId="Visio.Drawing.11">
                  <p:embed/>
                </p:oleObj>
              </mc:Choice>
              <mc:Fallback>
                <p:oleObj name="" r:id="rId2" imgW="7772400" imgH="3073400" progId="Visio.Drawing.11">
                  <p:embed/>
                  <p:pic>
                    <p:nvPicPr>
                      <p:cNvPr id="0" name="图片 2"/>
                      <p:cNvPicPr/>
                      <p:nvPr/>
                    </p:nvPicPr>
                    <p:blipFill>
                      <a:blip r:embed="rId3"/>
                      <a:stretch>
                        <a:fillRect/>
                      </a:stretch>
                    </p:blipFill>
                    <p:spPr>
                      <a:xfrm>
                        <a:off x="704215" y="548640"/>
                        <a:ext cx="7887335" cy="2070735"/>
                      </a:xfrm>
                      <a:prstGeom prst="rect">
                        <a:avLst/>
                      </a:prstGeom>
                      <a:noFill/>
                      <a:ln w="38100">
                        <a:noFill/>
                        <a:miter/>
                      </a:ln>
                    </p:spPr>
                  </p:pic>
                </p:oleObj>
              </mc:Fallback>
            </mc:AlternateContent>
          </a:graphicData>
        </a:graphic>
      </p:graphicFrame>
      <p:sp>
        <p:nvSpPr>
          <p:cNvPr id="6" name="文本框 2"/>
          <p:cNvSpPr txBox="1"/>
          <p:nvPr>
            <p:custDataLst>
              <p:tags r:id="rId4"/>
            </p:custDataLst>
          </p:nvPr>
        </p:nvSpPr>
        <p:spPr>
          <a:xfrm>
            <a:off x="467360" y="548640"/>
            <a:ext cx="2630805" cy="506730"/>
          </a:xfrm>
          <a:prstGeom prst="rect">
            <a:avLst/>
          </a:prstGeom>
          <a:noFill/>
          <a:ln w="9525">
            <a:noFill/>
          </a:ln>
        </p:spPr>
        <p:txBody>
          <a:bodyPr wrap="square" anchor="t">
            <a:spAutoFit/>
          </a:bodyPr>
          <a:p>
            <a:pPr>
              <a:lnSpc>
                <a:spcPct val="150000"/>
              </a:lnSpc>
            </a:pP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  </a:t>
            </a: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方案</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3:</a:t>
            </a: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基于</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ROM</a:t>
            </a: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设计</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 </a:t>
            </a:r>
            <a:endPar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2"/>
          <p:cNvSpPr txBox="1"/>
          <p:nvPr>
            <p:custDataLst>
              <p:tags r:id="rId5"/>
            </p:custDataLst>
          </p:nvPr>
        </p:nvSpPr>
        <p:spPr>
          <a:xfrm>
            <a:off x="683260" y="2493010"/>
            <a:ext cx="4824095" cy="506730"/>
          </a:xfrm>
          <a:prstGeom prst="rect">
            <a:avLst/>
          </a:prstGeom>
          <a:noFill/>
          <a:ln w="9525">
            <a:noFill/>
          </a:ln>
        </p:spPr>
        <p:txBody>
          <a:bodyPr wrap="square" anchor="t">
            <a:spAutoFit/>
          </a:bodyPr>
          <a:p>
            <a:pPr>
              <a:lnSpc>
                <a:spcPct val="150000"/>
              </a:lnSpc>
            </a:pP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方案</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4:</a:t>
            </a: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基于</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EDA</a:t>
            </a: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技术，应用</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HDL</a:t>
            </a:r>
            <a:r>
              <a:rPr lang="zh-CN" altLang="en-US" b="1" dirty="0">
                <a:solidFill>
                  <a:srgbClr val="00B050"/>
                </a:solidFill>
                <a:latin typeface="Comic Sans MS" panose="030F0702030302020204" pitchFamily="2" charset="0"/>
                <a:ea typeface="宋体" panose="02010600030101010101" pitchFamily="2" charset="-122"/>
                <a:sym typeface="宋体" panose="02010600030101010101" pitchFamily="2" charset="-122"/>
              </a:rPr>
              <a:t>描述</a:t>
            </a:r>
            <a:r>
              <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rPr>
              <a:t> </a:t>
            </a:r>
            <a:endParaRPr lang="en-US" altLang="zh-CN" b="1" dirty="0">
              <a:solidFill>
                <a:srgbClr val="00B05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59396" name="文本框 2"/>
          <p:cNvSpPr txBox="1"/>
          <p:nvPr>
            <p:custDataLst>
              <p:tags r:id="rId6"/>
            </p:custDataLst>
          </p:nvPr>
        </p:nvSpPr>
        <p:spPr>
          <a:xfrm>
            <a:off x="827405" y="3068955"/>
            <a:ext cx="4095115" cy="3107690"/>
          </a:xfrm>
          <a:prstGeom prst="rect">
            <a:avLst/>
          </a:prstGeom>
          <a:solidFill>
            <a:srgbClr val="D9D9D9"/>
          </a:solidFill>
          <a:ln w="9525">
            <a:noFill/>
          </a:ln>
        </p:spPr>
        <p:txBody>
          <a:bodyPr wrap="square" anchor="t" anchorCtr="0">
            <a:spAutoFit/>
          </a:bodyPr>
          <a:p>
            <a:pPr eaLnBrk="0" hangingPunct="0"/>
            <a:r>
              <a:rPr lang="zh-CN" altLang="en-US" sz="12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module S</a:t>
            </a:r>
            <a:r>
              <a:rPr lang="en-US" altLang="zh-CN" sz="1400" b="1" dirty="0">
                <a:latin typeface="Comic Sans MS" panose="030F0702030302020204" pitchFamily="2" charset="0"/>
                <a:ea typeface="宋体" panose="02010600030101010101" pitchFamily="2" charset="-122"/>
              </a:rPr>
              <a:t>E</a:t>
            </a:r>
            <a:r>
              <a:rPr lang="zh-CN" altLang="en-US" sz="1400" b="1" dirty="0">
                <a:latin typeface="Comic Sans MS" panose="030F0702030302020204" pitchFamily="2" charset="0"/>
                <a:ea typeface="宋体" panose="02010600030101010101" pitchFamily="2" charset="-122"/>
              </a:rPr>
              <a:t>G_controller(iclk,rst_n,oseg7);</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input iclk,rst_n;</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output reg [6:0] oseg7;</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 内部寄存器变量定义</a:t>
            </a:r>
            <a:endParaRPr lang="zh-CN" altLang="en-US" sz="1400" b="1" dirty="0">
              <a:latin typeface="Comic Sans MS" panose="030F0702030302020204" pitchFamily="2" charset="0"/>
              <a:ea typeface="宋体" panose="02010600030101010101" pitchFamily="2" charset="-122"/>
            </a:endParaRPr>
          </a:p>
          <a:p>
            <a:pPr eaLnBrk="0" hangingPunct="0"/>
            <a:r>
              <a:rPr lang="en-US" altLang="zh-CN" sz="14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reg [4:0] cnt_q;</a:t>
            </a:r>
            <a:endParaRPr lang="zh-CN" altLang="en-US" sz="1400" b="1" dirty="0">
              <a:latin typeface="Comic Sans MS" panose="030F0702030302020204" pitchFamily="2" charset="0"/>
              <a:ea typeface="宋体" panose="02010600030101010101" pitchFamily="2" charset="-122"/>
            </a:endParaRPr>
          </a:p>
          <a:p>
            <a:pPr eaLnBrk="0" hangingPunct="0"/>
            <a:r>
              <a:rPr lang="en-US" altLang="zh-CN" sz="14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reg [3:0] disp_bcd;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 时序逻辑过程，描述28进制计数器</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always @( posedge iclk or negedge rst_n )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if ( !rst_n )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cnt_q &lt;= 5'd0;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else if ( cnt_q == 5'd27 )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cnt_q &lt;= 5'd0;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else</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cnt_q &lt;= cnt_q + 1'b1</a:t>
            </a:r>
            <a:r>
              <a:rPr lang="en-US" altLang="zh-CN" sz="1400" dirty="0">
                <a:latin typeface="Comic Sans MS" panose="030F0702030302020204" pitchFamily="2" charset="0"/>
                <a:sym typeface="+mn-ea"/>
              </a:rPr>
              <a:t>;</a:t>
            </a:r>
            <a:r>
              <a:rPr lang="zh-CN" altLang="en-US" sz="1400" b="1" dirty="0">
                <a:latin typeface="Comic Sans MS" panose="030F0702030302020204" pitchFamily="2" charset="0"/>
                <a:ea typeface="宋体" panose="02010600030101010101" pitchFamily="2" charset="-122"/>
              </a:rPr>
              <a:t> </a:t>
            </a:r>
            <a:endParaRPr lang="zh-CN" altLang="en-US" sz="1400" b="1" dirty="0">
              <a:latin typeface="Comic Sans MS" panose="030F0702030302020204" pitchFamily="2" charset="0"/>
              <a:ea typeface="宋体" panose="02010600030101010101" pitchFamily="2" charset="-122"/>
            </a:endParaRPr>
          </a:p>
        </p:txBody>
      </p:sp>
      <p:sp>
        <p:nvSpPr>
          <p:cNvPr id="60417" name="文本框 2"/>
          <p:cNvSpPr txBox="1"/>
          <p:nvPr>
            <p:custDataLst>
              <p:tags r:id="rId7"/>
            </p:custDataLst>
          </p:nvPr>
        </p:nvSpPr>
        <p:spPr>
          <a:xfrm>
            <a:off x="5003800" y="2853055"/>
            <a:ext cx="3797300" cy="3312795"/>
          </a:xfrm>
          <a:prstGeom prst="rect">
            <a:avLst/>
          </a:prstGeom>
          <a:solidFill>
            <a:srgbClr val="D9D9D9"/>
          </a:solidFill>
          <a:ln w="9525">
            <a:noFill/>
          </a:ln>
        </p:spPr>
        <p:txBody>
          <a:bodyPr wrap="square" anchor="t" anchorCtr="0">
            <a:noAutofit/>
          </a:bodyPr>
          <a:p>
            <a:pPr eaLnBrk="0" hangingPunct="0"/>
            <a:r>
              <a:rPr lang="zh-CN" altLang="en-US" sz="1400" b="1" dirty="0">
                <a:latin typeface="Comic Sans MS" panose="030F0702030302020204" pitchFamily="2" charset="0"/>
                <a:ea typeface="宋体" panose="02010600030101010101" pitchFamily="2" charset="-122"/>
              </a:rPr>
              <a:t>   // 组合逻辑过程，定义</a:t>
            </a:r>
            <a:r>
              <a:rPr lang="en-US" altLang="zh-CN" sz="1400" b="1" dirty="0">
                <a:latin typeface="Comic Sans MS" panose="030F0702030302020204" pitchFamily="2" charset="0"/>
                <a:ea typeface="宋体" panose="02010600030101010101" pitchFamily="2" charset="-122"/>
              </a:rPr>
              <a:t>ROM</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always @( cnt_q )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case( cnt_q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5'd0  :  disp_bcd = 4'd0;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  :  disp_bcd = 4'd1;</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5'd2  :  disp_bcd = 4'd2;</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5'd3  :  disp_bcd = 4'd3;</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5'd4  :  disp_bcd = 4'd4;</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5'd5  :  disp_bcd = 4'd5;</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5'd6  :  disp_bcd = 4'd6;</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5'd7  :  disp_bcd = 4'd7;</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5'd8  :  disp_bcd = 4'd8;</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5'd9  :  disp_bcd = 4'd9;</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5'd10 : </a:t>
            </a:r>
            <a:r>
              <a:rPr lang="en-US" altLang="zh-CN" sz="14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disp_bcd = 4'd1;</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5'd11 :</a:t>
            </a:r>
            <a:r>
              <a:rPr lang="en-US" altLang="zh-CN" sz="14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 disp_bcd = 4'd3;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a:t>
            </a:r>
            <a:endParaRPr lang="zh-CN" altLang="en-US" sz="1400" b="1" dirty="0">
              <a:latin typeface="Comic Sans MS" panose="030F0702030302020204" pitchFamily="2" charset="0"/>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文本框 2"/>
          <p:cNvSpPr txBox="1"/>
          <p:nvPr>
            <p:custDataLst>
              <p:tags r:id="rId1"/>
            </p:custDataLst>
          </p:nvPr>
        </p:nvSpPr>
        <p:spPr>
          <a:xfrm>
            <a:off x="683260" y="620395"/>
            <a:ext cx="3761105" cy="3535045"/>
          </a:xfrm>
          <a:prstGeom prst="rect">
            <a:avLst/>
          </a:prstGeom>
          <a:solidFill>
            <a:srgbClr val="D9D9D9"/>
          </a:solidFill>
          <a:ln w="9525">
            <a:noFill/>
          </a:ln>
        </p:spPr>
        <p:txBody>
          <a:bodyPr wrap="square" anchor="t" anchorCtr="0">
            <a:noAutofit/>
          </a:bodyPr>
          <a:p>
            <a:pPr eaLnBrk="0" hangingPunct="0"/>
            <a:r>
              <a:rPr lang="zh-CN" altLang="en-US" sz="1400" b="1" dirty="0">
                <a:latin typeface="Comic Sans MS" panose="030F0702030302020204" pitchFamily="2" charset="0"/>
                <a:ea typeface="宋体" panose="02010600030101010101" pitchFamily="2" charset="-122"/>
              </a:rPr>
              <a:t>       </a:t>
            </a:r>
            <a:r>
              <a:rPr lang="zh-CN" altLang="en-US" sz="1400" dirty="0">
                <a:latin typeface="Comic Sans MS" panose="030F0702030302020204" pitchFamily="2" charset="0"/>
                <a:sym typeface="+mn-ea"/>
              </a:rPr>
              <a:t>5'd12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disp_bcd = 4'd5;</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a:t>
            </a:r>
            <a:r>
              <a:rPr lang="en-US" altLang="zh-CN" sz="14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5'd13 : disp_bcd = 4'd7;</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5'd14 : disp_bcd = 4'd9;</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5'd15 : disp_bcd = 4'd0;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5'd16 : disp_bcd = 4'd1;</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5'd17 : disp_bcd = 4'd2;</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a:t>
            </a:r>
            <a:r>
              <a:rPr lang="en-US" altLang="zh-CN" sz="1400" b="1" dirty="0">
                <a:latin typeface="Comic Sans MS" panose="030F0702030302020204" pitchFamily="2" charset="0"/>
                <a:ea typeface="宋体" panose="02010600030101010101" pitchFamily="2" charset="-122"/>
              </a:rPr>
              <a:t> </a:t>
            </a:r>
            <a:r>
              <a:rPr lang="zh-CN" altLang="en-US" sz="1400" b="1" dirty="0">
                <a:latin typeface="Comic Sans MS" panose="030F0702030302020204" pitchFamily="2" charset="0"/>
                <a:ea typeface="宋体" panose="02010600030101010101" pitchFamily="2" charset="-122"/>
              </a:rPr>
              <a:t>   5'd18 : disp_bcd = 4'd3;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5'd19 : disp_bcd = 4'd4;</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5'd20 : disp_bcd = 4'd5;</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5'd21 : disp_bcd = 4'd6;</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5'd22 : disp_bcd = 4'd7;</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5'd23 : disp_bcd = 4'd0;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5'd24 : disp_bcd = 4'd2;</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5'd25 : disp_bcd = 4'd4;</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5'd26 : disp_bcd = 4'd6;</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5'd27 : disp_bcd = 4'd8;</a:t>
            </a:r>
            <a:endParaRPr lang="zh-CN" altLang="en-US" sz="1400" dirty="0">
              <a:latin typeface="Comic Sans MS" panose="030F0702030302020204" pitchFamily="2" charset="0"/>
              <a:sym typeface="+mn-ea"/>
            </a:endParaRPr>
          </a:p>
          <a:p>
            <a:pPr eaLnBrk="0" hangingPunct="0"/>
            <a:r>
              <a:rPr lang="en-US" altLang="zh-CN" sz="1400" dirty="0">
                <a:latin typeface="Comic Sans MS" panose="030F0702030302020204" pitchFamily="2" charset="0"/>
                <a:sym typeface="+mn-ea"/>
              </a:rPr>
              <a: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a:t>
            </a:r>
            <a:endParaRPr lang="zh-CN" altLang="en-US" sz="1400" b="1" dirty="0">
              <a:latin typeface="Comic Sans MS" panose="030F0702030302020204" pitchFamily="2" charset="0"/>
              <a:ea typeface="宋体" panose="02010600030101010101" pitchFamily="2" charset="-122"/>
              <a:sym typeface="+mn-ea"/>
            </a:endParaRPr>
          </a:p>
          <a:p>
            <a:pPr eaLnBrk="0" hangingPunct="0"/>
            <a:endParaRPr lang="zh-CN" altLang="en-US" sz="1400" b="1" dirty="0">
              <a:latin typeface="Comic Sans MS" panose="030F0702030302020204" pitchFamily="2" charset="0"/>
              <a:ea typeface="宋体" panose="02010600030101010101" pitchFamily="2" charset="-122"/>
              <a:sym typeface="+mn-ea"/>
            </a:endParaRPr>
          </a:p>
          <a:p>
            <a:pPr eaLnBrk="0" hangingPunct="0"/>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a:t>
            </a:r>
            <a:endParaRPr lang="zh-CN" altLang="en-US" sz="1400" b="1" dirty="0">
              <a:latin typeface="Comic Sans MS" panose="030F0702030302020204" pitchFamily="2" charset="0"/>
              <a:ea typeface="宋体" panose="02010600030101010101" pitchFamily="2" charset="-122"/>
            </a:endParaRPr>
          </a:p>
        </p:txBody>
      </p:sp>
      <p:sp>
        <p:nvSpPr>
          <p:cNvPr id="60418" name="文本框 2"/>
          <p:cNvSpPr txBox="1"/>
          <p:nvPr>
            <p:custDataLst>
              <p:tags r:id="rId2"/>
            </p:custDataLst>
          </p:nvPr>
        </p:nvSpPr>
        <p:spPr>
          <a:xfrm>
            <a:off x="4716145" y="621665"/>
            <a:ext cx="3977005" cy="3538220"/>
          </a:xfrm>
          <a:prstGeom prst="rect">
            <a:avLst/>
          </a:prstGeom>
          <a:solidFill>
            <a:srgbClr val="D9D9D9"/>
          </a:solidFill>
          <a:ln w="9525">
            <a:noFill/>
          </a:ln>
        </p:spPr>
        <p:txBody>
          <a:bodyPr wrap="square" anchor="t" anchorCtr="0">
            <a:spAutoFit/>
          </a:bodyPr>
          <a:p>
            <a:pPr eaLnBrk="0" hangingPunct="0"/>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default: </a:t>
            </a:r>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disp_bcd = 4'd0;</a:t>
            </a:r>
            <a:endParaRPr lang="zh-CN" altLang="en-US" sz="1400" b="1" dirty="0">
              <a:latin typeface="Comic Sans MS" panose="030F0702030302020204" pitchFamily="2" charset="0"/>
              <a:ea typeface="宋体" panose="02010600030101010101" pitchFamily="2" charset="-122"/>
            </a:endParaRPr>
          </a:p>
          <a:p>
            <a:pPr eaLnBrk="0" hangingPunct="0"/>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endcase</a:t>
            </a:r>
            <a:endParaRPr lang="zh-CN" altLang="en-US" sz="1400" dirty="0">
              <a:latin typeface="Comic Sans MS" panose="030F0702030302020204" pitchFamily="2" charset="0"/>
              <a:sym typeface="+mn-ea"/>
            </a:endParaRPr>
          </a:p>
          <a:p>
            <a:pPr eaLnBrk="0" hangingPunct="0"/>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 显示译码输出   </a:t>
            </a:r>
            <a:endParaRPr lang="zh-CN" altLang="en-US" sz="1400" b="1" dirty="0">
              <a:latin typeface="Comic Sans MS" panose="030F0702030302020204" pitchFamily="2" charset="0"/>
              <a:ea typeface="宋体" panose="02010600030101010101" pitchFamily="2" charset="-122"/>
            </a:endParaRPr>
          </a:p>
          <a:p>
            <a:pPr eaLnBrk="0" hangingPunct="0"/>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always @ (posedge iclk)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case ( disp_bcd )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4'd0 :  oseg7 &lt;= 7'b1000000;                </a:t>
            </a:r>
            <a:r>
              <a:rPr lang="en-US" altLang="zh-CN" sz="1400" dirty="0">
                <a:latin typeface="Comic Sans MS" panose="030F0702030302020204" pitchFamily="2" charset="0"/>
                <a:sym typeface="+mn-ea"/>
              </a:rPr>
              <a:t>     </a:t>
            </a:r>
            <a:endParaRPr lang="en-US" altLang="zh-CN" sz="1400" b="1" dirty="0">
              <a:latin typeface="Comic Sans MS" panose="030F0702030302020204" pitchFamily="2" charset="0"/>
              <a:ea typeface="宋体" panose="02010600030101010101" pitchFamily="2" charset="-122"/>
            </a:endParaRPr>
          </a:p>
          <a:p>
            <a:pPr eaLnBrk="0" hangingPunct="0"/>
            <a:r>
              <a:rPr lang="en-US" altLang="zh-CN" sz="1400" dirty="0">
                <a:latin typeface="Comic Sans MS" panose="030F0702030302020204" pitchFamily="2" charset="0"/>
                <a:sym typeface="+mn-ea"/>
              </a:rPr>
              <a:t>           </a:t>
            </a:r>
            <a:r>
              <a:rPr lang="zh-CN" altLang="en-US" sz="1400" dirty="0">
                <a:latin typeface="Comic Sans MS" panose="030F0702030302020204" pitchFamily="2" charset="0"/>
                <a:sym typeface="+mn-ea"/>
              </a:rPr>
              <a:t>4'd1 :  oseg7 &lt;= 7'b1111001;</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4'd2 :  oseg7 &lt;= 7'b0100100;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4'd3 :  oseg7 &lt;= 7'b0110000;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dirty="0">
                <a:latin typeface="Comic Sans MS" panose="030F0702030302020204" pitchFamily="2" charset="0"/>
                <a:sym typeface="+mn-ea"/>
              </a:rPr>
              <a:t>           4'd4 :  oseg7 &lt;= 7'b0011001;</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4'd7 :  oseg7 &lt;= 7'b1111000;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4'd8 :  oseg7 &lt;= 7'b0000000;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4'd9 :  oseg7 &lt;= 7'b0010000;</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default :  oseg7 &lt;= 7'b1111111;</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       endcase  </a:t>
            </a:r>
            <a:endParaRPr lang="zh-CN" altLang="en-US" sz="1400" b="1" dirty="0">
              <a:latin typeface="Comic Sans MS" panose="030F0702030302020204" pitchFamily="2" charset="0"/>
              <a:ea typeface="宋体" panose="02010600030101010101" pitchFamily="2" charset="-122"/>
            </a:endParaRPr>
          </a:p>
          <a:p>
            <a:pPr eaLnBrk="0" hangingPunct="0"/>
            <a:r>
              <a:rPr lang="zh-CN" altLang="en-US" sz="1400" b="1" dirty="0">
                <a:latin typeface="Comic Sans MS" panose="030F0702030302020204" pitchFamily="2" charset="0"/>
                <a:ea typeface="宋体" panose="02010600030101010101" pitchFamily="2" charset="-122"/>
              </a:rPr>
              <a:t>endmodule</a:t>
            </a:r>
            <a:endParaRPr lang="zh-CN" altLang="en-US" sz="1400" b="1" dirty="0">
              <a:latin typeface="Comic Sans MS" panose="030F0702030302020204" pitchFamily="2"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683260" y="4292600"/>
            <a:ext cx="6152515" cy="1926590"/>
          </a:xfrm>
          <a:prstGeom prst="rect">
            <a:avLst/>
          </a:prstGeom>
        </p:spPr>
      </p:pic>
      <p:graphicFrame>
        <p:nvGraphicFramePr>
          <p:cNvPr id="41994" name="对象 1"/>
          <p:cNvGraphicFramePr/>
          <p:nvPr>
            <p:custDataLst>
              <p:tags r:id="rId4"/>
            </p:custDataLst>
          </p:nvPr>
        </p:nvGraphicFramePr>
        <p:xfrm>
          <a:off x="6948170" y="4364990"/>
          <a:ext cx="1649095" cy="1748790"/>
        </p:xfrm>
        <a:graphic>
          <a:graphicData uri="http://schemas.openxmlformats.org/presentationml/2006/ole">
            <mc:AlternateContent xmlns:mc="http://schemas.openxmlformats.org/markup-compatibility/2006">
              <mc:Choice xmlns:v="urn:schemas-microsoft-com:vml" Requires="v">
                <p:oleObj spid="_x0000_s3116" name="" r:id="rId5" imgW="790575" imgH="1343660" progId="PBrush">
                  <p:embed/>
                </p:oleObj>
              </mc:Choice>
              <mc:Fallback>
                <p:oleObj name="" r:id="rId5" imgW="790575" imgH="1343660" progId="PBrush">
                  <p:embed/>
                  <p:pic>
                    <p:nvPicPr>
                      <p:cNvPr id="0" name="图片 3115"/>
                      <p:cNvPicPr/>
                      <p:nvPr/>
                    </p:nvPicPr>
                    <p:blipFill>
                      <a:blip r:embed="rId6"/>
                      <a:stretch>
                        <a:fillRect/>
                      </a:stretch>
                    </p:blipFill>
                    <p:spPr>
                      <a:xfrm>
                        <a:off x="6948170" y="4364990"/>
                        <a:ext cx="1649095" cy="1748790"/>
                      </a:xfrm>
                      <a:prstGeom prst="rect">
                        <a:avLst/>
                      </a:prstGeom>
                      <a:noFill/>
                      <a:ln w="38100">
                        <a:noFill/>
                        <a:miter/>
                      </a:ln>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AutoShape 35"/>
          <p:cNvSpPr/>
          <p:nvPr/>
        </p:nvSpPr>
        <p:spPr>
          <a:xfrm>
            <a:off x="776288" y="665163"/>
            <a:ext cx="1941512" cy="5207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99330" name="Rectangle 34"/>
          <p:cNvSpPr/>
          <p:nvPr/>
        </p:nvSpPr>
        <p:spPr>
          <a:xfrm>
            <a:off x="936625" y="696913"/>
            <a:ext cx="1677988" cy="457200"/>
          </a:xfrm>
          <a:prstGeom prst="rect">
            <a:avLst/>
          </a:prstGeom>
          <a:noFill/>
          <a:ln w="9525">
            <a:noFill/>
          </a:ln>
        </p:spPr>
        <p:txBody>
          <a:bodyPr wrap="none" anchor="ctr" anchorCtr="0"/>
          <a:p>
            <a:pPr>
              <a:spcBef>
                <a:spcPct val="20000"/>
              </a:spcBef>
            </a:pPr>
            <a:r>
              <a:rPr lang="zh-CN" altLang="en-US" sz="2400" b="0" dirty="0">
                <a:solidFill>
                  <a:schemeClr val="bg1"/>
                </a:solidFill>
                <a:latin typeface="Arial" panose="020B0604020202020204" pitchFamily="34" charset="0"/>
                <a:ea typeface="黑体" panose="02010609060101010101" pitchFamily="2" charset="-122"/>
              </a:rPr>
              <a:t>  习题</a:t>
            </a:r>
            <a:endParaRPr lang="zh-CN" altLang="en-US" sz="2400" b="0" dirty="0">
              <a:solidFill>
                <a:schemeClr val="bg1"/>
              </a:solidFill>
              <a:latin typeface="Arial" panose="020B0604020202020204" pitchFamily="34" charset="0"/>
              <a:ea typeface="黑体" panose="0201060906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文本框 13316"/>
          <p:cNvSpPr txBox="1"/>
          <p:nvPr/>
        </p:nvSpPr>
        <p:spPr>
          <a:xfrm>
            <a:off x="612140" y="644525"/>
            <a:ext cx="3849370" cy="460375"/>
          </a:xfrm>
          <a:prstGeom prst="rect">
            <a:avLst/>
          </a:prstGeom>
          <a:noFill/>
          <a:ln w="9525">
            <a:noFill/>
          </a:ln>
        </p:spPr>
        <p:txBody>
          <a:bodyPr wrap="square" anchor="t" anchorCtr="0">
            <a:spAutoFit/>
          </a:bodyPr>
          <a:p>
            <a:pPr eaLnBrk="0" hangingPunct="0">
              <a:spcBef>
                <a:spcPct val="50000"/>
              </a:spcBef>
            </a:pPr>
            <a:r>
              <a:rPr lang="en-US" altLang="zh-CN" sz="2400" dirty="0">
                <a:solidFill>
                  <a:srgbClr val="C00000"/>
                </a:solidFill>
                <a:latin typeface="Arial" panose="020B0604020202020204" pitchFamily="34" charset="0"/>
                <a:ea typeface="宋体" panose="02010600030101010101" pitchFamily="2" charset="-122"/>
              </a:rPr>
              <a:t>1. </a:t>
            </a:r>
            <a:r>
              <a:rPr lang="zh-CN" altLang="en-US" sz="2400" dirty="0">
                <a:solidFill>
                  <a:srgbClr val="C00000"/>
                </a:solidFill>
                <a:latin typeface="Arial" panose="020B0604020202020204" pitchFamily="34" charset="0"/>
                <a:ea typeface="宋体" panose="02010600030101010101" pitchFamily="2" charset="-122"/>
              </a:rPr>
              <a:t>时序逻辑电路的分析</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16386" name="文本框 13316"/>
          <p:cNvSpPr txBox="1"/>
          <p:nvPr/>
        </p:nvSpPr>
        <p:spPr>
          <a:xfrm>
            <a:off x="885508" y="1104900"/>
            <a:ext cx="6532562" cy="368300"/>
          </a:xfrm>
          <a:prstGeom prst="rect">
            <a:avLst/>
          </a:prstGeom>
          <a:noFill/>
          <a:ln w="9525">
            <a:noFill/>
          </a:ln>
        </p:spPr>
        <p:txBody>
          <a:bodyPr wrap="square" anchor="t" anchorCtr="0">
            <a:spAutoFit/>
          </a:bodyPr>
          <a:p>
            <a:pPr eaLnBrk="0" hangingPunct="0"/>
            <a:r>
              <a:rPr lang="en-US" altLang="zh-CN" dirty="0">
                <a:latin typeface="Arial" panose="020B0604020202020204" pitchFamily="34" charset="0"/>
                <a:ea typeface="宋体" panose="02010600030101010101" pitchFamily="2" charset="-122"/>
              </a:rPr>
              <a:t> </a:t>
            </a:r>
            <a:r>
              <a:rPr lang="zh-CN" altLang="zh-CN" dirty="0">
                <a:latin typeface="Arial" panose="020B0604020202020204" pitchFamily="34" charset="0"/>
                <a:ea typeface="宋体" panose="02010600030101010101" pitchFamily="2" charset="-122"/>
              </a:rPr>
              <a:t>对于给定的时序逻辑电路，确定电路的逻辑功能。</a:t>
            </a:r>
            <a:endParaRPr lang="zh-CN" altLang="zh-CN" dirty="0">
              <a:latin typeface="Arial" panose="020B0604020202020204" pitchFamily="34" charset="0"/>
              <a:ea typeface="宋体" panose="02010600030101010101" pitchFamily="2" charset="-122"/>
            </a:endParaRPr>
          </a:p>
        </p:txBody>
      </p:sp>
      <p:sp>
        <p:nvSpPr>
          <p:cNvPr id="16387" name="文本框 13316"/>
          <p:cNvSpPr txBox="1"/>
          <p:nvPr/>
        </p:nvSpPr>
        <p:spPr>
          <a:xfrm>
            <a:off x="969645" y="4381500"/>
            <a:ext cx="5770563"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(3) </a:t>
            </a:r>
            <a:r>
              <a:rPr lang="zh-CN" altLang="zh-CN" dirty="0">
                <a:solidFill>
                  <a:srgbClr val="C00000"/>
                </a:solidFill>
                <a:latin typeface="Arial" panose="020B0604020202020204" pitchFamily="34" charset="0"/>
                <a:ea typeface="宋体" panose="02010600030101010101" pitchFamily="2" charset="-122"/>
              </a:rPr>
              <a:t>列出状态转换表、画出状态转换图（或时序图）  </a:t>
            </a:r>
            <a:endParaRPr lang="zh-CN" altLang="zh-CN" dirty="0">
              <a:solidFill>
                <a:srgbClr val="C00000"/>
              </a:solidFill>
              <a:latin typeface="Arial" panose="020B0604020202020204" pitchFamily="34" charset="0"/>
              <a:ea typeface="宋体" panose="02010600030101010101" pitchFamily="2" charset="-122"/>
            </a:endParaRPr>
          </a:p>
        </p:txBody>
      </p:sp>
      <p:sp>
        <p:nvSpPr>
          <p:cNvPr id="16388" name="文本框 4"/>
          <p:cNvSpPr txBox="1"/>
          <p:nvPr/>
        </p:nvSpPr>
        <p:spPr>
          <a:xfrm>
            <a:off x="912495" y="1535113"/>
            <a:ext cx="3630613" cy="368300"/>
          </a:xfrm>
          <a:prstGeom prst="rect">
            <a:avLst/>
          </a:prstGeom>
          <a:noFill/>
          <a:ln w="9525">
            <a:noFill/>
          </a:ln>
        </p:spPr>
        <p:txBody>
          <a:bodyPr wrap="none" anchor="t" anchorCtr="0">
            <a:spAutoFit/>
          </a:bodyPr>
          <a:p>
            <a:pPr eaLnBrk="0" hangingPunct="0"/>
            <a:r>
              <a:rPr lang="zh-CN" altLang="zh-CN" dirty="0">
                <a:solidFill>
                  <a:srgbClr val="0070C0"/>
                </a:solidFill>
                <a:latin typeface="Arial" panose="020B0604020202020204" pitchFamily="34" charset="0"/>
                <a:ea typeface="宋体" panose="02010600030101010101" pitchFamily="2" charset="-122"/>
              </a:rPr>
              <a:t>同步时序电路分析的一般步骤是：</a:t>
            </a:r>
            <a:endParaRPr lang="zh-CN" altLang="zh-CN" dirty="0">
              <a:solidFill>
                <a:srgbClr val="0070C0"/>
              </a:solidFill>
              <a:latin typeface="Arial" panose="020B0604020202020204" pitchFamily="34" charset="0"/>
              <a:ea typeface="宋体" panose="02010600030101010101" pitchFamily="2" charset="-122"/>
            </a:endParaRPr>
          </a:p>
        </p:txBody>
      </p:sp>
      <p:sp>
        <p:nvSpPr>
          <p:cNvPr id="16389" name="文本框 5"/>
          <p:cNvSpPr txBox="1"/>
          <p:nvPr/>
        </p:nvSpPr>
        <p:spPr>
          <a:xfrm>
            <a:off x="912495" y="2041525"/>
            <a:ext cx="6765925"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(1) </a:t>
            </a:r>
            <a:r>
              <a:rPr lang="zh-CN" altLang="zh-CN" dirty="0">
                <a:solidFill>
                  <a:srgbClr val="C00000"/>
                </a:solidFill>
                <a:latin typeface="Arial" panose="020B0604020202020204" pitchFamily="34" charset="0"/>
                <a:ea typeface="宋体" panose="02010600030101010101" pitchFamily="2" charset="-122"/>
              </a:rPr>
              <a:t>写出输出方程组和驱动方程组 </a:t>
            </a:r>
            <a:endParaRPr lang="zh-CN" altLang="zh-CN" dirty="0">
              <a:solidFill>
                <a:srgbClr val="C00000"/>
              </a:solidFill>
              <a:latin typeface="Arial" panose="020B0604020202020204" pitchFamily="34" charset="0"/>
              <a:ea typeface="宋体" panose="02010600030101010101" pitchFamily="2" charset="-122"/>
            </a:endParaRPr>
          </a:p>
        </p:txBody>
      </p:sp>
      <p:sp>
        <p:nvSpPr>
          <p:cNvPr id="16390" name="文本框 6"/>
          <p:cNvSpPr txBox="1"/>
          <p:nvPr/>
        </p:nvSpPr>
        <p:spPr>
          <a:xfrm>
            <a:off x="947420" y="3025775"/>
            <a:ext cx="3114675"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(2) </a:t>
            </a:r>
            <a:r>
              <a:rPr lang="zh-CN" altLang="zh-CN" dirty="0">
                <a:solidFill>
                  <a:srgbClr val="C00000"/>
                </a:solidFill>
                <a:latin typeface="Arial" panose="020B0604020202020204" pitchFamily="34" charset="0"/>
                <a:ea typeface="宋体" panose="02010600030101010101" pitchFamily="2" charset="-122"/>
              </a:rPr>
              <a:t>求出状态方程组 </a:t>
            </a:r>
            <a:endParaRPr lang="zh-CN" altLang="zh-CN" dirty="0">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1182370" y="2500313"/>
            <a:ext cx="7091363" cy="368300"/>
          </a:xfrm>
          <a:prstGeom prst="rect">
            <a:avLst/>
          </a:prstGeom>
          <a:noFill/>
          <a:ln w="9525">
            <a:noFill/>
          </a:ln>
        </p:spPr>
        <p:txBody>
          <a:bodyPr wrap="square" anchor="t" anchorCtr="0">
            <a:spAutoFit/>
          </a:bodyPr>
          <a:p>
            <a:pPr eaLnBrk="0" hangingPunct="0"/>
            <a:r>
              <a:rPr lang="zh-CN" altLang="zh-CN" dirty="0">
                <a:solidFill>
                  <a:srgbClr val="7F7F7F"/>
                </a:solidFill>
                <a:latin typeface="Comic Sans MS" panose="030F0702030302020204" pitchFamily="2" charset="0"/>
                <a:ea typeface="宋体" panose="02010600030101010101" pitchFamily="2" charset="-122"/>
              </a:rPr>
              <a:t>明确时序电路所用触发器的类型，写出驱动方程组和输出方程组。</a:t>
            </a:r>
            <a:endParaRPr lang="zh-CN" altLang="en-US">
              <a:latin typeface="Comic Sans MS" panose="030F0702030302020204" pitchFamily="2" charset="0"/>
              <a:ea typeface="宋体" panose="02010600030101010101" pitchFamily="2" charset="-122"/>
            </a:endParaRPr>
          </a:p>
        </p:txBody>
      </p:sp>
      <p:sp>
        <p:nvSpPr>
          <p:cNvPr id="3" name="文本框 2"/>
          <p:cNvSpPr txBox="1"/>
          <p:nvPr/>
        </p:nvSpPr>
        <p:spPr>
          <a:xfrm>
            <a:off x="969645" y="3394075"/>
            <a:ext cx="7424738" cy="922338"/>
          </a:xfrm>
          <a:prstGeom prst="rect">
            <a:avLst/>
          </a:prstGeom>
          <a:noFill/>
          <a:ln w="9525">
            <a:noFill/>
          </a:ln>
        </p:spPr>
        <p:txBody>
          <a:bodyPr wrap="square" anchor="t" anchorCtr="0">
            <a:spAutoFit/>
          </a:bodyPr>
          <a:p>
            <a:pPr eaLnBrk="0" hangingPunct="0">
              <a:lnSpc>
                <a:spcPct val="150000"/>
              </a:lnSpc>
            </a:pPr>
            <a:r>
              <a:rPr lang="zh-CN" altLang="zh-CN" dirty="0">
                <a:latin typeface="Arial" panose="020B0604020202020204" pitchFamily="34" charset="0"/>
                <a:ea typeface="宋体" panose="02010600030101010101" pitchFamily="2" charset="-122"/>
              </a:rPr>
              <a:t>    </a:t>
            </a:r>
            <a:r>
              <a:rPr lang="zh-CN" altLang="zh-CN" dirty="0">
                <a:solidFill>
                  <a:srgbClr val="7F7F7F"/>
                </a:solidFill>
                <a:latin typeface="Arial" panose="020B0604020202020204" pitchFamily="34" charset="0"/>
                <a:ea typeface="宋体" panose="02010600030101010101" pitchFamily="2" charset="-122"/>
              </a:rPr>
              <a:t>将驱动方程代入相应触发器的特性方程中，得到各触发器次态的函数表达式-状态方程组。</a:t>
            </a:r>
            <a:endParaRPr lang="zh-CN" altLang="en-US">
              <a:latin typeface="Arial" panose="020B0604020202020204" pitchFamily="34" charset="0"/>
              <a:ea typeface="宋体" panose="02010600030101010101" pitchFamily="2" charset="-122"/>
            </a:endParaRPr>
          </a:p>
        </p:txBody>
      </p:sp>
      <p:sp>
        <p:nvSpPr>
          <p:cNvPr id="4" name="文本框 3"/>
          <p:cNvSpPr txBox="1"/>
          <p:nvPr/>
        </p:nvSpPr>
        <p:spPr>
          <a:xfrm>
            <a:off x="1041400" y="4803775"/>
            <a:ext cx="7616825" cy="1338263"/>
          </a:xfrm>
          <a:prstGeom prst="rect">
            <a:avLst/>
          </a:prstGeom>
          <a:noFill/>
          <a:ln w="9525">
            <a:noFill/>
          </a:ln>
        </p:spPr>
        <p:txBody>
          <a:bodyPr wrap="square" anchor="t" anchorCtr="0">
            <a:spAutoFit/>
          </a:bodyPr>
          <a:p>
            <a:pPr eaLnBrk="0" hangingPunct="0">
              <a:lnSpc>
                <a:spcPct val="150000"/>
              </a:lnSpc>
            </a:pPr>
            <a:r>
              <a:rPr lang="zh-CN" altLang="zh-CN" dirty="0">
                <a:latin typeface="Arial" panose="020B0604020202020204" pitchFamily="34" charset="0"/>
                <a:ea typeface="宋体" panose="02010600030101010101" pitchFamily="2" charset="-122"/>
              </a:rPr>
              <a:t>   </a:t>
            </a:r>
            <a:r>
              <a:rPr lang="zh-CN" altLang="zh-CN" dirty="0">
                <a:solidFill>
                  <a:srgbClr val="7F7F7F"/>
                </a:solidFill>
                <a:latin typeface="Arial" panose="020B0604020202020204" pitchFamily="34" charset="0"/>
                <a:ea typeface="宋体" panose="02010600030101010101" pitchFamily="2" charset="-122"/>
              </a:rPr>
              <a:t>设定时序电路的初始状态，根据给定的输入条件下分析在一系列时钟脉冲的作用下时序电路的状态转换和输出，列出电路的</a:t>
            </a:r>
            <a:r>
              <a:rPr lang="zh-CN" altLang="zh-CN" dirty="0">
                <a:solidFill>
                  <a:srgbClr val="0070C0"/>
                </a:solidFill>
                <a:latin typeface="Arial" panose="020B0604020202020204" pitchFamily="34" charset="0"/>
                <a:ea typeface="宋体" panose="02010600030101010101" pitchFamily="2" charset="-122"/>
              </a:rPr>
              <a:t>状态转换表</a:t>
            </a:r>
            <a:r>
              <a:rPr lang="zh-CN" altLang="zh-CN" dirty="0">
                <a:solidFill>
                  <a:srgbClr val="7F7F7F"/>
                </a:solidFill>
                <a:latin typeface="Arial" panose="020B0604020202020204" pitchFamily="34" charset="0"/>
                <a:ea typeface="宋体" panose="02010600030101010101" pitchFamily="2" charset="-122"/>
              </a:rPr>
              <a:t>或者画出</a:t>
            </a:r>
            <a:r>
              <a:rPr lang="zh-CN" altLang="zh-CN" dirty="0">
                <a:solidFill>
                  <a:srgbClr val="0070C0"/>
                </a:solidFill>
                <a:latin typeface="Arial" panose="020B0604020202020204" pitchFamily="34" charset="0"/>
                <a:ea typeface="宋体" panose="02010600030101010101" pitchFamily="2" charset="-122"/>
              </a:rPr>
              <a:t>状态转换图</a:t>
            </a:r>
            <a:r>
              <a:rPr lang="zh-CN" altLang="zh-CN" dirty="0">
                <a:solidFill>
                  <a:srgbClr val="7F7F7F"/>
                </a:solidFill>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385"/>
                                        </p:tgtEl>
                                        <p:attrNameLst>
                                          <p:attrName>style.visibility</p:attrName>
                                        </p:attrNameLst>
                                      </p:cBhvr>
                                      <p:to>
                                        <p:strVal val="visible"/>
                                      </p:to>
                                    </p:set>
                                    <p:anim calcmode="discrete" valueType="clr">
                                      <p:cBhvr override="childStyle">
                                        <p:cTn id="7" dur="80"/>
                                        <p:tgtEl>
                                          <p:spTgt spid="1638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385"/>
                                        </p:tgtEl>
                                        <p:attrNameLst>
                                          <p:attrName>fillcolor</p:attrName>
                                        </p:attrNameLst>
                                      </p:cBhvr>
                                      <p:tavLst>
                                        <p:tav tm="0">
                                          <p:val>
                                            <p:clrVal>
                                              <a:schemeClr val="accent2"/>
                                            </p:clrVal>
                                          </p:val>
                                        </p:tav>
                                        <p:tav tm="50000">
                                          <p:val>
                                            <p:clrVal>
                                              <a:schemeClr val="hlink"/>
                                            </p:clrVal>
                                          </p:val>
                                        </p:tav>
                                      </p:tavLst>
                                    </p:anim>
                                    <p:set>
                                      <p:cBhvr>
                                        <p:cTn id="9" dur="80"/>
                                        <p:tgtEl>
                                          <p:spTgt spid="1638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6386"/>
                                        </p:tgtEl>
                                        <p:attrNameLst>
                                          <p:attrName>style.visibility</p:attrName>
                                        </p:attrNameLst>
                                      </p:cBhvr>
                                      <p:to>
                                        <p:strVal val="visible"/>
                                      </p:to>
                                    </p:set>
                                    <p:animEffect transition="in" filter="wipe(left)">
                                      <p:cBhvr>
                                        <p:cTn id="14" dur="500"/>
                                        <p:tgtEl>
                                          <p:spTgt spid="16386"/>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16388"/>
                                        </p:tgtEl>
                                        <p:attrNameLst>
                                          <p:attrName>style.visibility</p:attrName>
                                        </p:attrNameLst>
                                      </p:cBhvr>
                                      <p:to>
                                        <p:strVal val="visible"/>
                                      </p:to>
                                    </p:set>
                                    <p:anim calcmode="discrete" valueType="clr">
                                      <p:cBhvr override="childStyle">
                                        <p:cTn id="19" dur="80"/>
                                        <p:tgtEl>
                                          <p:spTgt spid="16388"/>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6388"/>
                                        </p:tgtEl>
                                        <p:attrNameLst>
                                          <p:attrName>fillcolor</p:attrName>
                                        </p:attrNameLst>
                                      </p:cBhvr>
                                      <p:tavLst>
                                        <p:tav tm="0">
                                          <p:val>
                                            <p:clrVal>
                                              <a:schemeClr val="accent2"/>
                                            </p:clrVal>
                                          </p:val>
                                        </p:tav>
                                        <p:tav tm="50000">
                                          <p:val>
                                            <p:clrVal>
                                              <a:schemeClr val="hlink"/>
                                            </p:clrVal>
                                          </p:val>
                                        </p:tav>
                                      </p:tavLst>
                                    </p:anim>
                                    <p:set>
                                      <p:cBhvr>
                                        <p:cTn id="21" dur="80"/>
                                        <p:tgtEl>
                                          <p:spTgt spid="16388"/>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16389"/>
                                        </p:tgtEl>
                                        <p:attrNameLst>
                                          <p:attrName>style.visibility</p:attrName>
                                        </p:attrNameLst>
                                      </p:cBhvr>
                                      <p:to>
                                        <p:strVal val="visible"/>
                                      </p:to>
                                    </p:set>
                                    <p:anim calcmode="discrete" valueType="clr">
                                      <p:cBhvr override="childStyle">
                                        <p:cTn id="26" dur="80"/>
                                        <p:tgtEl>
                                          <p:spTgt spid="16389"/>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6389"/>
                                        </p:tgtEl>
                                        <p:attrNameLst>
                                          <p:attrName>fillcolor</p:attrName>
                                        </p:attrNameLst>
                                      </p:cBhvr>
                                      <p:tavLst>
                                        <p:tav tm="0">
                                          <p:val>
                                            <p:clrVal>
                                              <a:schemeClr val="accent2"/>
                                            </p:clrVal>
                                          </p:val>
                                        </p:tav>
                                        <p:tav tm="50000">
                                          <p:val>
                                            <p:clrVal>
                                              <a:schemeClr val="hlink"/>
                                            </p:clrVal>
                                          </p:val>
                                        </p:tav>
                                      </p:tavLst>
                                    </p:anim>
                                    <p:set>
                                      <p:cBhvr>
                                        <p:cTn id="28" dur="80"/>
                                        <p:tgtEl>
                                          <p:spTgt spid="16389"/>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16390"/>
                                        </p:tgtEl>
                                        <p:attrNameLst>
                                          <p:attrName>style.visibility</p:attrName>
                                        </p:attrNameLst>
                                      </p:cBhvr>
                                      <p:to>
                                        <p:strVal val="visible"/>
                                      </p:to>
                                    </p:set>
                                    <p:anim calcmode="discrete" valueType="clr">
                                      <p:cBhvr override="childStyle">
                                        <p:cTn id="38" dur="80"/>
                                        <p:tgtEl>
                                          <p:spTgt spid="16390"/>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6390"/>
                                        </p:tgtEl>
                                        <p:attrNameLst>
                                          <p:attrName>fillcolor</p:attrName>
                                        </p:attrNameLst>
                                      </p:cBhvr>
                                      <p:tavLst>
                                        <p:tav tm="0">
                                          <p:val>
                                            <p:clrVal>
                                              <a:schemeClr val="accent2"/>
                                            </p:clrVal>
                                          </p:val>
                                        </p:tav>
                                        <p:tav tm="50000">
                                          <p:val>
                                            <p:clrVal>
                                              <a:schemeClr val="hlink"/>
                                            </p:clrVal>
                                          </p:val>
                                        </p:tav>
                                      </p:tavLst>
                                    </p:anim>
                                    <p:set>
                                      <p:cBhvr>
                                        <p:cTn id="40" dur="80"/>
                                        <p:tgtEl>
                                          <p:spTgt spid="16390"/>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16387"/>
                                        </p:tgtEl>
                                        <p:attrNameLst>
                                          <p:attrName>style.visibility</p:attrName>
                                        </p:attrNameLst>
                                      </p:cBhvr>
                                      <p:to>
                                        <p:strVal val="visible"/>
                                      </p:to>
                                    </p:set>
                                    <p:anim calcmode="discrete" valueType="clr">
                                      <p:cBhvr override="childStyle">
                                        <p:cTn id="50" dur="80"/>
                                        <p:tgtEl>
                                          <p:spTgt spid="16387"/>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16387"/>
                                        </p:tgtEl>
                                        <p:attrNameLst>
                                          <p:attrName>fillcolor</p:attrName>
                                        </p:attrNameLst>
                                      </p:cBhvr>
                                      <p:tavLst>
                                        <p:tav tm="0">
                                          <p:val>
                                            <p:clrVal>
                                              <a:schemeClr val="accent2"/>
                                            </p:clrVal>
                                          </p:val>
                                        </p:tav>
                                        <p:tav tm="50000">
                                          <p:val>
                                            <p:clrVal>
                                              <a:schemeClr val="hlink"/>
                                            </p:clrVal>
                                          </p:val>
                                        </p:tav>
                                      </p:tavLst>
                                    </p:anim>
                                    <p:set>
                                      <p:cBhvr>
                                        <p:cTn id="52" dur="80"/>
                                        <p:tgtEl>
                                          <p:spTgt spid="16387"/>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27" presetClass="entr" presetSubtype="0" fill="hold" grpId="0" nodeType="clickEffect">
                                  <p:stCondLst>
                                    <p:cond delay="0"/>
                                  </p:stCondLst>
                                  <p:iterate type="lt">
                                    <p:tmPct val="50000"/>
                                  </p:iterate>
                                  <p:childTnLst>
                                    <p:set>
                                      <p:cBhvr>
                                        <p:cTn id="56" dur="1" fill="hold">
                                          <p:stCondLst>
                                            <p:cond delay="0"/>
                                          </p:stCondLst>
                                        </p:cTn>
                                        <p:tgtEl>
                                          <p:spTgt spid="4"/>
                                        </p:tgtEl>
                                        <p:attrNameLst>
                                          <p:attrName>style.visibility</p:attrName>
                                        </p:attrNameLst>
                                      </p:cBhvr>
                                      <p:to>
                                        <p:strVal val="visible"/>
                                      </p:to>
                                    </p:set>
                                    <p:anim calcmode="discrete" valueType="clr">
                                      <p:cBhvr override="childStyle">
                                        <p:cTn id="5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4"/>
                                        </p:tgtEl>
                                        <p:attrNameLst>
                                          <p:attrName>fillcolor</p:attrName>
                                        </p:attrNameLst>
                                      </p:cBhvr>
                                      <p:tavLst>
                                        <p:tav tm="0">
                                          <p:val>
                                            <p:clrVal>
                                              <a:schemeClr val="accent2"/>
                                            </p:clrVal>
                                          </p:val>
                                        </p:tav>
                                        <p:tav tm="50000">
                                          <p:val>
                                            <p:clrVal>
                                              <a:schemeClr val="hlink"/>
                                            </p:clrVal>
                                          </p:val>
                                        </p:tav>
                                      </p:tavLst>
                                    </p:anim>
                                    <p:set>
                                      <p:cBhvr>
                                        <p:cTn id="5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 grpId="0"/>
      <p:bldP spid="16385" grpId="1"/>
      <p:bldP spid="16386" grpId="0"/>
      <p:bldP spid="16386" grpId="1"/>
      <p:bldP spid="16388" grpId="0"/>
      <p:bldP spid="16388" grpId="1"/>
      <p:bldP spid="2" grpId="0"/>
      <p:bldP spid="2" grpId="1"/>
      <p:bldP spid="3" grpId="0"/>
      <p:bldP spid="3" grpId="1"/>
      <p:bldP spid="4" grpId="0"/>
      <p:bldP spid="4" grpId="1"/>
      <p:bldP spid="16389" grpId="0"/>
      <p:bldP spid="16389" grpId="1"/>
      <p:bldP spid="16390" grpId="0"/>
      <p:bldP spid="16390" grpId="1"/>
      <p:bldP spid="16387" grpId="0"/>
      <p:bldP spid="1638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AutoShape 5"/>
          <p:cNvSpPr/>
          <p:nvPr/>
        </p:nvSpPr>
        <p:spPr>
          <a:xfrm>
            <a:off x="779463" y="1511300"/>
            <a:ext cx="7793037" cy="920750"/>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17410" name="文本框 4"/>
          <p:cNvSpPr txBox="1"/>
          <p:nvPr/>
        </p:nvSpPr>
        <p:spPr>
          <a:xfrm>
            <a:off x="887413" y="1074738"/>
            <a:ext cx="7483475" cy="368300"/>
          </a:xfrm>
          <a:prstGeom prst="rect">
            <a:avLst/>
          </a:prstGeom>
          <a:noFill/>
          <a:ln w="9525">
            <a:noFill/>
          </a:ln>
        </p:spPr>
        <p:txBody>
          <a:bodyPr wrap="square" anchor="t" anchorCtr="0">
            <a:spAutoFit/>
          </a:bodyPr>
          <a:p>
            <a:pPr eaLnBrk="0" hangingPunct="0"/>
            <a:r>
              <a:rPr lang="zh-CN" altLang="zh-CN" dirty="0">
                <a:latin typeface="Arial" panose="020B0604020202020204" pitchFamily="34" charset="0"/>
                <a:ea typeface="宋体" panose="02010600030101010101" pitchFamily="2" charset="-122"/>
              </a:rPr>
              <a:t>根据状态转换表、状态转换图（或波形图），推断电路的逻辑功能。</a:t>
            </a:r>
            <a:endParaRPr lang="zh-CN" altLang="zh-CN" dirty="0">
              <a:latin typeface="Arial" panose="020B0604020202020204" pitchFamily="34" charset="0"/>
              <a:ea typeface="宋体" panose="02010600030101010101" pitchFamily="2" charset="-122"/>
            </a:endParaRPr>
          </a:p>
        </p:txBody>
      </p:sp>
      <p:sp>
        <p:nvSpPr>
          <p:cNvPr id="17411" name="文本框 5"/>
          <p:cNvSpPr txBox="1"/>
          <p:nvPr/>
        </p:nvSpPr>
        <p:spPr>
          <a:xfrm>
            <a:off x="779463" y="1509713"/>
            <a:ext cx="7685087" cy="922337"/>
          </a:xfrm>
          <a:prstGeom prst="rect">
            <a:avLst/>
          </a:prstGeom>
          <a:noFill/>
          <a:ln w="9525">
            <a:noFill/>
          </a:ln>
        </p:spPr>
        <p:txBody>
          <a:bodyPr wrap="square" anchor="t" anchorCtr="0">
            <a:spAutoFit/>
          </a:bodyPr>
          <a:p>
            <a:pPr eaLnBrk="0" hangingPunct="0">
              <a:lnSpc>
                <a:spcPct val="150000"/>
              </a:lnSpc>
            </a:pP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【例6-1】 写出下图所示时序电路的驱动方程、状态方程和输出方程，并分析电路的逻辑功能。</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graphicFrame>
        <p:nvGraphicFramePr>
          <p:cNvPr id="17412" name="对象 -2147482275"/>
          <p:cNvGraphicFramePr/>
          <p:nvPr/>
        </p:nvGraphicFramePr>
        <p:xfrm>
          <a:off x="1439863" y="2541588"/>
          <a:ext cx="6688137" cy="2016125"/>
        </p:xfrm>
        <a:graphic>
          <a:graphicData uri="http://schemas.openxmlformats.org/presentationml/2006/ole">
            <mc:AlternateContent xmlns:mc="http://schemas.openxmlformats.org/markup-compatibility/2006">
              <mc:Choice xmlns:v="urn:schemas-microsoft-com:vml" Requires="v">
                <p:oleObj spid="_x0000_s3080" name="" r:id="rId1" imgW="8496300" imgH="2374900" progId="Visio.Drawing.11">
                  <p:embed/>
                </p:oleObj>
              </mc:Choice>
              <mc:Fallback>
                <p:oleObj name="" r:id="rId1" imgW="8496300" imgH="2374900" progId="Visio.Drawing.11">
                  <p:embed/>
                  <p:pic>
                    <p:nvPicPr>
                      <p:cNvPr id="0" name="图片 3079"/>
                      <p:cNvPicPr/>
                      <p:nvPr/>
                    </p:nvPicPr>
                    <p:blipFill>
                      <a:blip r:embed="rId2"/>
                      <a:stretch>
                        <a:fillRect/>
                      </a:stretch>
                    </p:blipFill>
                    <p:spPr>
                      <a:xfrm>
                        <a:off x="1439863" y="2541588"/>
                        <a:ext cx="6688137" cy="2016125"/>
                      </a:xfrm>
                      <a:prstGeom prst="rect">
                        <a:avLst/>
                      </a:prstGeom>
                      <a:noFill/>
                      <a:ln w="38100">
                        <a:noFill/>
                        <a:miter/>
                      </a:ln>
                    </p:spPr>
                  </p:pic>
                </p:oleObj>
              </mc:Fallback>
            </mc:AlternateContent>
          </a:graphicData>
        </a:graphic>
      </p:graphicFrame>
      <p:sp>
        <p:nvSpPr>
          <p:cNvPr id="17413" name="文本框 6"/>
          <p:cNvSpPr txBox="1"/>
          <p:nvPr/>
        </p:nvSpPr>
        <p:spPr>
          <a:xfrm>
            <a:off x="1609725" y="5438775"/>
            <a:ext cx="7229475"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(2) </a:t>
            </a:r>
            <a:r>
              <a:rPr lang="zh-CN" altLang="zh-CN" dirty="0">
                <a:latin typeface="Comic Sans MS" panose="030F0702030302020204" pitchFamily="2" charset="0"/>
                <a:ea typeface="宋体" panose="02010600030101010101" pitchFamily="2" charset="-122"/>
                <a:sym typeface="宋体" panose="02010600030101010101" pitchFamily="2" charset="-122"/>
              </a:rPr>
              <a:t>该时序逻辑电路没有外部输入信号，因此其输出Y只与状态有关，因此为Moore型电路。</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7414" name="文本框 1"/>
          <p:cNvSpPr txBox="1"/>
          <p:nvPr/>
        </p:nvSpPr>
        <p:spPr>
          <a:xfrm>
            <a:off x="779463" y="568325"/>
            <a:ext cx="2593975" cy="506413"/>
          </a:xfrm>
          <a:prstGeom prst="rect">
            <a:avLst/>
          </a:prstGeom>
          <a:noFill/>
          <a:ln w="9525">
            <a:noFill/>
          </a:ln>
        </p:spPr>
        <p:txBody>
          <a:bodyPr wrap="non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4</a:t>
            </a:r>
            <a:r>
              <a:rPr lang="en-US" altLang="zh-CN" dirty="0">
                <a:solidFill>
                  <a:srgbClr val="C00000"/>
                </a:solidFill>
                <a:latin typeface="Arial" panose="020B0604020202020204" pitchFamily="34" charset="0"/>
                <a:ea typeface="宋体" panose="02010600030101010101" pitchFamily="2" charset="-122"/>
              </a:rPr>
              <a:t>) </a:t>
            </a:r>
            <a:r>
              <a:rPr lang="zh-CN" altLang="en-US" dirty="0">
                <a:solidFill>
                  <a:srgbClr val="C00000"/>
                </a:solidFill>
                <a:latin typeface="Arial" panose="020B0604020202020204" pitchFamily="34" charset="0"/>
                <a:ea typeface="宋体" panose="02010600030101010101" pitchFamily="2" charset="-122"/>
              </a:rPr>
              <a:t>推断</a:t>
            </a:r>
            <a:r>
              <a:rPr lang="zh-CN" altLang="zh-CN" dirty="0">
                <a:solidFill>
                  <a:srgbClr val="C00000"/>
                </a:solidFill>
                <a:latin typeface="Arial" panose="020B0604020202020204" pitchFamily="34" charset="0"/>
                <a:ea typeface="宋体" panose="02010600030101010101" pitchFamily="2" charset="-122"/>
              </a:rPr>
              <a:t>电路的逻辑功能</a:t>
            </a:r>
            <a:endParaRPr lang="zh-CN" altLang="zh-CN" dirty="0">
              <a:solidFill>
                <a:srgbClr val="C00000"/>
              </a:solidFill>
              <a:latin typeface="Arial" panose="020B0604020202020204" pitchFamily="34" charset="0"/>
              <a:ea typeface="宋体" panose="02010600030101010101" pitchFamily="2" charset="-122"/>
            </a:endParaRPr>
          </a:p>
        </p:txBody>
      </p:sp>
      <p:sp>
        <p:nvSpPr>
          <p:cNvPr id="2" name="文本框 1"/>
          <p:cNvSpPr txBox="1"/>
          <p:nvPr/>
        </p:nvSpPr>
        <p:spPr>
          <a:xfrm>
            <a:off x="779463" y="4764088"/>
            <a:ext cx="873125"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分析：</a:t>
            </a:r>
            <a:endParaRPr lang="zh-CN" altLang="en-US">
              <a:latin typeface="Arial" panose="020B0604020202020204" pitchFamily="34" charset="0"/>
              <a:ea typeface="宋体" panose="02010600030101010101" pitchFamily="2" charset="-122"/>
            </a:endParaRPr>
          </a:p>
        </p:txBody>
      </p:sp>
      <p:sp>
        <p:nvSpPr>
          <p:cNvPr id="3" name="文本框 2"/>
          <p:cNvSpPr txBox="1"/>
          <p:nvPr/>
        </p:nvSpPr>
        <p:spPr>
          <a:xfrm>
            <a:off x="1609725" y="4638675"/>
            <a:ext cx="6962775"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(1) </a:t>
            </a:r>
            <a:r>
              <a:rPr lang="zh-CN" altLang="zh-CN" dirty="0">
                <a:latin typeface="Comic Sans MS" panose="030F0702030302020204" pitchFamily="2" charset="0"/>
                <a:ea typeface="宋体" panose="02010600030101010101" pitchFamily="2" charset="-122"/>
                <a:sym typeface="宋体" panose="02010600030101010101" pitchFamily="2" charset="-122"/>
              </a:rPr>
              <a:t>电路内部有3个JK触发器，受同一时钟脉冲CLK的控制，所以为同步时序逻辑电路</a:t>
            </a:r>
            <a:r>
              <a:rPr lang="en-US" altLang="zh-CN" dirty="0">
                <a:latin typeface="Comic Sans MS" panose="030F0702030302020204" pitchFamily="2" charset="0"/>
                <a:ea typeface="宋体" panose="02010600030101010101" pitchFamily="2" charset="-122"/>
                <a:sym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7414"/>
                                        </p:tgtEl>
                                        <p:attrNameLst>
                                          <p:attrName>style.visibility</p:attrName>
                                        </p:attrNameLst>
                                      </p:cBhvr>
                                      <p:to>
                                        <p:strVal val="visible"/>
                                      </p:to>
                                    </p:set>
                                    <p:anim calcmode="discrete" valueType="clr">
                                      <p:cBhvr override="childStyle">
                                        <p:cTn id="7" dur="80"/>
                                        <p:tgtEl>
                                          <p:spTgt spid="1741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7414"/>
                                        </p:tgtEl>
                                        <p:attrNameLst>
                                          <p:attrName>fillcolor</p:attrName>
                                        </p:attrNameLst>
                                      </p:cBhvr>
                                      <p:tavLst>
                                        <p:tav tm="0">
                                          <p:val>
                                            <p:clrVal>
                                              <a:schemeClr val="accent2"/>
                                            </p:clrVal>
                                          </p:val>
                                        </p:tav>
                                        <p:tav tm="50000">
                                          <p:val>
                                            <p:clrVal>
                                              <a:schemeClr val="hlink"/>
                                            </p:clrVal>
                                          </p:val>
                                        </p:tav>
                                      </p:tavLst>
                                    </p:anim>
                                    <p:set>
                                      <p:cBhvr>
                                        <p:cTn id="9" dur="80"/>
                                        <p:tgtEl>
                                          <p:spTgt spid="1741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7410"/>
                                        </p:tgtEl>
                                        <p:attrNameLst>
                                          <p:attrName>style.visibility</p:attrName>
                                        </p:attrNameLst>
                                      </p:cBhvr>
                                      <p:to>
                                        <p:strVal val="visible"/>
                                      </p:to>
                                    </p:set>
                                    <p:animEffect transition="in" filter="wipe(left)">
                                      <p:cBhvr>
                                        <p:cTn id="14" dur="500"/>
                                        <p:tgtEl>
                                          <p:spTgt spid="174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wipe(left)">
                                      <p:cBhvr>
                                        <p:cTn id="22" dur="500"/>
                                        <p:tgtEl>
                                          <p:spTgt spid="174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dissolve">
                                      <p:cBhvr>
                                        <p:cTn id="27" dur="500"/>
                                        <p:tgtEl>
                                          <p:spTgt spid="17412"/>
                                        </p:tgtEl>
                                      </p:cBhvr>
                                    </p:animEffec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2"/>
                                        </p:tgtEl>
                                        <p:attrNameLst>
                                          <p:attrName>style.visibility</p:attrName>
                                        </p:attrNameLst>
                                      </p:cBhvr>
                                      <p:to>
                                        <p:strVal val="visible"/>
                                      </p:to>
                                    </p:set>
                                    <p:anim calcmode="discrete" valueType="clr">
                                      <p:cBhvr override="childStyle">
                                        <p:cTn id="32"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2"/>
                                        </p:tgtEl>
                                        <p:attrNameLst>
                                          <p:attrName>fillcolor</p:attrName>
                                        </p:attrNameLst>
                                      </p:cBhvr>
                                      <p:tavLst>
                                        <p:tav tm="0">
                                          <p:val>
                                            <p:clrVal>
                                              <a:schemeClr val="accent2"/>
                                            </p:clrVal>
                                          </p:val>
                                        </p:tav>
                                        <p:tav tm="50000">
                                          <p:val>
                                            <p:clrVal>
                                              <a:schemeClr val="hlink"/>
                                            </p:clrVal>
                                          </p:val>
                                        </p:tav>
                                      </p:tavLst>
                                    </p:anim>
                                    <p:set>
                                      <p:cBhvr>
                                        <p:cTn id="34" dur="80"/>
                                        <p:tgtEl>
                                          <p:spTgt spid="2"/>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7413"/>
                                        </p:tgtEl>
                                        <p:attrNameLst>
                                          <p:attrName>style.visibility</p:attrName>
                                        </p:attrNameLst>
                                      </p:cBhvr>
                                      <p:to>
                                        <p:strVal val="visible"/>
                                      </p:to>
                                    </p:set>
                                    <p:animEffect transition="in" filter="wipe(up)">
                                      <p:cBhvr>
                                        <p:cTn id="44"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p:bldP spid="17414" grpId="1"/>
      <p:bldP spid="17410" grpId="0"/>
      <p:bldP spid="17410" grpId="1"/>
      <p:bldP spid="19457" grpId="0" bldLvl="0" animBg="1"/>
      <p:bldP spid="19457" grpId="1" animBg="1"/>
      <p:bldP spid="17411" grpId="0"/>
      <p:bldP spid="17411" grpId="1"/>
      <p:bldP spid="17413" grpId="0"/>
      <p:bldP spid="17413" grpId="1"/>
      <p:bldP spid="2" grpId="0"/>
      <p:bldP spid="2" grpId="1"/>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6"/>
          <p:cNvSpPr txBox="1"/>
          <p:nvPr/>
        </p:nvSpPr>
        <p:spPr>
          <a:xfrm>
            <a:off x="1187450" y="2549525"/>
            <a:ext cx="3706813"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写出输出方程和状态方程组</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8434" name="文本框 1"/>
          <p:cNvSpPr txBox="1"/>
          <p:nvPr/>
        </p:nvSpPr>
        <p:spPr>
          <a:xfrm>
            <a:off x="1260475" y="3713163"/>
            <a:ext cx="5448300" cy="36830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电路内部有三个JK触发器，所以共有六个驱动方程</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18435" name="文本框 2"/>
          <p:cNvSpPr txBox="1"/>
          <p:nvPr/>
        </p:nvSpPr>
        <p:spPr>
          <a:xfrm>
            <a:off x="1260475" y="2987675"/>
            <a:ext cx="3776663" cy="368300"/>
          </a:xfrm>
          <a:prstGeom prst="rect">
            <a:avLst/>
          </a:prstGeom>
          <a:noFill/>
          <a:ln w="9525">
            <a:noFill/>
          </a:ln>
        </p:spPr>
        <p:txBody>
          <a:bodyPr wrap="none" anchor="t" anchorCtr="0">
            <a:spAutoFit/>
          </a:bodyPr>
          <a:p>
            <a:pPr eaLnBrk="0" hangingPunct="0"/>
            <a:r>
              <a:rPr lang="zh-CN" altLang="zh-CN" dirty="0">
                <a:latin typeface="Comic Sans MS" panose="030F0702030302020204" pitchFamily="2" charset="0"/>
                <a:ea typeface="宋体" panose="02010600030101010101" pitchFamily="2" charset="-122"/>
                <a:sym typeface="宋体" panose="02010600030101010101" pitchFamily="2" charset="-122"/>
              </a:rPr>
              <a:t>电路只有一个输出Y，其函数表达式</a:t>
            </a:r>
            <a:endParaRPr lang="zh-CN" altLang="en-US">
              <a:latin typeface="Arial" panose="020B0604020202020204" pitchFamily="34" charset="0"/>
              <a:ea typeface="宋体" panose="02010600030101010101" pitchFamily="2" charset="-122"/>
            </a:endParaRPr>
          </a:p>
        </p:txBody>
      </p:sp>
      <p:graphicFrame>
        <p:nvGraphicFramePr>
          <p:cNvPr id="18437" name="对象 -2147482273"/>
          <p:cNvGraphicFramePr>
            <a:graphicFrameLocks noChangeAspect="1"/>
          </p:cNvGraphicFramePr>
          <p:nvPr/>
        </p:nvGraphicFramePr>
        <p:xfrm>
          <a:off x="1597025" y="4211638"/>
          <a:ext cx="1247775" cy="706437"/>
        </p:xfrm>
        <a:graphic>
          <a:graphicData uri="http://schemas.openxmlformats.org/presentationml/2006/ole">
            <mc:AlternateContent xmlns:mc="http://schemas.openxmlformats.org/markup-compatibility/2006">
              <mc:Choice xmlns:v="urn:schemas-microsoft-com:vml" Requires="v">
                <p:oleObj spid="_x0000_s3081" name="" r:id="rId1" imgW="902335" imgH="511810" progId="Equation.3">
                  <p:embed/>
                </p:oleObj>
              </mc:Choice>
              <mc:Fallback>
                <p:oleObj name="" r:id="rId1" imgW="902335" imgH="511810" progId="Equation.3">
                  <p:embed/>
                  <p:pic>
                    <p:nvPicPr>
                      <p:cNvPr id="0" name="图片 3080"/>
                      <p:cNvPicPr/>
                      <p:nvPr/>
                    </p:nvPicPr>
                    <p:blipFill>
                      <a:blip r:embed="rId2"/>
                      <a:stretch>
                        <a:fillRect/>
                      </a:stretch>
                    </p:blipFill>
                    <p:spPr>
                      <a:xfrm>
                        <a:off x="1597025" y="4211638"/>
                        <a:ext cx="1247775" cy="706437"/>
                      </a:xfrm>
                      <a:prstGeom prst="rect">
                        <a:avLst/>
                      </a:prstGeom>
                      <a:noFill/>
                      <a:ln w="38100">
                        <a:noFill/>
                        <a:miter/>
                      </a:ln>
                    </p:spPr>
                  </p:pic>
                </p:oleObj>
              </mc:Fallback>
            </mc:AlternateContent>
          </a:graphicData>
        </a:graphic>
      </p:graphicFrame>
      <p:graphicFrame>
        <p:nvGraphicFramePr>
          <p:cNvPr id="18438" name="对象 -2147482272"/>
          <p:cNvGraphicFramePr>
            <a:graphicFrameLocks noChangeAspect="1"/>
          </p:cNvGraphicFramePr>
          <p:nvPr/>
        </p:nvGraphicFramePr>
        <p:xfrm>
          <a:off x="3176588" y="4211638"/>
          <a:ext cx="1420812" cy="684212"/>
        </p:xfrm>
        <a:graphic>
          <a:graphicData uri="http://schemas.openxmlformats.org/presentationml/2006/ole">
            <mc:AlternateContent xmlns:mc="http://schemas.openxmlformats.org/markup-compatibility/2006">
              <mc:Choice xmlns:v="urn:schemas-microsoft-com:vml" Requires="v">
                <p:oleObj spid="_x0000_s3083" name="" r:id="rId3" imgW="1064260" imgH="511810" progId="Equation.3">
                  <p:embed/>
                </p:oleObj>
              </mc:Choice>
              <mc:Fallback>
                <p:oleObj name="" r:id="rId3" imgW="1064260" imgH="511810" progId="Equation.3">
                  <p:embed/>
                  <p:pic>
                    <p:nvPicPr>
                      <p:cNvPr id="0" name="图片 3082"/>
                      <p:cNvPicPr/>
                      <p:nvPr/>
                    </p:nvPicPr>
                    <p:blipFill>
                      <a:blip r:embed="rId4"/>
                      <a:stretch>
                        <a:fillRect/>
                      </a:stretch>
                    </p:blipFill>
                    <p:spPr>
                      <a:xfrm>
                        <a:off x="3176588" y="4211638"/>
                        <a:ext cx="1420812" cy="684212"/>
                      </a:xfrm>
                      <a:prstGeom prst="rect">
                        <a:avLst/>
                      </a:prstGeom>
                      <a:noFill/>
                      <a:ln w="38100">
                        <a:noFill/>
                        <a:miter/>
                      </a:ln>
                    </p:spPr>
                  </p:pic>
                </p:oleObj>
              </mc:Fallback>
            </mc:AlternateContent>
          </a:graphicData>
        </a:graphic>
      </p:graphicFrame>
      <p:graphicFrame>
        <p:nvGraphicFramePr>
          <p:cNvPr id="18439" name="对象 -2147482271"/>
          <p:cNvGraphicFramePr>
            <a:graphicFrameLocks noChangeAspect="1"/>
          </p:cNvGraphicFramePr>
          <p:nvPr/>
        </p:nvGraphicFramePr>
        <p:xfrm>
          <a:off x="4894263" y="4211638"/>
          <a:ext cx="1147762" cy="727075"/>
        </p:xfrm>
        <a:graphic>
          <a:graphicData uri="http://schemas.openxmlformats.org/presentationml/2006/ole">
            <mc:AlternateContent xmlns:mc="http://schemas.openxmlformats.org/markup-compatibility/2006">
              <mc:Choice xmlns:v="urn:schemas-microsoft-com:vml" Requires="v">
                <p:oleObj spid="_x0000_s3082" name="" r:id="rId5" imgW="817880" imgH="518160" progId="Equation.3">
                  <p:embed/>
                </p:oleObj>
              </mc:Choice>
              <mc:Fallback>
                <p:oleObj name="" r:id="rId5" imgW="817880" imgH="518160" progId="Equation.3">
                  <p:embed/>
                  <p:pic>
                    <p:nvPicPr>
                      <p:cNvPr id="0" name="图片 3081"/>
                      <p:cNvPicPr/>
                      <p:nvPr/>
                    </p:nvPicPr>
                    <p:blipFill>
                      <a:blip r:embed="rId6"/>
                      <a:stretch>
                        <a:fillRect/>
                      </a:stretch>
                    </p:blipFill>
                    <p:spPr>
                      <a:xfrm>
                        <a:off x="4894263" y="4211638"/>
                        <a:ext cx="1147762" cy="727075"/>
                      </a:xfrm>
                      <a:prstGeom prst="rect">
                        <a:avLst/>
                      </a:prstGeom>
                      <a:noFill/>
                      <a:ln w="38100">
                        <a:noFill/>
                        <a:miter/>
                      </a:ln>
                    </p:spPr>
                  </p:pic>
                </p:oleObj>
              </mc:Fallback>
            </mc:AlternateContent>
          </a:graphicData>
        </a:graphic>
      </p:graphicFrame>
      <p:graphicFrame>
        <p:nvGraphicFramePr>
          <p:cNvPr id="21511" name="对象 -2147482275"/>
          <p:cNvGraphicFramePr/>
          <p:nvPr/>
        </p:nvGraphicFramePr>
        <p:xfrm>
          <a:off x="1597025" y="581025"/>
          <a:ext cx="6319838" cy="1855788"/>
        </p:xfrm>
        <a:graphic>
          <a:graphicData uri="http://schemas.openxmlformats.org/presentationml/2006/ole">
            <mc:AlternateContent xmlns:mc="http://schemas.openxmlformats.org/markup-compatibility/2006">
              <mc:Choice xmlns:v="urn:schemas-microsoft-com:vml" Requires="v">
                <p:oleObj spid="_x0000_s3084" name="" r:id="rId7" imgW="8496300" imgH="2374900" progId="Visio.Drawing.11">
                  <p:embed/>
                </p:oleObj>
              </mc:Choice>
              <mc:Fallback>
                <p:oleObj name="" r:id="rId7" imgW="8496300" imgH="2374900" progId="Visio.Drawing.11">
                  <p:embed/>
                  <p:pic>
                    <p:nvPicPr>
                      <p:cNvPr id="0" name="图片 3083"/>
                      <p:cNvPicPr/>
                      <p:nvPr/>
                    </p:nvPicPr>
                    <p:blipFill>
                      <a:blip r:embed="rId8"/>
                      <a:stretch>
                        <a:fillRect/>
                      </a:stretch>
                    </p:blipFill>
                    <p:spPr>
                      <a:xfrm>
                        <a:off x="1597025" y="581025"/>
                        <a:ext cx="6319838" cy="1855788"/>
                      </a:xfrm>
                      <a:prstGeom prst="rect">
                        <a:avLst/>
                      </a:prstGeom>
                      <a:noFill/>
                      <a:ln w="38100">
                        <a:noFill/>
                        <a:miter/>
                      </a:ln>
                    </p:spPr>
                  </p:pic>
                </p:oleObj>
              </mc:Fallback>
            </mc:AlternateContent>
          </a:graphicData>
        </a:graphic>
      </p:graphicFrame>
      <p:sp>
        <p:nvSpPr>
          <p:cNvPr id="18441" name="文本框 9"/>
          <p:cNvSpPr txBox="1"/>
          <p:nvPr/>
        </p:nvSpPr>
        <p:spPr>
          <a:xfrm>
            <a:off x="1260475" y="4991100"/>
            <a:ext cx="2624138"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求出状态方程组</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8442" name="文本框 10"/>
          <p:cNvSpPr txBox="1"/>
          <p:nvPr/>
        </p:nvSpPr>
        <p:spPr>
          <a:xfrm>
            <a:off x="1260475" y="5292725"/>
            <a:ext cx="5051425"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将驱动方程组代入JK触发器的特性方程</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Q*=JQ'+K'Q</a:t>
            </a:r>
            <a:r>
              <a:rPr lang="zh-CN" altLang="zh-CN" dirty="0">
                <a:latin typeface="Comic Sans MS" panose="030F0702030302020204" pitchFamily="2" charset="0"/>
                <a:ea typeface="宋体" panose="02010600030101010101" pitchFamily="2" charset="-122"/>
                <a:sym typeface="宋体" panose="02010600030101010101" pitchFamily="2" charset="-122"/>
              </a:rPr>
              <a:t>中，得到电路的状态方程</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3" name="文本框 1"/>
          <p:cNvSpPr txBox="1"/>
          <p:nvPr/>
        </p:nvSpPr>
        <p:spPr>
          <a:xfrm>
            <a:off x="6708775" y="3713163"/>
            <a:ext cx="2130425" cy="922337"/>
          </a:xfrm>
          <a:prstGeom prst="rect">
            <a:avLst/>
          </a:prstGeom>
          <a:noFill/>
          <a:ln w="9525">
            <a:noFill/>
          </a:ln>
        </p:spPr>
        <p:txBody>
          <a:bodyPr wrap="none" anchor="t" anchorCtr="0">
            <a:spAutoFit/>
          </a:bodyPr>
          <a:p>
            <a:pPr>
              <a:lnSpc>
                <a:spcPct val="150000"/>
              </a:lnSpc>
            </a:pP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*=J</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'+K</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endParaRPr lang="zh-CN" altLang="en-US">
              <a:latin typeface="Comic Sans MS" panose="030F0702030302020204" pitchFamily="2" charset="0"/>
              <a:ea typeface="宋体" panose="02010600030101010101" pitchFamily="2" charset="-122"/>
            </a:endParaRPr>
          </a:p>
        </p:txBody>
      </p:sp>
      <p:sp>
        <p:nvSpPr>
          <p:cNvPr id="4" name="文本框 2"/>
          <p:cNvSpPr txBox="1"/>
          <p:nvPr/>
        </p:nvSpPr>
        <p:spPr>
          <a:xfrm>
            <a:off x="6381750" y="4521200"/>
            <a:ext cx="2601913" cy="922338"/>
          </a:xfrm>
          <a:prstGeom prst="rect">
            <a:avLst/>
          </a:prstGeom>
          <a:noFill/>
          <a:ln w="9525">
            <a:noFill/>
          </a:ln>
        </p:spPr>
        <p:txBody>
          <a:bodyPr wrap="none" anchor="t" anchorCtr="0">
            <a:spAutoFit/>
          </a:bodyPr>
          <a:p>
            <a:pPr>
              <a:lnSpc>
                <a:spcPct val="150000"/>
              </a:lnSpc>
            </a:pP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*=J</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'+K</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5" name="文本框 3"/>
          <p:cNvSpPr txBox="1"/>
          <p:nvPr/>
        </p:nvSpPr>
        <p:spPr>
          <a:xfrm>
            <a:off x="6432550" y="5359400"/>
            <a:ext cx="2501900" cy="922338"/>
          </a:xfrm>
          <a:prstGeom prst="rect">
            <a:avLst/>
          </a:prstGeom>
          <a:noFill/>
          <a:ln w="9525">
            <a:noFill/>
          </a:ln>
        </p:spPr>
        <p:txBody>
          <a:bodyPr wrap="none" anchor="t" anchorCtr="0">
            <a:spAutoFit/>
          </a:bodyPr>
          <a:p>
            <a:pPr>
              <a:lnSpc>
                <a:spcPct val="150000"/>
              </a:lnSpc>
            </a:pP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*=J</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'+K</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4"/>
          <p:cNvSpPr txBox="1"/>
          <p:nvPr/>
        </p:nvSpPr>
        <p:spPr>
          <a:xfrm>
            <a:off x="3275013" y="3344863"/>
            <a:ext cx="213836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rPr>
              <a:t>Y=(Q</a:t>
            </a:r>
            <a:r>
              <a:rPr lang="en-US" altLang="zh-CN" baseline="-25000">
                <a:latin typeface="Comic Sans MS" panose="030F0702030302020204" pitchFamily="2" charset="0"/>
                <a:ea typeface="宋体" panose="02010600030101010101" pitchFamily="2" charset="-122"/>
              </a:rPr>
              <a:t>2</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a:latin typeface="Comic Sans MS" panose="030F0702030302020204" pitchFamily="2" charset="0"/>
                <a:ea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endParaRPr lang="en-US" altLang="zh-CN">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8433"/>
                                        </p:tgtEl>
                                        <p:attrNameLst>
                                          <p:attrName>style.visibility</p:attrName>
                                        </p:attrNameLst>
                                      </p:cBhvr>
                                      <p:to>
                                        <p:strVal val="visible"/>
                                      </p:to>
                                    </p:set>
                                    <p:anim calcmode="discrete" valueType="clr">
                                      <p:cBhvr override="childStyle">
                                        <p:cTn id="7" dur="80"/>
                                        <p:tgtEl>
                                          <p:spTgt spid="1843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433"/>
                                        </p:tgtEl>
                                        <p:attrNameLst>
                                          <p:attrName>fillcolor</p:attrName>
                                        </p:attrNameLst>
                                      </p:cBhvr>
                                      <p:tavLst>
                                        <p:tav tm="0">
                                          <p:val>
                                            <p:clrVal>
                                              <a:schemeClr val="accent2"/>
                                            </p:clrVal>
                                          </p:val>
                                        </p:tav>
                                        <p:tav tm="50000">
                                          <p:val>
                                            <p:clrVal>
                                              <a:schemeClr val="hlink"/>
                                            </p:clrVal>
                                          </p:val>
                                        </p:tav>
                                      </p:tavLst>
                                    </p:anim>
                                    <p:set>
                                      <p:cBhvr>
                                        <p:cTn id="9" dur="80"/>
                                        <p:tgtEl>
                                          <p:spTgt spid="1843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8435"/>
                                        </p:tgtEl>
                                        <p:attrNameLst>
                                          <p:attrName>style.visibility</p:attrName>
                                        </p:attrNameLst>
                                      </p:cBhvr>
                                      <p:to>
                                        <p:strVal val="visible"/>
                                      </p:to>
                                    </p:set>
                                    <p:animEffect transition="in" filter="wipe(left)">
                                      <p:cBhvr>
                                        <p:cTn id="14" dur="500"/>
                                        <p:tgtEl>
                                          <p:spTgt spid="18435"/>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6"/>
                                        </p:tgtEl>
                                        <p:attrNameLst>
                                          <p:attrName>style.visibility</p:attrName>
                                        </p:attrNameLst>
                                      </p:cBhvr>
                                      <p:to>
                                        <p:strVal val="visible"/>
                                      </p:to>
                                    </p:set>
                                    <p:anim calcmode="discrete" valueType="clr">
                                      <p:cBhvr override="childStyle">
                                        <p:cTn id="19"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gtEl>
                                        <p:attrNameLst>
                                          <p:attrName>fillcolor</p:attrName>
                                        </p:attrNameLst>
                                      </p:cBhvr>
                                      <p:tavLst>
                                        <p:tav tm="0">
                                          <p:val>
                                            <p:clrVal>
                                              <a:schemeClr val="accent2"/>
                                            </p:clrVal>
                                          </p:val>
                                        </p:tav>
                                        <p:tav tm="50000">
                                          <p:val>
                                            <p:clrVal>
                                              <a:schemeClr val="hlink"/>
                                            </p:clrVal>
                                          </p:val>
                                        </p:tav>
                                      </p:tavLst>
                                    </p:anim>
                                    <p:set>
                                      <p:cBhvr>
                                        <p:cTn id="21" dur="80"/>
                                        <p:tgtEl>
                                          <p:spTgt spid="6"/>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434"/>
                                        </p:tgtEl>
                                        <p:attrNameLst>
                                          <p:attrName>style.visibility</p:attrName>
                                        </p:attrNameLst>
                                      </p:cBhvr>
                                      <p:to>
                                        <p:strVal val="visible"/>
                                      </p:to>
                                    </p:set>
                                    <p:animEffect transition="in" filter="wipe(left)">
                                      <p:cBhvr>
                                        <p:cTn id="26" dur="500"/>
                                        <p:tgtEl>
                                          <p:spTgt spid="1843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437"/>
                                        </p:tgtEl>
                                        <p:attrNameLst>
                                          <p:attrName>style.visibility</p:attrName>
                                        </p:attrNameLst>
                                      </p:cBhvr>
                                      <p:to>
                                        <p:strVal val="visible"/>
                                      </p:to>
                                    </p:set>
                                    <p:animEffect transition="in" filter="dissolve">
                                      <p:cBhvr>
                                        <p:cTn id="31" dur="500"/>
                                        <p:tgtEl>
                                          <p:spTgt spid="1843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8438"/>
                                        </p:tgtEl>
                                        <p:attrNameLst>
                                          <p:attrName>style.visibility</p:attrName>
                                        </p:attrNameLst>
                                      </p:cBhvr>
                                      <p:to>
                                        <p:strVal val="visible"/>
                                      </p:to>
                                    </p:set>
                                    <p:animEffect transition="in" filter="dissolve">
                                      <p:cBhvr>
                                        <p:cTn id="36" dur="500"/>
                                        <p:tgtEl>
                                          <p:spTgt spid="1843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8439"/>
                                        </p:tgtEl>
                                        <p:attrNameLst>
                                          <p:attrName>style.visibility</p:attrName>
                                        </p:attrNameLst>
                                      </p:cBhvr>
                                      <p:to>
                                        <p:strVal val="visible"/>
                                      </p:to>
                                    </p:set>
                                    <p:animEffect transition="in" filter="dissolve">
                                      <p:cBhvr>
                                        <p:cTn id="41" dur="500"/>
                                        <p:tgtEl>
                                          <p:spTgt spid="18439"/>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18441"/>
                                        </p:tgtEl>
                                        <p:attrNameLst>
                                          <p:attrName>style.visibility</p:attrName>
                                        </p:attrNameLst>
                                      </p:cBhvr>
                                      <p:to>
                                        <p:strVal val="visible"/>
                                      </p:to>
                                    </p:set>
                                    <p:anim calcmode="discrete" valueType="clr">
                                      <p:cBhvr override="childStyle">
                                        <p:cTn id="46" dur="80"/>
                                        <p:tgtEl>
                                          <p:spTgt spid="18441"/>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18441"/>
                                        </p:tgtEl>
                                        <p:attrNameLst>
                                          <p:attrName>fillcolor</p:attrName>
                                        </p:attrNameLst>
                                      </p:cBhvr>
                                      <p:tavLst>
                                        <p:tav tm="0">
                                          <p:val>
                                            <p:clrVal>
                                              <a:schemeClr val="accent2"/>
                                            </p:clrVal>
                                          </p:val>
                                        </p:tav>
                                        <p:tav tm="50000">
                                          <p:val>
                                            <p:clrVal>
                                              <a:schemeClr val="hlink"/>
                                            </p:clrVal>
                                          </p:val>
                                        </p:tav>
                                      </p:tavLst>
                                    </p:anim>
                                    <p:set>
                                      <p:cBhvr>
                                        <p:cTn id="48" dur="80"/>
                                        <p:tgtEl>
                                          <p:spTgt spid="18441"/>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442"/>
                                        </p:tgtEl>
                                        <p:attrNameLst>
                                          <p:attrName>style.visibility</p:attrName>
                                        </p:attrNameLst>
                                      </p:cBhvr>
                                      <p:to>
                                        <p:strVal val="visible"/>
                                      </p:to>
                                    </p:set>
                                    <p:animEffect transition="in" filter="wipe(left)">
                                      <p:cBhvr>
                                        <p:cTn id="53" dur="500"/>
                                        <p:tgtEl>
                                          <p:spTgt spid="18442"/>
                                        </p:tgtEl>
                                      </p:cBhvr>
                                    </p:animEffec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3"/>
                                        </p:tgtEl>
                                        <p:attrNameLst>
                                          <p:attrName>style.visibility</p:attrName>
                                        </p:attrNameLst>
                                      </p:cBhvr>
                                      <p:to>
                                        <p:strVal val="visible"/>
                                      </p:to>
                                    </p:set>
                                    <p:anim calcmode="discrete" valueType="clr">
                                      <p:cBhvr override="childStyle">
                                        <p:cTn id="58"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3"/>
                                        </p:tgtEl>
                                        <p:attrNameLst>
                                          <p:attrName>fillcolor</p:attrName>
                                        </p:attrNameLst>
                                      </p:cBhvr>
                                      <p:tavLst>
                                        <p:tav tm="0">
                                          <p:val>
                                            <p:clrVal>
                                              <a:schemeClr val="accent2"/>
                                            </p:clrVal>
                                          </p:val>
                                        </p:tav>
                                        <p:tav tm="50000">
                                          <p:val>
                                            <p:clrVal>
                                              <a:schemeClr val="hlink"/>
                                            </p:clrVal>
                                          </p:val>
                                        </p:tav>
                                      </p:tavLst>
                                    </p:anim>
                                    <p:set>
                                      <p:cBhvr>
                                        <p:cTn id="60" dur="80"/>
                                        <p:tgtEl>
                                          <p:spTgt spid="3"/>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7" presetClass="entr" presetSubtype="0" fill="hold" grpId="0" nodeType="clickEffect">
                                  <p:stCondLst>
                                    <p:cond delay="0"/>
                                  </p:stCondLst>
                                  <p:iterate type="lt">
                                    <p:tmPct val="50000"/>
                                  </p:iterate>
                                  <p:childTnLst>
                                    <p:set>
                                      <p:cBhvr>
                                        <p:cTn id="64" dur="1" fill="hold">
                                          <p:stCondLst>
                                            <p:cond delay="0"/>
                                          </p:stCondLst>
                                        </p:cTn>
                                        <p:tgtEl>
                                          <p:spTgt spid="4"/>
                                        </p:tgtEl>
                                        <p:attrNameLst>
                                          <p:attrName>style.visibility</p:attrName>
                                        </p:attrNameLst>
                                      </p:cBhvr>
                                      <p:to>
                                        <p:strVal val="visible"/>
                                      </p:to>
                                    </p:set>
                                    <p:anim calcmode="discrete" valueType="clr">
                                      <p:cBhvr override="childStyle">
                                        <p:cTn id="65"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4"/>
                                        </p:tgtEl>
                                        <p:attrNameLst>
                                          <p:attrName>fillcolor</p:attrName>
                                        </p:attrNameLst>
                                      </p:cBhvr>
                                      <p:tavLst>
                                        <p:tav tm="0">
                                          <p:val>
                                            <p:clrVal>
                                              <a:schemeClr val="accent2"/>
                                            </p:clrVal>
                                          </p:val>
                                        </p:tav>
                                        <p:tav tm="50000">
                                          <p:val>
                                            <p:clrVal>
                                              <a:schemeClr val="hlink"/>
                                            </p:clrVal>
                                          </p:val>
                                        </p:tav>
                                      </p:tavLst>
                                    </p:anim>
                                    <p:set>
                                      <p:cBhvr>
                                        <p:cTn id="67" dur="80"/>
                                        <p:tgtEl>
                                          <p:spTgt spid="4"/>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grpId="0" nodeType="clickEffect">
                                  <p:stCondLst>
                                    <p:cond delay="0"/>
                                  </p:stCondLst>
                                  <p:iterate type="lt">
                                    <p:tmPct val="50000"/>
                                  </p:iterate>
                                  <p:childTnLst>
                                    <p:set>
                                      <p:cBhvr>
                                        <p:cTn id="71" dur="1" fill="hold">
                                          <p:stCondLst>
                                            <p:cond delay="0"/>
                                          </p:stCondLst>
                                        </p:cTn>
                                        <p:tgtEl>
                                          <p:spTgt spid="5"/>
                                        </p:tgtEl>
                                        <p:attrNameLst>
                                          <p:attrName>style.visibility</p:attrName>
                                        </p:attrNameLst>
                                      </p:cBhvr>
                                      <p:to>
                                        <p:strVal val="visible"/>
                                      </p:to>
                                    </p:set>
                                    <p:anim calcmode="discrete" valueType="clr">
                                      <p:cBhvr override="childStyle">
                                        <p:cTn id="72"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5"/>
                                        </p:tgtEl>
                                        <p:attrNameLst>
                                          <p:attrName>fillcolor</p:attrName>
                                        </p:attrNameLst>
                                      </p:cBhvr>
                                      <p:tavLst>
                                        <p:tav tm="0">
                                          <p:val>
                                            <p:clrVal>
                                              <a:schemeClr val="accent2"/>
                                            </p:clrVal>
                                          </p:val>
                                        </p:tav>
                                        <p:tav tm="50000">
                                          <p:val>
                                            <p:clrVal>
                                              <a:schemeClr val="hlink"/>
                                            </p:clrVal>
                                          </p:val>
                                        </p:tav>
                                      </p:tavLst>
                                    </p:anim>
                                    <p:set>
                                      <p:cBhvr>
                                        <p:cTn id="74"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 grpId="0"/>
      <p:bldP spid="18433" grpId="1"/>
      <p:bldP spid="18435" grpId="0"/>
      <p:bldP spid="18435" grpId="1"/>
      <p:bldP spid="18434" grpId="0"/>
      <p:bldP spid="18434" grpId="1"/>
      <p:bldP spid="18441" grpId="0"/>
      <p:bldP spid="18441" grpId="1"/>
      <p:bldP spid="18442" grpId="0"/>
      <p:bldP spid="18442" grpId="1"/>
      <p:bldP spid="3" grpId="0"/>
      <p:bldP spid="3" grpId="1"/>
      <p:bldP spid="4" grpId="0"/>
      <p:bldP spid="4" grpId="1"/>
      <p:bldP spid="5" grpId="0"/>
      <p:bldP spid="5" grpId="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图片 15363"/>
          <p:cNvPicPr>
            <a:picLocks noChangeAspect="1"/>
          </p:cNvPicPr>
          <p:nvPr/>
        </p:nvPicPr>
        <p:blipFill>
          <a:blip r:embed="rId1"/>
          <a:stretch>
            <a:fillRect/>
          </a:stretch>
        </p:blipFill>
        <p:spPr>
          <a:xfrm>
            <a:off x="1574800" y="3494088"/>
            <a:ext cx="4394200" cy="2724150"/>
          </a:xfrm>
          <a:prstGeom prst="rect">
            <a:avLst/>
          </a:prstGeom>
          <a:noFill/>
          <a:ln w="9525">
            <a:noFill/>
          </a:ln>
        </p:spPr>
      </p:pic>
      <p:sp>
        <p:nvSpPr>
          <p:cNvPr id="19459" name="文本框 9"/>
          <p:cNvSpPr txBox="1"/>
          <p:nvPr/>
        </p:nvSpPr>
        <p:spPr>
          <a:xfrm>
            <a:off x="1127125" y="1787525"/>
            <a:ext cx="5519738"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列出状态表，画出状态转换图（或时序图）</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9460" name="文本框 99"/>
          <p:cNvSpPr txBox="1"/>
          <p:nvPr/>
        </p:nvSpPr>
        <p:spPr>
          <a:xfrm>
            <a:off x="935038" y="2155825"/>
            <a:ext cx="7754937" cy="1338263"/>
          </a:xfrm>
          <a:prstGeom prst="rect">
            <a:avLst/>
          </a:prstGeom>
          <a:noFill/>
          <a:ln w="9525">
            <a:noFill/>
          </a:ln>
        </p:spPr>
        <p:txBody>
          <a:bodyPr wrap="square" anchor="t" anchorCtr="0">
            <a:spAutoFit/>
          </a:bodyPr>
          <a:p>
            <a:pPr>
              <a:lnSpc>
                <a:spcPct val="150000"/>
              </a:lnSpc>
            </a:pPr>
            <a:r>
              <a:rPr lang="en-US" altLang="zh-CN" sz="1600">
                <a:latin typeface="Comic Sans MS" panose="030F0702030302020204" pitchFamily="2" charset="0"/>
                <a:ea typeface="宋体" panose="02010600030101010101" pitchFamily="2" charset="-122"/>
              </a:rPr>
              <a:t>  </a:t>
            </a:r>
            <a:r>
              <a:rPr lang="zh-CN" altLang="zh-CN">
                <a:latin typeface="Comic Sans MS" panose="030F0702030302020204" pitchFamily="2" charset="0"/>
                <a:ea typeface="宋体" panose="02010600030101010101" pitchFamily="2" charset="-122"/>
              </a:rPr>
              <a:t>设电路的初始状态</a:t>
            </a:r>
            <a:r>
              <a:rPr lang="en-US" altLang="zh-CN" i="1">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i="1">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en-US" altLang="zh-CN" i="1">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rPr>
              <a:t>=000</a:t>
            </a:r>
            <a:r>
              <a:rPr lang="zh-CN" altLang="zh-CN">
                <a:latin typeface="Comic Sans MS" panose="030F0702030302020204" pitchFamily="2" charset="0"/>
                <a:ea typeface="宋体" panose="02010600030101010101" pitchFamily="2" charset="-122"/>
              </a:rPr>
              <a:t>。</a:t>
            </a:r>
            <a:r>
              <a:rPr lang="zh-CN" altLang="zh-CN">
                <a:solidFill>
                  <a:srgbClr val="7F7F7F"/>
                </a:solidFill>
                <a:latin typeface="Comic Sans MS" panose="030F0702030302020204" pitchFamily="2" charset="0"/>
                <a:ea typeface="宋体" panose="02010600030101010101" pitchFamily="2" charset="-122"/>
              </a:rPr>
              <a:t>将</a:t>
            </a:r>
            <a:r>
              <a:rPr lang="en-US" altLang="zh-CN">
                <a:solidFill>
                  <a:srgbClr val="7F7F7F"/>
                </a:solidFill>
                <a:latin typeface="Comic Sans MS" panose="030F0702030302020204" pitchFamily="2" charset="0"/>
                <a:ea typeface="宋体" panose="02010600030101010101" pitchFamily="2" charset="-122"/>
              </a:rPr>
              <a:t>000</a:t>
            </a:r>
            <a:r>
              <a:rPr lang="zh-CN" altLang="zh-CN">
                <a:solidFill>
                  <a:srgbClr val="7F7F7F"/>
                </a:solidFill>
                <a:latin typeface="Comic Sans MS" panose="030F0702030302020204" pitchFamily="2" charset="0"/>
                <a:ea typeface="宋体" panose="02010600030101010101" pitchFamily="2" charset="-122"/>
              </a:rPr>
              <a:t>代入到状态方程组和输出方程中，得到在第一个时钟脉冲作用下电路的次态和输出，再将这组状态作为现态，分析在第二个时钟脉冲作用下电路的次态和输出，依次类推。。。</a:t>
            </a:r>
            <a:endParaRPr lang="zh-CN" altLang="zh-CN">
              <a:solidFill>
                <a:srgbClr val="7F7F7F"/>
              </a:solidFill>
              <a:latin typeface="Comic Sans MS" panose="030F0702030302020204" pitchFamily="2" charset="0"/>
              <a:ea typeface="宋体" panose="02010600030101010101" pitchFamily="2" charset="-122"/>
            </a:endParaRPr>
          </a:p>
        </p:txBody>
      </p:sp>
      <p:sp>
        <p:nvSpPr>
          <p:cNvPr id="19461" name="文本框 1"/>
          <p:cNvSpPr txBox="1"/>
          <p:nvPr/>
        </p:nvSpPr>
        <p:spPr>
          <a:xfrm>
            <a:off x="6353175" y="4294188"/>
            <a:ext cx="2276475" cy="922337"/>
          </a:xfrm>
          <a:prstGeom prst="rect">
            <a:avLst/>
          </a:prstGeom>
          <a:noFill/>
          <a:ln w="9525">
            <a:noFill/>
          </a:ln>
        </p:spPr>
        <p:txBody>
          <a:bodyPr wrap="square" anchor="t" anchorCtr="0">
            <a:spAutoFit/>
          </a:bodyPr>
          <a:p>
            <a:pPr>
              <a:lnSpc>
                <a:spcPct val="150000"/>
              </a:lnSpc>
            </a:pPr>
            <a:r>
              <a:rPr lang="zh-CN" altLang="zh-CN">
                <a:latin typeface="Comic Sans MS" panose="030F0702030302020204" pitchFamily="2" charset="0"/>
                <a:ea typeface="宋体" panose="02010600030101010101" pitchFamily="2" charset="-122"/>
              </a:rPr>
              <a:t>再设电路的初始状态</a:t>
            </a:r>
            <a:r>
              <a:rPr lang="en-US" altLang="zh-CN" i="1">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i="1">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en-US" altLang="zh-CN" i="1">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rPr>
              <a:t>=111...</a:t>
            </a:r>
            <a:endParaRPr lang="en-US" altLang="zh-CN">
              <a:latin typeface="Comic Sans MS" panose="030F0702030302020204" pitchFamily="2" charset="0"/>
              <a:ea typeface="宋体" panose="02010600030101010101" pitchFamily="2" charset="-122"/>
            </a:endParaRPr>
          </a:p>
        </p:txBody>
      </p:sp>
      <p:sp>
        <p:nvSpPr>
          <p:cNvPr id="13" name="矩形 11270"/>
          <p:cNvSpPr/>
          <p:nvPr/>
        </p:nvSpPr>
        <p:spPr>
          <a:xfrm>
            <a:off x="1652588" y="3848100"/>
            <a:ext cx="4238625" cy="2619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2905125" y="5899150"/>
            <a:ext cx="1946275" cy="2603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1641475" y="5437188"/>
            <a:ext cx="4238625" cy="261937"/>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4048125" y="4110038"/>
            <a:ext cx="222250" cy="2619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2905125" y="4371975"/>
            <a:ext cx="1576388" cy="2000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2538" name="文本框 5"/>
          <p:cNvSpPr txBox="1"/>
          <p:nvPr/>
        </p:nvSpPr>
        <p:spPr>
          <a:xfrm>
            <a:off x="1641475" y="577850"/>
            <a:ext cx="3433763" cy="368300"/>
          </a:xfrm>
          <a:prstGeom prst="rect">
            <a:avLst/>
          </a:prstGeom>
          <a:noFill/>
          <a:ln w="9525">
            <a:noFill/>
          </a:ln>
        </p:spPr>
        <p:txBody>
          <a:bodyPr wrap="squar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endParaRPr lang="zh-CN" altLang="en-US">
              <a:latin typeface="Comic Sans MS" panose="030F0702030302020204" pitchFamily="2" charset="0"/>
              <a:ea typeface="宋体" panose="02010600030101010101" pitchFamily="2" charset="-122"/>
            </a:endParaRPr>
          </a:p>
        </p:txBody>
      </p:sp>
      <p:sp>
        <p:nvSpPr>
          <p:cNvPr id="22539" name="文本框 6"/>
          <p:cNvSpPr txBox="1"/>
          <p:nvPr/>
        </p:nvSpPr>
        <p:spPr>
          <a:xfrm>
            <a:off x="1641475" y="946150"/>
            <a:ext cx="2628900"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2540" name="文本框 8"/>
          <p:cNvSpPr txBox="1"/>
          <p:nvPr/>
        </p:nvSpPr>
        <p:spPr>
          <a:xfrm>
            <a:off x="1641475" y="1314450"/>
            <a:ext cx="3052763" cy="368300"/>
          </a:xfrm>
          <a:prstGeom prst="rect">
            <a:avLst/>
          </a:prstGeom>
          <a:noFill/>
          <a:ln w="9525">
            <a:noFill/>
          </a:ln>
        </p:spPr>
        <p:txBody>
          <a:bodyPr wrap="squar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0" name="文本框 9"/>
          <p:cNvSpPr txBox="1"/>
          <p:nvPr/>
        </p:nvSpPr>
        <p:spPr>
          <a:xfrm>
            <a:off x="6646863" y="3848100"/>
            <a:ext cx="1050925"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Y=Q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endParaRPr lang="zh-CN" altLang="en-US">
              <a:latin typeface="Arial" panose="020B0604020202020204" pitchFamily="34" charset="0"/>
              <a:ea typeface="宋体" panose="02010600030101010101" pitchFamily="2" charset="-122"/>
            </a:endParaRPr>
          </a:p>
        </p:txBody>
      </p:sp>
      <p:sp>
        <p:nvSpPr>
          <p:cNvPr id="11" name="矩形 11270"/>
          <p:cNvSpPr/>
          <p:nvPr/>
        </p:nvSpPr>
        <p:spPr>
          <a:xfrm>
            <a:off x="3508375" y="4110038"/>
            <a:ext cx="223838" cy="2619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矩形 11270"/>
          <p:cNvSpPr/>
          <p:nvPr/>
        </p:nvSpPr>
        <p:spPr>
          <a:xfrm>
            <a:off x="3001963" y="4110038"/>
            <a:ext cx="223837" cy="2619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矩形 11270"/>
          <p:cNvSpPr/>
          <p:nvPr/>
        </p:nvSpPr>
        <p:spPr>
          <a:xfrm>
            <a:off x="5410200" y="5216525"/>
            <a:ext cx="222250" cy="261938"/>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9459"/>
                                        </p:tgtEl>
                                        <p:attrNameLst>
                                          <p:attrName>style.visibility</p:attrName>
                                        </p:attrNameLst>
                                      </p:cBhvr>
                                      <p:to>
                                        <p:strVal val="visible"/>
                                      </p:to>
                                    </p:set>
                                    <p:anim calcmode="discrete" valueType="clr">
                                      <p:cBhvr override="childStyle">
                                        <p:cTn id="7" dur="80"/>
                                        <p:tgtEl>
                                          <p:spTgt spid="1945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459"/>
                                        </p:tgtEl>
                                        <p:attrNameLst>
                                          <p:attrName>fillcolor</p:attrName>
                                        </p:attrNameLst>
                                      </p:cBhvr>
                                      <p:tavLst>
                                        <p:tav tm="0">
                                          <p:val>
                                            <p:clrVal>
                                              <a:schemeClr val="accent2"/>
                                            </p:clrVal>
                                          </p:val>
                                        </p:tav>
                                        <p:tav tm="50000">
                                          <p:val>
                                            <p:clrVal>
                                              <a:schemeClr val="hlink"/>
                                            </p:clrVal>
                                          </p:val>
                                        </p:tav>
                                      </p:tavLst>
                                    </p:anim>
                                    <p:set>
                                      <p:cBhvr>
                                        <p:cTn id="9" dur="80"/>
                                        <p:tgtEl>
                                          <p:spTgt spid="1945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9460"/>
                                        </p:tgtEl>
                                        <p:attrNameLst>
                                          <p:attrName>style.visibility</p:attrName>
                                        </p:attrNameLst>
                                      </p:cBhvr>
                                      <p:to>
                                        <p:strVal val="visible"/>
                                      </p:to>
                                    </p:set>
                                    <p:animEffect transition="in" filter="wipe(left)">
                                      <p:cBhvr>
                                        <p:cTn id="14" dur="500"/>
                                        <p:tgtEl>
                                          <p:spTgt spid="1946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9457"/>
                                        </p:tgtEl>
                                        <p:attrNameLst>
                                          <p:attrName>style.visibility</p:attrName>
                                        </p:attrNameLst>
                                      </p:cBhvr>
                                      <p:to>
                                        <p:strVal val="visible"/>
                                      </p:to>
                                    </p:set>
                                    <p:animEffect transition="in" filter="dissolve">
                                      <p:cBhvr>
                                        <p:cTn id="19" dur="500"/>
                                        <p:tgtEl>
                                          <p:spTgt spid="1945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7" presetClass="entr" presetSubtype="0" fill="hold" grpId="0" nodeType="clickEffect">
                                  <p:stCondLst>
                                    <p:cond delay="0"/>
                                  </p:stCondLst>
                                  <p:iterate type="lt">
                                    <p:tmPct val="50000"/>
                                  </p:iterate>
                                  <p:childTnLst>
                                    <p:set>
                                      <p:cBhvr>
                                        <p:cTn id="47" dur="1" fill="hold">
                                          <p:stCondLst>
                                            <p:cond delay="0"/>
                                          </p:stCondLst>
                                        </p:cTn>
                                        <p:tgtEl>
                                          <p:spTgt spid="10"/>
                                        </p:tgtEl>
                                        <p:attrNameLst>
                                          <p:attrName>style.visibility</p:attrName>
                                        </p:attrNameLst>
                                      </p:cBhvr>
                                      <p:to>
                                        <p:strVal val="visible"/>
                                      </p:to>
                                    </p:set>
                                    <p:anim calcmode="discrete" valueType="clr">
                                      <p:cBhvr override="childStyle">
                                        <p:cTn id="48"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0"/>
                                        </p:tgtEl>
                                        <p:attrNameLst>
                                          <p:attrName>fillcolor</p:attrName>
                                        </p:attrNameLst>
                                      </p:cBhvr>
                                      <p:tavLst>
                                        <p:tav tm="0">
                                          <p:val>
                                            <p:clrVal>
                                              <a:schemeClr val="accent2"/>
                                            </p:clrVal>
                                          </p:val>
                                        </p:tav>
                                        <p:tav tm="50000">
                                          <p:val>
                                            <p:clrVal>
                                              <a:schemeClr val="hlink"/>
                                            </p:clrVal>
                                          </p:val>
                                        </p:tav>
                                      </p:tavLst>
                                    </p:anim>
                                    <p:set>
                                      <p:cBhvr>
                                        <p:cTn id="50" dur="80"/>
                                        <p:tgtEl>
                                          <p:spTgt spid="10"/>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19461"/>
                                        </p:tgtEl>
                                        <p:attrNameLst>
                                          <p:attrName>style.visibility</p:attrName>
                                        </p:attrNameLst>
                                      </p:cBhvr>
                                      <p:to>
                                        <p:strVal val="visible"/>
                                      </p:to>
                                    </p:set>
                                    <p:anim calcmode="discrete" valueType="clr">
                                      <p:cBhvr override="childStyle">
                                        <p:cTn id="59" dur="80"/>
                                        <p:tgtEl>
                                          <p:spTgt spid="19461"/>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19461"/>
                                        </p:tgtEl>
                                        <p:attrNameLst>
                                          <p:attrName>fillcolor</p:attrName>
                                        </p:attrNameLst>
                                      </p:cBhvr>
                                      <p:tavLst>
                                        <p:tav tm="0">
                                          <p:val>
                                            <p:clrVal>
                                              <a:schemeClr val="accent2"/>
                                            </p:clrVal>
                                          </p:val>
                                        </p:tav>
                                        <p:tav tm="50000">
                                          <p:val>
                                            <p:clrVal>
                                              <a:schemeClr val="hlink"/>
                                            </p:clrVal>
                                          </p:val>
                                        </p:tav>
                                      </p:tavLst>
                                    </p:anim>
                                    <p:set>
                                      <p:cBhvr>
                                        <p:cTn id="61" dur="80"/>
                                        <p:tgtEl>
                                          <p:spTgt spid="19461"/>
                                        </p:tgtEl>
                                        <p:attrNameLst>
                                          <p:attrName>fill.type</p:attrName>
                                        </p:attrNameLst>
                                      </p:cBhvr>
                                      <p:to>
                                        <p:strVal val="solid"/>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59" grpId="1"/>
      <p:bldP spid="19460" grpId="0"/>
      <p:bldP spid="19460" grpId="1"/>
      <p:bldP spid="19461" grpId="0"/>
      <p:bldP spid="19461" grpId="1"/>
      <p:bldP spid="13" grpId="0" bldLvl="0" animBg="1"/>
      <p:bldP spid="13" grpId="1" animBg="1"/>
      <p:bldP spid="2" grpId="0" bldLvl="0" animBg="1"/>
      <p:bldP spid="2" grpId="1" animBg="1"/>
      <p:bldP spid="3" grpId="0" bldLvl="0" animBg="1"/>
      <p:bldP spid="3" grpId="1" animBg="1"/>
      <p:bldP spid="4" grpId="0" bldLvl="0" animBg="1"/>
      <p:bldP spid="4" grpId="1" animBg="1"/>
      <p:bldP spid="5" grpId="0" bldLvl="0" animBg="1"/>
      <p:bldP spid="5" grpId="1" animBg="1"/>
      <p:bldP spid="22538" grpId="1"/>
      <p:bldP spid="22539" grpId="1"/>
      <p:bldP spid="22540" grpId="1"/>
      <p:bldP spid="10" grpId="0"/>
      <p:bldP spid="10" grpId="1"/>
      <p:bldP spid="11" grpId="0" bldLvl="0" animBg="1"/>
      <p:bldP spid="11" grpId="1" animBg="1"/>
      <p:bldP spid="12" grpId="0" bldLvl="0" animBg="1"/>
      <p:bldP spid="12" grpId="1" animBg="1"/>
      <p:bldP spid="14" grpId="0" bldLvl="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5364"/>
          <p:cNvSpPr txBox="1"/>
          <p:nvPr/>
        </p:nvSpPr>
        <p:spPr>
          <a:xfrm>
            <a:off x="1217613" y="3021013"/>
            <a:ext cx="6796087"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Comic Sans MS" panose="030F0702030302020204" pitchFamily="2" charset="0"/>
                <a:ea typeface="宋体" panose="02010600030101010101" pitchFamily="2" charset="-122"/>
              </a:rPr>
              <a:t>结论：</a:t>
            </a:r>
            <a:r>
              <a:rPr lang="en-US" altLang="zh-CN" dirty="0">
                <a:latin typeface="Comic Sans MS" panose="030F0702030302020204" pitchFamily="2" charset="0"/>
                <a:ea typeface="宋体" panose="02010600030101010101" pitchFamily="2" charset="-122"/>
              </a:rPr>
              <a:t>(1) </a:t>
            </a:r>
            <a:r>
              <a:rPr lang="zh-CN" altLang="en-US" dirty="0">
                <a:latin typeface="Comic Sans MS" panose="030F0702030302020204" pitchFamily="2" charset="0"/>
                <a:ea typeface="宋体" panose="02010600030101010101" pitchFamily="2" charset="-122"/>
              </a:rPr>
              <a:t>同步七进制加法计数器</a:t>
            </a:r>
            <a:r>
              <a:rPr lang="en-US" altLang="zh-CN" dirty="0">
                <a:latin typeface="Comic Sans MS" panose="030F0702030302020204" pitchFamily="2" charset="0"/>
                <a:ea typeface="宋体" panose="02010600030101010101" pitchFamily="2" charset="-122"/>
              </a:rPr>
              <a:t>; (2) Y</a:t>
            </a:r>
            <a:r>
              <a:rPr lang="zh-CN" altLang="en-US" dirty="0">
                <a:latin typeface="Comic Sans MS" panose="030F0702030302020204" pitchFamily="2" charset="0"/>
                <a:ea typeface="宋体" panose="02010600030101010101" pitchFamily="2" charset="-122"/>
              </a:rPr>
              <a:t>为其进位信号。</a:t>
            </a:r>
            <a:endParaRPr lang="zh-CN" altLang="en-US" dirty="0">
              <a:latin typeface="Comic Sans MS" panose="030F0702030302020204" pitchFamily="2" charset="0"/>
              <a:ea typeface="宋体" panose="02010600030101010101" pitchFamily="2" charset="-122"/>
            </a:endParaRPr>
          </a:p>
        </p:txBody>
      </p:sp>
      <p:graphicFrame>
        <p:nvGraphicFramePr>
          <p:cNvPr id="20482" name="对象 -2147482268"/>
          <p:cNvGraphicFramePr/>
          <p:nvPr/>
        </p:nvGraphicFramePr>
        <p:xfrm>
          <a:off x="2085975" y="738188"/>
          <a:ext cx="5219700" cy="1414462"/>
        </p:xfrm>
        <a:graphic>
          <a:graphicData uri="http://schemas.openxmlformats.org/presentationml/2006/ole">
            <mc:AlternateContent xmlns:mc="http://schemas.openxmlformats.org/markup-compatibility/2006">
              <mc:Choice xmlns:v="urn:schemas-microsoft-com:vml" Requires="v">
                <p:oleObj spid="_x0000_s3085" name="" r:id="rId1" imgW="3369310" imgH="892810" progId="Visio.Drawing.11">
                  <p:embed/>
                </p:oleObj>
              </mc:Choice>
              <mc:Fallback>
                <p:oleObj name="" r:id="rId1" imgW="3369310" imgH="892810" progId="Visio.Drawing.11">
                  <p:embed/>
                  <p:pic>
                    <p:nvPicPr>
                      <p:cNvPr id="0" name="图片 3084"/>
                      <p:cNvPicPr/>
                      <p:nvPr/>
                    </p:nvPicPr>
                    <p:blipFill>
                      <a:blip r:embed="rId2"/>
                      <a:stretch>
                        <a:fillRect/>
                      </a:stretch>
                    </p:blipFill>
                    <p:spPr>
                      <a:xfrm>
                        <a:off x="2085975" y="738188"/>
                        <a:ext cx="5219700" cy="1414462"/>
                      </a:xfrm>
                      <a:prstGeom prst="rect">
                        <a:avLst/>
                      </a:prstGeom>
                      <a:noFill/>
                      <a:ln w="38100">
                        <a:noFill/>
                        <a:miter/>
                      </a:ln>
                    </p:spPr>
                  </p:pic>
                </p:oleObj>
              </mc:Fallback>
            </mc:AlternateContent>
          </a:graphicData>
        </a:graphic>
      </p:graphicFrame>
      <p:sp>
        <p:nvSpPr>
          <p:cNvPr id="20483" name="文本框 9"/>
          <p:cNvSpPr txBox="1"/>
          <p:nvPr/>
        </p:nvSpPr>
        <p:spPr>
          <a:xfrm>
            <a:off x="1085850" y="2530475"/>
            <a:ext cx="3070225"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4</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推断</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电路的逻辑功能</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 name="AutoShape 5"/>
          <p:cNvSpPr/>
          <p:nvPr/>
        </p:nvSpPr>
        <p:spPr>
          <a:xfrm>
            <a:off x="1231900" y="5354638"/>
            <a:ext cx="5013325" cy="501650"/>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20485" name="文本框 5"/>
          <p:cNvSpPr txBox="1"/>
          <p:nvPr/>
        </p:nvSpPr>
        <p:spPr>
          <a:xfrm>
            <a:off x="1306513" y="5424488"/>
            <a:ext cx="4814887"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【例2】分析图6-6所示时序电路的逻辑功能。</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20486" name="文本框 15364"/>
          <p:cNvSpPr txBox="1"/>
          <p:nvPr/>
        </p:nvSpPr>
        <p:spPr>
          <a:xfrm>
            <a:off x="1217613" y="3914775"/>
            <a:ext cx="7172325" cy="922338"/>
          </a:xfrm>
          <a:prstGeom prst="rect">
            <a:avLst/>
          </a:prstGeom>
          <a:noFill/>
          <a:ln w="9525">
            <a:noFill/>
          </a:ln>
        </p:spPr>
        <p:txBody>
          <a:bodyPr wrap="square" anchor="t" anchorCtr="0">
            <a:spAutoFit/>
          </a:bodyPr>
          <a:p>
            <a:pPr eaLnBrk="0" hangingPunct="0">
              <a:lnSpc>
                <a:spcPct val="150000"/>
              </a:lnSpc>
            </a:pPr>
            <a:r>
              <a:rPr lang="en-US" altLang="zh-CN" dirty="0">
                <a:solidFill>
                  <a:srgbClr val="C0C0C0"/>
                </a:solidFill>
                <a:latin typeface="Arial" panose="020B0604020202020204" pitchFamily="34" charset="0"/>
                <a:ea typeface="宋体" panose="02010600030101010101" pitchFamily="2" charset="-122"/>
              </a:rPr>
              <a:t>    </a:t>
            </a:r>
            <a:r>
              <a:rPr lang="zh-CN" altLang="zh-CN" dirty="0">
                <a:solidFill>
                  <a:srgbClr val="C0C0C0"/>
                </a:solidFill>
                <a:latin typeface="Arial" panose="020B0604020202020204" pitchFamily="34" charset="0"/>
                <a:ea typeface="宋体" panose="02010600030101010101" pitchFamily="2" charset="-122"/>
              </a:rPr>
              <a:t>无效状态</a:t>
            </a:r>
            <a:r>
              <a:rPr lang="en-US" altLang="zh-CN" dirty="0">
                <a:solidFill>
                  <a:srgbClr val="C0C0C0"/>
                </a:solidFill>
                <a:latin typeface="Arial" panose="020B0604020202020204" pitchFamily="34" charset="0"/>
                <a:ea typeface="宋体" panose="02010600030101010101" pitchFamily="2" charset="-122"/>
              </a:rPr>
              <a:t>“111”</a:t>
            </a:r>
            <a:r>
              <a:rPr lang="zh-CN" altLang="zh-CN" dirty="0">
                <a:solidFill>
                  <a:srgbClr val="C0C0C0"/>
                </a:solidFill>
                <a:latin typeface="Arial" panose="020B0604020202020204" pitchFamily="34" charset="0"/>
                <a:ea typeface="宋体" panose="02010600030101010101" pitchFamily="2" charset="-122"/>
              </a:rPr>
              <a:t>经过有限个时钟脉冲能够回到有效循环状态中，因此称为该电路具有“自启动”功能。</a:t>
            </a:r>
            <a:endParaRPr lang="zh-CN" altLang="zh-CN" dirty="0">
              <a:solidFill>
                <a:srgbClr val="C0C0C0"/>
              </a:solidFill>
              <a:latin typeface="Arial" panose="020B0604020202020204" pitchFamily="34" charset="0"/>
              <a:ea typeface="宋体" panose="02010600030101010101" pitchFamily="2" charset="-122"/>
            </a:endParaRPr>
          </a:p>
        </p:txBody>
      </p:sp>
      <p:sp>
        <p:nvSpPr>
          <p:cNvPr id="20487" name="文本框 4"/>
          <p:cNvSpPr txBox="1"/>
          <p:nvPr/>
        </p:nvSpPr>
        <p:spPr>
          <a:xfrm>
            <a:off x="1143000" y="3546475"/>
            <a:ext cx="273050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(5)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自启动功能的讨论</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dissolve">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0483"/>
                                        </p:tgtEl>
                                        <p:attrNameLst>
                                          <p:attrName>style.visibility</p:attrName>
                                        </p:attrNameLst>
                                      </p:cBhvr>
                                      <p:to>
                                        <p:strVal val="visible"/>
                                      </p:to>
                                    </p:set>
                                    <p:anim calcmode="discrete" valueType="clr">
                                      <p:cBhvr override="childStyle">
                                        <p:cTn id="12" dur="80"/>
                                        <p:tgtEl>
                                          <p:spTgt spid="2048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0483"/>
                                        </p:tgtEl>
                                        <p:attrNameLst>
                                          <p:attrName>fillcolor</p:attrName>
                                        </p:attrNameLst>
                                      </p:cBhvr>
                                      <p:tavLst>
                                        <p:tav tm="0">
                                          <p:val>
                                            <p:clrVal>
                                              <a:schemeClr val="accent2"/>
                                            </p:clrVal>
                                          </p:val>
                                        </p:tav>
                                        <p:tav tm="50000">
                                          <p:val>
                                            <p:clrVal>
                                              <a:schemeClr val="hlink"/>
                                            </p:clrVal>
                                          </p:val>
                                        </p:tav>
                                      </p:tavLst>
                                    </p:anim>
                                    <p:set>
                                      <p:cBhvr>
                                        <p:cTn id="14" dur="80"/>
                                        <p:tgtEl>
                                          <p:spTgt spid="2048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481"/>
                                        </p:tgtEl>
                                        <p:attrNameLst>
                                          <p:attrName>style.visibility</p:attrName>
                                        </p:attrNameLst>
                                      </p:cBhvr>
                                      <p:to>
                                        <p:strVal val="visible"/>
                                      </p:to>
                                    </p:set>
                                    <p:animEffect transition="in" filter="wipe(left)">
                                      <p:cBhvr>
                                        <p:cTn id="19" dur="500"/>
                                        <p:tgtEl>
                                          <p:spTgt spid="20481"/>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20487"/>
                                        </p:tgtEl>
                                        <p:attrNameLst>
                                          <p:attrName>style.visibility</p:attrName>
                                        </p:attrNameLst>
                                      </p:cBhvr>
                                      <p:to>
                                        <p:strVal val="visible"/>
                                      </p:to>
                                    </p:set>
                                    <p:anim calcmode="discrete" valueType="clr">
                                      <p:cBhvr override="childStyle">
                                        <p:cTn id="24" dur="80"/>
                                        <p:tgtEl>
                                          <p:spTgt spid="20487"/>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20487"/>
                                        </p:tgtEl>
                                        <p:attrNameLst>
                                          <p:attrName>fillcolor</p:attrName>
                                        </p:attrNameLst>
                                      </p:cBhvr>
                                      <p:tavLst>
                                        <p:tav tm="0">
                                          <p:val>
                                            <p:clrVal>
                                              <a:schemeClr val="accent2"/>
                                            </p:clrVal>
                                          </p:val>
                                        </p:tav>
                                        <p:tav tm="50000">
                                          <p:val>
                                            <p:clrVal>
                                              <a:schemeClr val="hlink"/>
                                            </p:clrVal>
                                          </p:val>
                                        </p:tav>
                                      </p:tavLst>
                                    </p:anim>
                                    <p:set>
                                      <p:cBhvr>
                                        <p:cTn id="26" dur="80"/>
                                        <p:tgtEl>
                                          <p:spTgt spid="20487"/>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486"/>
                                        </p:tgtEl>
                                        <p:attrNameLst>
                                          <p:attrName>style.visibility</p:attrName>
                                        </p:attrNameLst>
                                      </p:cBhvr>
                                      <p:to>
                                        <p:strVal val="visible"/>
                                      </p:to>
                                    </p:set>
                                    <p:animEffect transition="in" filter="wipe(left)">
                                      <p:cBhvr>
                                        <p:cTn id="31" dur="500"/>
                                        <p:tgtEl>
                                          <p:spTgt spid="2048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par>
                          <p:cTn id="36" fill="hold">
                            <p:stCondLst>
                              <p:cond delay="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20485"/>
                                        </p:tgtEl>
                                        <p:attrNameLst>
                                          <p:attrName>style.visibility</p:attrName>
                                        </p:attrNameLst>
                                      </p:cBhvr>
                                      <p:to>
                                        <p:strVal val="visible"/>
                                      </p:to>
                                    </p:set>
                                    <p:anim calcmode="discrete" valueType="clr">
                                      <p:cBhvr override="childStyle">
                                        <p:cTn id="39" dur="80"/>
                                        <p:tgtEl>
                                          <p:spTgt spid="20485"/>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20485"/>
                                        </p:tgtEl>
                                        <p:attrNameLst>
                                          <p:attrName>fillcolor</p:attrName>
                                        </p:attrNameLst>
                                      </p:cBhvr>
                                      <p:tavLst>
                                        <p:tav tm="0">
                                          <p:val>
                                            <p:clrVal>
                                              <a:schemeClr val="accent2"/>
                                            </p:clrVal>
                                          </p:val>
                                        </p:tav>
                                        <p:tav tm="50000">
                                          <p:val>
                                            <p:clrVal>
                                              <a:schemeClr val="hlink"/>
                                            </p:clrVal>
                                          </p:val>
                                        </p:tav>
                                      </p:tavLst>
                                    </p:anim>
                                    <p:set>
                                      <p:cBhvr>
                                        <p:cTn id="41" dur="80"/>
                                        <p:tgtEl>
                                          <p:spTgt spid="2048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20483" grpId="0"/>
      <p:bldP spid="20483" grpId="1"/>
      <p:bldP spid="20481" grpId="0"/>
      <p:bldP spid="20481" grpId="1"/>
      <p:bldP spid="20487" grpId="0"/>
      <p:bldP spid="20487" grpId="1"/>
      <p:bldP spid="20486" grpId="0"/>
      <p:bldP spid="20486" grpId="1"/>
      <p:bldP spid="20485" grpId="0"/>
      <p:bldP spid="2048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17413"/>
          <p:cNvSpPr txBox="1"/>
          <p:nvPr/>
        </p:nvSpPr>
        <p:spPr>
          <a:xfrm>
            <a:off x="1512888" y="4464050"/>
            <a:ext cx="1296987" cy="366713"/>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endParaRPr lang="zh-CN" altLang="en-US" dirty="0">
              <a:latin typeface="Arial" panose="020B0604020202020204" pitchFamily="34" charset="0"/>
              <a:ea typeface="宋体" panose="02010600030101010101" pitchFamily="2" charset="-122"/>
            </a:endParaRPr>
          </a:p>
        </p:txBody>
      </p:sp>
      <p:sp>
        <p:nvSpPr>
          <p:cNvPr id="21506" name="文本框 17414"/>
          <p:cNvSpPr txBox="1"/>
          <p:nvPr/>
        </p:nvSpPr>
        <p:spPr>
          <a:xfrm>
            <a:off x="1477963" y="3856038"/>
            <a:ext cx="1368425" cy="366712"/>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endParaRPr lang="zh-CN" altLang="en-US" dirty="0">
              <a:latin typeface="Arial" panose="020B0604020202020204" pitchFamily="34" charset="0"/>
              <a:ea typeface="宋体" panose="02010600030101010101" pitchFamily="2" charset="-122"/>
            </a:endParaRPr>
          </a:p>
        </p:txBody>
      </p:sp>
      <p:sp>
        <p:nvSpPr>
          <p:cNvPr id="21507" name="文本框 9"/>
          <p:cNvSpPr txBox="1"/>
          <p:nvPr/>
        </p:nvSpPr>
        <p:spPr>
          <a:xfrm>
            <a:off x="996950" y="2322513"/>
            <a:ext cx="7616825" cy="922337"/>
          </a:xfrm>
          <a:prstGeom prst="rect">
            <a:avLst/>
          </a:prstGeom>
          <a:noFill/>
          <a:ln w="9525">
            <a:noFill/>
          </a:ln>
        </p:spPr>
        <p:txBody>
          <a:bodyPr wrap="square" anchor="t" anchorCtr="0">
            <a:spAutoFit/>
          </a:bodyPr>
          <a:p>
            <a:pPr eaLnBrk="0" hangingPunct="0">
              <a:lnSpc>
                <a:spcPct val="150000"/>
              </a:lnSpc>
            </a:pP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分析：</a:t>
            </a:r>
            <a:r>
              <a:rPr lang="zh-CN" altLang="zh-CN" dirty="0">
                <a:latin typeface="Comic Sans MS" panose="030F0702030302020204" pitchFamily="2" charset="0"/>
                <a:ea typeface="宋体" panose="02010600030101010101" pitchFamily="2" charset="-122"/>
                <a:sym typeface="宋体" panose="02010600030101010101" pitchFamily="2" charset="-122"/>
              </a:rPr>
              <a:t>电路内部有两个D触发器，同时受外部时钟CLK的控制，所以为同步时序逻辑电路。由于输出Y与输入A有关，故为Mealy型电路。</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21508" name="文本框 6"/>
          <p:cNvSpPr txBox="1"/>
          <p:nvPr/>
        </p:nvSpPr>
        <p:spPr>
          <a:xfrm>
            <a:off x="1058863" y="3302000"/>
            <a:ext cx="3706812"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写出输出方程和驱动方程组</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1509" name="文本框 1"/>
          <p:cNvSpPr txBox="1"/>
          <p:nvPr/>
        </p:nvSpPr>
        <p:spPr>
          <a:xfrm>
            <a:off x="1058863" y="4892675"/>
            <a:ext cx="262255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求出状态方程组</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21510" name="对象 -2147482264"/>
          <p:cNvGraphicFramePr>
            <a:graphicFrameLocks noChangeAspect="1"/>
          </p:cNvGraphicFramePr>
          <p:nvPr/>
        </p:nvGraphicFramePr>
        <p:xfrm>
          <a:off x="5826125" y="5227638"/>
          <a:ext cx="2049463" cy="882650"/>
        </p:xfrm>
        <a:graphic>
          <a:graphicData uri="http://schemas.openxmlformats.org/presentationml/2006/ole">
            <mc:AlternateContent xmlns:mc="http://schemas.openxmlformats.org/markup-compatibility/2006">
              <mc:Choice xmlns:v="urn:schemas-microsoft-com:vml" Requires="v">
                <p:oleObj spid="_x0000_s3086" name="" r:id="rId1" imgW="1181100" imgH="508000" progId="Equation.3">
                  <p:embed/>
                </p:oleObj>
              </mc:Choice>
              <mc:Fallback>
                <p:oleObj name="" r:id="rId1" imgW="1181100" imgH="508000" progId="Equation.3">
                  <p:embed/>
                  <p:pic>
                    <p:nvPicPr>
                      <p:cNvPr id="0" name="图片 3085"/>
                      <p:cNvPicPr/>
                      <p:nvPr/>
                    </p:nvPicPr>
                    <p:blipFill>
                      <a:blip r:embed="rId2"/>
                      <a:stretch>
                        <a:fillRect/>
                      </a:stretch>
                    </p:blipFill>
                    <p:spPr>
                      <a:xfrm>
                        <a:off x="5826125" y="5227638"/>
                        <a:ext cx="2049463" cy="882650"/>
                      </a:xfrm>
                      <a:prstGeom prst="rect">
                        <a:avLst/>
                      </a:prstGeom>
                      <a:noFill/>
                      <a:ln w="38100">
                        <a:noFill/>
                        <a:miter/>
                      </a:ln>
                    </p:spPr>
                  </p:pic>
                </p:oleObj>
              </mc:Fallback>
            </mc:AlternateContent>
          </a:graphicData>
        </a:graphic>
      </p:graphicFrame>
      <p:sp>
        <p:nvSpPr>
          <p:cNvPr id="21511" name="文本框 17414"/>
          <p:cNvSpPr txBox="1"/>
          <p:nvPr/>
        </p:nvSpPr>
        <p:spPr>
          <a:xfrm>
            <a:off x="1222375" y="5260975"/>
            <a:ext cx="4035425" cy="922338"/>
          </a:xfrm>
          <a:prstGeom prst="rect">
            <a:avLst/>
          </a:prstGeom>
          <a:noFill/>
          <a:ln w="9525">
            <a:noFill/>
          </a:ln>
        </p:spPr>
        <p:txBody>
          <a:bodyPr wrap="square" anchor="t" anchorCtr="0">
            <a:spAutoFit/>
          </a:bodyPr>
          <a:p>
            <a:pPr eaLnBrk="0" hangingPunct="0">
              <a:lnSpc>
                <a:spcPct val="150000"/>
              </a:lnSpc>
            </a:pPr>
            <a:r>
              <a:rPr lang="en-US" altLang="zh-CN"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将驱动方程组代入D触发器的特性方程</a:t>
            </a:r>
            <a:r>
              <a:rPr lang="en-US" altLang="zh-CN" dirty="0">
                <a:latin typeface="Comic Sans MS" panose="030F0702030302020204" pitchFamily="2" charset="0"/>
                <a:ea typeface="宋体" panose="02010600030101010101" pitchFamily="2" charset="-122"/>
              </a:rPr>
              <a:t>Q*=D</a:t>
            </a:r>
            <a:r>
              <a:rPr lang="zh-CN" altLang="en-US" dirty="0">
                <a:latin typeface="Comic Sans MS" panose="030F0702030302020204" pitchFamily="2" charset="0"/>
                <a:ea typeface="宋体" panose="02010600030101010101" pitchFamily="2" charset="-122"/>
              </a:rPr>
              <a:t>中，得到状态方程组</a:t>
            </a:r>
            <a:endParaRPr lang="zh-CN" altLang="en-US" dirty="0">
              <a:latin typeface="Comic Sans MS" panose="030F0702030302020204" pitchFamily="2" charset="0"/>
              <a:ea typeface="宋体" panose="02010600030101010101" pitchFamily="2" charset="-122"/>
            </a:endParaRPr>
          </a:p>
        </p:txBody>
      </p:sp>
      <p:graphicFrame>
        <p:nvGraphicFramePr>
          <p:cNvPr id="21512" name="对象 -2147482267"/>
          <p:cNvGraphicFramePr/>
          <p:nvPr/>
        </p:nvGraphicFramePr>
        <p:xfrm>
          <a:off x="1768475" y="627063"/>
          <a:ext cx="4972050" cy="1801812"/>
        </p:xfrm>
        <a:graphic>
          <a:graphicData uri="http://schemas.openxmlformats.org/presentationml/2006/ole">
            <mc:AlternateContent xmlns:mc="http://schemas.openxmlformats.org/markup-compatibility/2006">
              <mc:Choice xmlns:v="urn:schemas-microsoft-com:vml" Requires="v">
                <p:oleObj spid="_x0000_s3089" name="" r:id="rId3" imgW="7747000" imgH="2552700" progId="Visio.Drawing.11">
                  <p:embed/>
                </p:oleObj>
              </mc:Choice>
              <mc:Fallback>
                <p:oleObj name="" r:id="rId3" imgW="7747000" imgH="2552700" progId="Visio.Drawing.11">
                  <p:embed/>
                  <p:pic>
                    <p:nvPicPr>
                      <p:cNvPr id="0" name="图片 3088"/>
                      <p:cNvPicPr/>
                      <p:nvPr/>
                    </p:nvPicPr>
                    <p:blipFill>
                      <a:blip r:embed="rId4"/>
                      <a:stretch>
                        <a:fillRect/>
                      </a:stretch>
                    </p:blipFill>
                    <p:spPr>
                      <a:xfrm>
                        <a:off x="1768475" y="627063"/>
                        <a:ext cx="4972050" cy="1801812"/>
                      </a:xfrm>
                      <a:prstGeom prst="rect">
                        <a:avLst/>
                      </a:prstGeom>
                      <a:noFill/>
                      <a:ln w="38100">
                        <a:noFill/>
                        <a:miter/>
                      </a:ln>
                    </p:spPr>
                  </p:pic>
                </p:oleObj>
              </mc:Fallback>
            </mc:AlternateContent>
          </a:graphicData>
        </a:graphic>
      </p:graphicFrame>
      <p:graphicFrame>
        <p:nvGraphicFramePr>
          <p:cNvPr id="21513" name="对象 -2147482266"/>
          <p:cNvGraphicFramePr>
            <a:graphicFrameLocks noChangeAspect="1"/>
          </p:cNvGraphicFramePr>
          <p:nvPr/>
        </p:nvGraphicFramePr>
        <p:xfrm>
          <a:off x="2624138" y="4481513"/>
          <a:ext cx="4714875" cy="371475"/>
        </p:xfrm>
        <a:graphic>
          <a:graphicData uri="http://schemas.openxmlformats.org/presentationml/2006/ole">
            <mc:AlternateContent xmlns:mc="http://schemas.openxmlformats.org/markup-compatibility/2006">
              <mc:Choice xmlns:v="urn:schemas-microsoft-com:vml" Requires="v">
                <p:oleObj spid="_x0000_s3088" name="" r:id="rId5" imgW="2743200" imgH="215900" progId="Equation.3">
                  <p:embed/>
                </p:oleObj>
              </mc:Choice>
              <mc:Fallback>
                <p:oleObj name="" r:id="rId5" imgW="2743200" imgH="215900" progId="Equation.3">
                  <p:embed/>
                  <p:pic>
                    <p:nvPicPr>
                      <p:cNvPr id="0" name="图片 3087"/>
                      <p:cNvPicPr/>
                      <p:nvPr/>
                    </p:nvPicPr>
                    <p:blipFill>
                      <a:blip r:embed="rId6"/>
                      <a:stretch>
                        <a:fillRect/>
                      </a:stretch>
                    </p:blipFill>
                    <p:spPr>
                      <a:xfrm>
                        <a:off x="2624138" y="4481513"/>
                        <a:ext cx="4714875" cy="371475"/>
                      </a:xfrm>
                      <a:prstGeom prst="rect">
                        <a:avLst/>
                      </a:prstGeom>
                      <a:noFill/>
                      <a:ln w="38100">
                        <a:noFill/>
                        <a:miter/>
                      </a:ln>
                    </p:spPr>
                  </p:pic>
                </p:oleObj>
              </mc:Fallback>
            </mc:AlternateContent>
          </a:graphicData>
        </a:graphic>
      </p:graphicFrame>
      <p:graphicFrame>
        <p:nvGraphicFramePr>
          <p:cNvPr id="21514" name="对象 -2147482265"/>
          <p:cNvGraphicFramePr>
            <a:graphicFrameLocks noChangeAspect="1"/>
          </p:cNvGraphicFramePr>
          <p:nvPr/>
        </p:nvGraphicFramePr>
        <p:xfrm>
          <a:off x="3051175" y="3695700"/>
          <a:ext cx="1828800" cy="736600"/>
        </p:xfrm>
        <a:graphic>
          <a:graphicData uri="http://schemas.openxmlformats.org/presentationml/2006/ole">
            <mc:AlternateContent xmlns:mc="http://schemas.openxmlformats.org/markup-compatibility/2006">
              <mc:Choice xmlns:v="urn:schemas-microsoft-com:vml" Requires="v">
                <p:oleObj spid="_x0000_s3087" name="" r:id="rId7" imgW="1041400" imgH="419100" progId="Equation.3">
                  <p:embed/>
                </p:oleObj>
              </mc:Choice>
              <mc:Fallback>
                <p:oleObj name="" r:id="rId7" imgW="1041400" imgH="419100" progId="Equation.3">
                  <p:embed/>
                  <p:pic>
                    <p:nvPicPr>
                      <p:cNvPr id="0" name="图片 3086"/>
                      <p:cNvPicPr/>
                      <p:nvPr/>
                    </p:nvPicPr>
                    <p:blipFill>
                      <a:blip r:embed="rId8"/>
                      <a:stretch>
                        <a:fillRect/>
                      </a:stretch>
                    </p:blipFill>
                    <p:spPr>
                      <a:xfrm>
                        <a:off x="3051175" y="3695700"/>
                        <a:ext cx="1828800" cy="7366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12"/>
                                        </p:tgtEl>
                                        <p:attrNameLst>
                                          <p:attrName>style.visibility</p:attrName>
                                        </p:attrNameLst>
                                      </p:cBhvr>
                                      <p:to>
                                        <p:strVal val="visible"/>
                                      </p:to>
                                    </p:set>
                                    <p:animEffect transition="in" filter="dissolve">
                                      <p:cBhvr>
                                        <p:cTn id="7" dur="500"/>
                                        <p:tgtEl>
                                          <p:spTgt spid="215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wipe(left)">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21508"/>
                                        </p:tgtEl>
                                        <p:attrNameLst>
                                          <p:attrName>style.visibility</p:attrName>
                                        </p:attrNameLst>
                                      </p:cBhvr>
                                      <p:to>
                                        <p:strVal val="visible"/>
                                      </p:to>
                                    </p:set>
                                    <p:anim calcmode="discrete" valueType="clr">
                                      <p:cBhvr override="childStyle">
                                        <p:cTn id="17" dur="80"/>
                                        <p:tgtEl>
                                          <p:spTgt spid="2150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1508"/>
                                        </p:tgtEl>
                                        <p:attrNameLst>
                                          <p:attrName>fillcolor</p:attrName>
                                        </p:attrNameLst>
                                      </p:cBhvr>
                                      <p:tavLst>
                                        <p:tav tm="0">
                                          <p:val>
                                            <p:clrVal>
                                              <a:schemeClr val="accent2"/>
                                            </p:clrVal>
                                          </p:val>
                                        </p:tav>
                                        <p:tav tm="50000">
                                          <p:val>
                                            <p:clrVal>
                                              <a:schemeClr val="hlink"/>
                                            </p:clrVal>
                                          </p:val>
                                        </p:tav>
                                      </p:tavLst>
                                    </p:anim>
                                    <p:set>
                                      <p:cBhvr>
                                        <p:cTn id="19" dur="80"/>
                                        <p:tgtEl>
                                          <p:spTgt spid="21508"/>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21506"/>
                                        </p:tgtEl>
                                        <p:attrNameLst>
                                          <p:attrName>style.visibility</p:attrName>
                                        </p:attrNameLst>
                                      </p:cBhvr>
                                      <p:to>
                                        <p:strVal val="visible"/>
                                      </p:to>
                                    </p:set>
                                    <p:anim calcmode="discrete" valueType="clr">
                                      <p:cBhvr override="childStyle">
                                        <p:cTn id="24" dur="80"/>
                                        <p:tgtEl>
                                          <p:spTgt spid="21506"/>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21506"/>
                                        </p:tgtEl>
                                        <p:attrNameLst>
                                          <p:attrName>fillcolor</p:attrName>
                                        </p:attrNameLst>
                                      </p:cBhvr>
                                      <p:tavLst>
                                        <p:tav tm="0">
                                          <p:val>
                                            <p:clrVal>
                                              <a:schemeClr val="accent2"/>
                                            </p:clrVal>
                                          </p:val>
                                        </p:tav>
                                        <p:tav tm="50000">
                                          <p:val>
                                            <p:clrVal>
                                              <a:schemeClr val="hlink"/>
                                            </p:clrVal>
                                          </p:val>
                                        </p:tav>
                                      </p:tavLst>
                                    </p:anim>
                                    <p:set>
                                      <p:cBhvr>
                                        <p:cTn id="26" dur="80"/>
                                        <p:tgtEl>
                                          <p:spTgt spid="21506"/>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514"/>
                                        </p:tgtEl>
                                        <p:attrNameLst>
                                          <p:attrName>style.visibility</p:attrName>
                                        </p:attrNameLst>
                                      </p:cBhvr>
                                      <p:to>
                                        <p:strVal val="visible"/>
                                      </p:to>
                                    </p:set>
                                    <p:animEffect transition="in" filter="dissolve">
                                      <p:cBhvr>
                                        <p:cTn id="31" dur="500"/>
                                        <p:tgtEl>
                                          <p:spTgt spid="21514"/>
                                        </p:tgtEl>
                                      </p:cBhvr>
                                    </p:animEffec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21505"/>
                                        </p:tgtEl>
                                        <p:attrNameLst>
                                          <p:attrName>style.visibility</p:attrName>
                                        </p:attrNameLst>
                                      </p:cBhvr>
                                      <p:to>
                                        <p:strVal val="visible"/>
                                      </p:to>
                                    </p:set>
                                    <p:anim calcmode="discrete" valueType="clr">
                                      <p:cBhvr override="childStyle">
                                        <p:cTn id="36" dur="80"/>
                                        <p:tgtEl>
                                          <p:spTgt spid="21505"/>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21505"/>
                                        </p:tgtEl>
                                        <p:attrNameLst>
                                          <p:attrName>fillcolor</p:attrName>
                                        </p:attrNameLst>
                                      </p:cBhvr>
                                      <p:tavLst>
                                        <p:tav tm="0">
                                          <p:val>
                                            <p:clrVal>
                                              <a:schemeClr val="accent2"/>
                                            </p:clrVal>
                                          </p:val>
                                        </p:tav>
                                        <p:tav tm="50000">
                                          <p:val>
                                            <p:clrVal>
                                              <a:schemeClr val="hlink"/>
                                            </p:clrVal>
                                          </p:val>
                                        </p:tav>
                                      </p:tavLst>
                                    </p:anim>
                                    <p:set>
                                      <p:cBhvr>
                                        <p:cTn id="38" dur="80"/>
                                        <p:tgtEl>
                                          <p:spTgt spid="21505"/>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1513"/>
                                        </p:tgtEl>
                                        <p:attrNameLst>
                                          <p:attrName>style.visibility</p:attrName>
                                        </p:attrNameLst>
                                      </p:cBhvr>
                                      <p:to>
                                        <p:strVal val="visible"/>
                                      </p:to>
                                    </p:set>
                                    <p:animEffect transition="in" filter="dissolve">
                                      <p:cBhvr>
                                        <p:cTn id="43" dur="500"/>
                                        <p:tgtEl>
                                          <p:spTgt spid="21513"/>
                                        </p:tgtEl>
                                      </p:cBhvr>
                                    </p:animEffect>
                                  </p:childTnLst>
                                </p:cTn>
                              </p:par>
                            </p:childTnLst>
                          </p:cTn>
                        </p:par>
                      </p:childTnLst>
                    </p:cTn>
                  </p:par>
                  <p:par>
                    <p:cTn id="44" fill="hold">
                      <p:stCondLst>
                        <p:cond delay="indefinite"/>
                      </p:stCondLst>
                      <p:childTnLst>
                        <p:par>
                          <p:cTn id="45" fill="hold">
                            <p:stCondLst>
                              <p:cond delay="0"/>
                            </p:stCondLst>
                            <p:childTnLst>
                              <p:par>
                                <p:cTn id="46" presetID="27" presetClass="entr" presetSubtype="0" fill="hold" grpId="0" nodeType="clickEffect">
                                  <p:stCondLst>
                                    <p:cond delay="0"/>
                                  </p:stCondLst>
                                  <p:iterate type="lt">
                                    <p:tmPct val="50000"/>
                                  </p:iterate>
                                  <p:childTnLst>
                                    <p:set>
                                      <p:cBhvr>
                                        <p:cTn id="47" dur="1" fill="hold">
                                          <p:stCondLst>
                                            <p:cond delay="0"/>
                                          </p:stCondLst>
                                        </p:cTn>
                                        <p:tgtEl>
                                          <p:spTgt spid="21509"/>
                                        </p:tgtEl>
                                        <p:attrNameLst>
                                          <p:attrName>style.visibility</p:attrName>
                                        </p:attrNameLst>
                                      </p:cBhvr>
                                      <p:to>
                                        <p:strVal val="visible"/>
                                      </p:to>
                                    </p:set>
                                    <p:anim calcmode="discrete" valueType="clr">
                                      <p:cBhvr override="childStyle">
                                        <p:cTn id="48" dur="80"/>
                                        <p:tgtEl>
                                          <p:spTgt spid="21509"/>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21509"/>
                                        </p:tgtEl>
                                        <p:attrNameLst>
                                          <p:attrName>fillcolor</p:attrName>
                                        </p:attrNameLst>
                                      </p:cBhvr>
                                      <p:tavLst>
                                        <p:tav tm="0">
                                          <p:val>
                                            <p:clrVal>
                                              <a:schemeClr val="accent2"/>
                                            </p:clrVal>
                                          </p:val>
                                        </p:tav>
                                        <p:tav tm="50000">
                                          <p:val>
                                            <p:clrVal>
                                              <a:schemeClr val="hlink"/>
                                            </p:clrVal>
                                          </p:val>
                                        </p:tav>
                                      </p:tavLst>
                                    </p:anim>
                                    <p:set>
                                      <p:cBhvr>
                                        <p:cTn id="50" dur="80"/>
                                        <p:tgtEl>
                                          <p:spTgt spid="21509"/>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7" presetClass="entr" presetSubtype="0" fill="hold" grpId="0" nodeType="clickEffect">
                                  <p:stCondLst>
                                    <p:cond delay="0"/>
                                  </p:stCondLst>
                                  <p:iterate type="lt">
                                    <p:tmPct val="50000"/>
                                  </p:iterate>
                                  <p:childTnLst>
                                    <p:set>
                                      <p:cBhvr>
                                        <p:cTn id="54" dur="1" fill="hold">
                                          <p:stCondLst>
                                            <p:cond delay="0"/>
                                          </p:stCondLst>
                                        </p:cTn>
                                        <p:tgtEl>
                                          <p:spTgt spid="21511"/>
                                        </p:tgtEl>
                                        <p:attrNameLst>
                                          <p:attrName>style.visibility</p:attrName>
                                        </p:attrNameLst>
                                      </p:cBhvr>
                                      <p:to>
                                        <p:strVal val="visible"/>
                                      </p:to>
                                    </p:set>
                                    <p:anim calcmode="discrete" valueType="clr">
                                      <p:cBhvr override="childStyle">
                                        <p:cTn id="55" dur="80"/>
                                        <p:tgtEl>
                                          <p:spTgt spid="21511"/>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21511"/>
                                        </p:tgtEl>
                                        <p:attrNameLst>
                                          <p:attrName>fillcolor</p:attrName>
                                        </p:attrNameLst>
                                      </p:cBhvr>
                                      <p:tavLst>
                                        <p:tav tm="0">
                                          <p:val>
                                            <p:clrVal>
                                              <a:schemeClr val="accent2"/>
                                            </p:clrVal>
                                          </p:val>
                                        </p:tav>
                                        <p:tav tm="50000">
                                          <p:val>
                                            <p:clrVal>
                                              <a:schemeClr val="hlink"/>
                                            </p:clrVal>
                                          </p:val>
                                        </p:tav>
                                      </p:tavLst>
                                    </p:anim>
                                    <p:set>
                                      <p:cBhvr>
                                        <p:cTn id="57" dur="80"/>
                                        <p:tgtEl>
                                          <p:spTgt spid="215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1510"/>
                                        </p:tgtEl>
                                        <p:attrNameLst>
                                          <p:attrName>style.visibility</p:attrName>
                                        </p:attrNameLst>
                                      </p:cBhvr>
                                      <p:to>
                                        <p:strVal val="visible"/>
                                      </p:to>
                                    </p:set>
                                    <p:animEffect transition="in" filter="dissolve">
                                      <p:cBhvr>
                                        <p:cTn id="62" dur="500"/>
                                        <p:tgtEl>
                                          <p:spTgt spid="2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7" grpId="1"/>
      <p:bldP spid="21508" grpId="0"/>
      <p:bldP spid="21508" grpId="1"/>
      <p:bldP spid="21506" grpId="0"/>
      <p:bldP spid="21506" grpId="1"/>
      <p:bldP spid="21505" grpId="0"/>
      <p:bldP spid="21505" grpId="1"/>
      <p:bldP spid="21509" grpId="0"/>
      <p:bldP spid="21509" grpId="1"/>
      <p:bldP spid="21511" grpId="0"/>
      <p:bldP spid="215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p:nvPr/>
        </p:nvSpPr>
        <p:spPr>
          <a:xfrm>
            <a:off x="1588" y="0"/>
            <a:ext cx="9142412" cy="6858000"/>
          </a:xfrm>
          <a:prstGeom prst="rect">
            <a:avLst/>
          </a:prstGeom>
          <a:solidFill>
            <a:schemeClr val="bg1"/>
          </a:solidFill>
          <a:ln w="9525">
            <a:noFill/>
          </a:ln>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pic>
        <p:nvPicPr>
          <p:cNvPr id="7170" name="Picture 3" descr="陕科大形象设计手册基础部分-011"/>
          <p:cNvPicPr>
            <a:picLocks noChangeAspect="1"/>
          </p:cNvPicPr>
          <p:nvPr/>
        </p:nvPicPr>
        <p:blipFill>
          <a:blip r:embed="rId1"/>
          <a:stretch>
            <a:fillRect/>
          </a:stretch>
        </p:blipFill>
        <p:spPr>
          <a:xfrm>
            <a:off x="0" y="260350"/>
            <a:ext cx="3348038" cy="771525"/>
          </a:xfrm>
          <a:prstGeom prst="rect">
            <a:avLst/>
          </a:prstGeom>
          <a:noFill/>
          <a:ln w="9525">
            <a:noFill/>
          </a:ln>
        </p:spPr>
      </p:pic>
      <p:pic>
        <p:nvPicPr>
          <p:cNvPr id="7171" name="Picture 6" descr="zczb"/>
          <p:cNvPicPr>
            <a:picLocks noChangeAspect="1"/>
          </p:cNvPicPr>
          <p:nvPr/>
        </p:nvPicPr>
        <p:blipFill>
          <a:blip r:embed="rId2"/>
          <a:stretch>
            <a:fillRect/>
          </a:stretch>
        </p:blipFill>
        <p:spPr>
          <a:xfrm>
            <a:off x="6877050" y="260350"/>
            <a:ext cx="1943100" cy="715963"/>
          </a:xfrm>
          <a:prstGeom prst="rect">
            <a:avLst/>
          </a:prstGeom>
          <a:noFill/>
          <a:ln w="9525">
            <a:noFill/>
          </a:ln>
        </p:spPr>
      </p:pic>
      <p:sp>
        <p:nvSpPr>
          <p:cNvPr id="7172" name="Line 7"/>
          <p:cNvSpPr/>
          <p:nvPr/>
        </p:nvSpPr>
        <p:spPr>
          <a:xfrm>
            <a:off x="0" y="1125538"/>
            <a:ext cx="9144000" cy="0"/>
          </a:xfrm>
          <a:prstGeom prst="line">
            <a:avLst/>
          </a:prstGeom>
          <a:ln w="28575" cap="flat" cmpd="sng">
            <a:solidFill>
              <a:srgbClr val="EAEAEA"/>
            </a:solidFill>
            <a:prstDash val="dash"/>
            <a:round/>
            <a:headEnd type="none" w="med" len="med"/>
            <a:tailEnd type="none" w="med" len="med"/>
          </a:ln>
        </p:spPr>
      </p:sp>
      <p:sp>
        <p:nvSpPr>
          <p:cNvPr id="7173" name="Rectangle 5"/>
          <p:cNvSpPr/>
          <p:nvPr/>
        </p:nvSpPr>
        <p:spPr>
          <a:xfrm>
            <a:off x="395288" y="1989138"/>
            <a:ext cx="8424862" cy="1152525"/>
          </a:xfrm>
          <a:prstGeom prst="rect">
            <a:avLst/>
          </a:prstGeom>
          <a:noFill/>
          <a:ln w="9525">
            <a:noFill/>
          </a:ln>
        </p:spPr>
        <p:txBody>
          <a:bodyPr anchor="ctr" anchorCtr="0"/>
          <a:p>
            <a:pPr algn="ctr" defTabSz="914400">
              <a:lnSpc>
                <a:spcPct val="120000"/>
              </a:lnSpc>
              <a:tabLst>
                <a:tab pos="1790700" algn="l"/>
              </a:tabLst>
            </a:pPr>
            <a:r>
              <a:rPr lang="zh-CN" altLang="en-US" sz="3600" b="0" dirty="0">
                <a:latin typeface="Comic Sans MS" panose="030F0702030302020204" pitchFamily="2" charset="0"/>
                <a:ea typeface="黑体" panose="02010609060101010101" pitchFamily="2" charset="-122"/>
              </a:rPr>
              <a:t>第</a:t>
            </a:r>
            <a:r>
              <a:rPr lang="en-US" altLang="zh-CN" sz="3600" b="0" dirty="0">
                <a:latin typeface="Comic Sans MS" panose="030F0702030302020204" pitchFamily="2" charset="0"/>
                <a:ea typeface="黑体" panose="02010609060101010101" pitchFamily="2" charset="-122"/>
              </a:rPr>
              <a:t>6</a:t>
            </a:r>
            <a:r>
              <a:rPr lang="zh-CN" altLang="en-US" sz="3600" b="0" dirty="0">
                <a:latin typeface="Comic Sans MS" panose="030F0702030302020204" pitchFamily="2" charset="0"/>
                <a:ea typeface="黑体" panose="02010609060101010101" pitchFamily="2" charset="-122"/>
              </a:rPr>
              <a:t>章 时序逻辑电路</a:t>
            </a:r>
            <a:endParaRPr lang="zh-CN" altLang="en-US" sz="3600" b="0" dirty="0">
              <a:latin typeface="Comic Sans MS" panose="030F0702030302020204" pitchFamily="2" charset="0"/>
              <a:ea typeface="黑体" panose="02010609060101010101" pitchFamily="2" charset="-122"/>
            </a:endParaRPr>
          </a:p>
          <a:p>
            <a:pPr algn="ctr" defTabSz="914400">
              <a:lnSpc>
                <a:spcPct val="120000"/>
              </a:lnSpc>
              <a:tabLst>
                <a:tab pos="1790700" algn="l"/>
              </a:tabLst>
            </a:pPr>
            <a:r>
              <a:rPr lang="en-US" altLang="zh-CN" sz="3600" b="0" dirty="0">
                <a:latin typeface="Comic Sans MS" panose="030F0702030302020204" pitchFamily="2" charset="0"/>
                <a:ea typeface="黑体" panose="02010609060101010101" pitchFamily="2" charset="-122"/>
              </a:rPr>
              <a:t>Sequential Logic Circuits</a:t>
            </a:r>
            <a:endParaRPr lang="en-US" altLang="zh-CN" sz="3600" b="0" dirty="0">
              <a:latin typeface="Comic Sans MS" panose="030F0702030302020204" pitchFamily="2" charset="0"/>
              <a:ea typeface="黑体" panose="0201060906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框 18435"/>
          <p:cNvSpPr txBox="1"/>
          <p:nvPr/>
        </p:nvSpPr>
        <p:spPr>
          <a:xfrm>
            <a:off x="1139825" y="4544977"/>
            <a:ext cx="6551612" cy="783625"/>
          </a:xfrm>
          <a:prstGeom prst="rect">
            <a:avLst/>
          </a:prstGeom>
          <a:noFill/>
          <a:ln w="9525">
            <a:noFill/>
          </a:ln>
        </p:spPr>
        <p:txBody>
          <a:bodyPr wrap="square" anchor="t">
            <a:spAutoFit/>
          </a:bodyPr>
          <a:p>
            <a:pPr eaLnBrk="0" hangingPunct="0">
              <a:spcBef>
                <a:spcPct val="50000"/>
              </a:spcBef>
            </a:pPr>
            <a:r>
              <a:rPr lang="zh-CN" altLang="en-US"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mn-cs"/>
              </a:rPr>
              <a:t>结论：</a:t>
            </a:r>
            <a:r>
              <a:rPr lang="zh-CN" altLang="en-US" noProof="1" dirty="0">
                <a:latin typeface="Comic Sans MS" panose="030F0702030302020204" pitchFamily="2" charset="0"/>
                <a:ea typeface="宋体" panose="02010600030101010101" pitchFamily="2" charset="-122"/>
                <a:cs typeface="+mn-cs"/>
              </a:rPr>
              <a:t>同步的</a:t>
            </a:r>
            <a:r>
              <a:rPr lang="en-US" altLang="zh-CN" noProof="1" dirty="0">
                <a:latin typeface="Comic Sans MS" panose="030F0702030302020204" pitchFamily="2" charset="0"/>
                <a:ea typeface="宋体" panose="02010600030101010101" pitchFamily="2" charset="-122"/>
                <a:cs typeface="+mn-cs"/>
              </a:rPr>
              <a:t>4</a:t>
            </a:r>
            <a:r>
              <a:rPr lang="zh-CN" altLang="en-US" noProof="1" dirty="0">
                <a:latin typeface="Comic Sans MS" panose="030F0702030302020204" pitchFamily="2" charset="0"/>
                <a:ea typeface="宋体" panose="02010600030101010101" pitchFamily="2" charset="-122"/>
                <a:cs typeface="+mn-cs"/>
              </a:rPr>
              <a:t>进位加</a:t>
            </a:r>
            <a:r>
              <a:rPr lang="en-US" altLang="zh-CN" noProof="1" dirty="0">
                <a:latin typeface="Comic Sans MS" panose="030F0702030302020204" pitchFamily="2" charset="0"/>
                <a:ea typeface="宋体" panose="02010600030101010101" pitchFamily="2" charset="-122"/>
                <a:cs typeface="+mn-cs"/>
              </a:rPr>
              <a:t>/</a:t>
            </a:r>
            <a:r>
              <a:rPr lang="zh-CN" altLang="en-US" noProof="1" dirty="0">
                <a:latin typeface="Comic Sans MS" panose="030F0702030302020204" pitchFamily="2" charset="0"/>
                <a:ea typeface="宋体" panose="02010600030101010101" pitchFamily="2" charset="-122"/>
                <a:cs typeface="+mn-cs"/>
              </a:rPr>
              <a:t>减计数器。</a:t>
            </a:r>
            <a:endParaRPr lang="zh-CN" altLang="en-US" noProof="1" dirty="0">
              <a:latin typeface="Comic Sans MS" panose="030F0702030302020204" pitchFamily="2" charset="0"/>
              <a:ea typeface="宋体" panose="02010600030101010101" pitchFamily="2" charset="-122"/>
            </a:endParaRPr>
          </a:p>
          <a:p>
            <a:pPr eaLnBrk="0" hangingPunct="0">
              <a:spcBef>
                <a:spcPct val="50000"/>
              </a:spcBef>
            </a:pPr>
            <a:r>
              <a:rPr lang="en-US" altLang="zh-CN" noProof="1" dirty="0">
                <a:latin typeface="Comic Sans MS" panose="030F0702030302020204" pitchFamily="2" charset="0"/>
                <a:ea typeface="宋体" panose="02010600030101010101" pitchFamily="2" charset="-122"/>
                <a:cs typeface="+mn-cs"/>
              </a:rPr>
              <a:t>       A=0</a:t>
            </a:r>
            <a:r>
              <a:rPr lang="zh-CN" altLang="en-US" noProof="1" dirty="0">
                <a:latin typeface="Comic Sans MS" panose="030F0702030302020204" pitchFamily="2" charset="0"/>
                <a:ea typeface="宋体" panose="02010600030101010101" pitchFamily="2" charset="-122"/>
                <a:cs typeface="+mn-cs"/>
              </a:rPr>
              <a:t>时，实现加法计数；</a:t>
            </a:r>
            <a:r>
              <a:rPr lang="en-US" altLang="zh-CN" noProof="1" dirty="0">
                <a:latin typeface="Comic Sans MS" panose="030F0702030302020204" pitchFamily="2" charset="0"/>
                <a:ea typeface="宋体" panose="02010600030101010101" pitchFamily="2" charset="-122"/>
                <a:cs typeface="+mn-cs"/>
              </a:rPr>
              <a:t>A=1</a:t>
            </a:r>
            <a:r>
              <a:rPr lang="zh-CN" altLang="en-US" noProof="1" dirty="0">
                <a:latin typeface="Comic Sans MS" panose="030F0702030302020204" pitchFamily="2" charset="0"/>
                <a:ea typeface="宋体" panose="02010600030101010101" pitchFamily="2" charset="-122"/>
                <a:cs typeface="+mn-cs"/>
              </a:rPr>
              <a:t>时，实现减法计数。</a:t>
            </a:r>
            <a:endParaRPr lang="zh-CN" altLang="en-US" noProof="1" dirty="0">
              <a:latin typeface="Comic Sans MS" panose="030F0702030302020204" pitchFamily="2" charset="0"/>
              <a:ea typeface="宋体" panose="02010600030101010101" pitchFamily="2" charset="-122"/>
            </a:endParaRPr>
          </a:p>
        </p:txBody>
      </p:sp>
      <p:graphicFrame>
        <p:nvGraphicFramePr>
          <p:cNvPr id="2" name="表格 1"/>
          <p:cNvGraphicFramePr/>
          <p:nvPr/>
        </p:nvGraphicFramePr>
        <p:xfrm>
          <a:off x="1382713" y="1746250"/>
          <a:ext cx="4486275" cy="2006600"/>
        </p:xfrm>
        <a:graphic>
          <a:graphicData uri="http://schemas.openxmlformats.org/drawingml/2006/table">
            <a:tbl>
              <a:tblPr firstRow="1" bandRow="1">
                <a:tableStyleId>{5940675A-B579-460E-94D1-54222C63F5DA}</a:tableStyleId>
              </a:tblPr>
              <a:tblGrid>
                <a:gridCol w="759460"/>
                <a:gridCol w="1162685"/>
                <a:gridCol w="671830"/>
                <a:gridCol w="1155700"/>
                <a:gridCol w="735965"/>
              </a:tblGrid>
              <a:tr h="298450">
                <a:tc rowSpan="2">
                  <a:txBody>
                    <a:bodyPr/>
                    <a:p>
                      <a:pPr algn="ctr">
                        <a:buNone/>
                      </a:pPr>
                      <a:r>
                        <a:rPr lang="en-US" sz="1600" b="0" i="1">
                          <a:latin typeface="Comic Sans MS" panose="030F0702030302020204" pitchFamily="2" charset="0"/>
                          <a:cs typeface="Comic Sans MS" panose="030F0702030302020204" pitchFamily="2" charset="0"/>
                        </a:rPr>
                        <a:t>C</a:t>
                      </a:r>
                      <a:r>
                        <a:rPr lang="en-US" sz="1600" b="0" i="1">
                          <a:latin typeface="Comic Sans MS" panose="030F0702030302020204" pitchFamily="2" charset="0"/>
                          <a:ea typeface="宋体" panose="02010600030101010101" pitchFamily="2" charset="-122"/>
                          <a:cs typeface="Comic Sans MS" panose="030F0702030302020204" pitchFamily="2" charset="0"/>
                        </a:rPr>
                        <a:t>LK</a:t>
                      </a:r>
                      <a:endParaRPr lang="en-US" altLang="en-US" sz="1600" b="0" i="1">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2">
                  <a:txBody>
                    <a:bodyPr/>
                    <a:p>
                      <a:pPr algn="ctr">
                        <a:buNone/>
                      </a:pPr>
                      <a:r>
                        <a:rPr lang="en-US" sz="1600" b="0" i="1">
                          <a:latin typeface="Comic Sans MS" panose="030F0702030302020204" pitchFamily="2" charset="0"/>
                          <a:ea typeface="宋体" panose="02010600030101010101" pitchFamily="2" charset="-122"/>
                          <a:cs typeface="Comic Sans MS" panose="030F0702030302020204" pitchFamily="2" charset="0"/>
                        </a:rPr>
                        <a:t>A</a:t>
                      </a: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i="1">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p>
                      <a:pPr algn="ctr">
                        <a:buNone/>
                      </a:pPr>
                      <a:r>
                        <a:rPr lang="en-US" sz="1600" b="0" i="1">
                          <a:latin typeface="Comic Sans MS" panose="030F0702030302020204" pitchFamily="2" charset="0"/>
                          <a:ea typeface="宋体" panose="02010600030101010101" pitchFamily="2" charset="-122"/>
                          <a:cs typeface="Comic Sans MS" panose="030F0702030302020204" pitchFamily="2" charset="0"/>
                        </a:rPr>
                        <a:t>A</a:t>
                      </a:r>
                      <a:r>
                        <a:rPr lang="en-US" sz="1600" b="0">
                          <a:latin typeface="Comic Sans MS" panose="030F0702030302020204" pitchFamily="2" charset="0"/>
                          <a:ea typeface="宋体" panose="02010600030101010101" pitchFamily="2" charset="-122"/>
                          <a:cs typeface="Comic Sans MS" panose="030F0702030302020204" pitchFamily="2" charset="0"/>
                        </a:rPr>
                        <a:t>=1</a:t>
                      </a:r>
                      <a:endParaRPr lang="en-US" altLang="en-US" sz="1600" b="0" i="1">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6924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i="1">
                          <a:latin typeface="Comic Sans MS" panose="030F0702030302020204" pitchFamily="2" charset="0"/>
                          <a:ea typeface="宋体" panose="02010600030101010101" pitchFamily="2" charset="-122"/>
                          <a:cs typeface="Comic Sans MS" panose="030F0702030302020204" pitchFamily="2" charset="0"/>
                        </a:rPr>
                        <a:t>Q</a:t>
                      </a:r>
                      <a:r>
                        <a:rPr lang="en-US" sz="1600" b="0" baseline="-25000">
                          <a:latin typeface="Comic Sans MS" panose="030F0702030302020204" pitchFamily="2" charset="0"/>
                          <a:ea typeface="宋体" panose="02010600030101010101" pitchFamily="2" charset="-122"/>
                          <a:cs typeface="Comic Sans MS" panose="030F0702030302020204" pitchFamily="2" charset="0"/>
                        </a:rPr>
                        <a:t>2</a:t>
                      </a: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i="1">
                          <a:latin typeface="Comic Sans MS" panose="030F0702030302020204" pitchFamily="2" charset="0"/>
                          <a:ea typeface="宋体" panose="02010600030101010101" pitchFamily="2" charset="-122"/>
                          <a:cs typeface="Comic Sans MS" panose="030F0702030302020204" pitchFamily="2" charset="0"/>
                        </a:rPr>
                        <a:t>Q</a:t>
                      </a:r>
                      <a:r>
                        <a:rPr lang="en-US" sz="1600" b="0" baseline="-25000">
                          <a:latin typeface="Comic Sans MS" panose="030F0702030302020204" pitchFamily="2" charset="0"/>
                          <a:ea typeface="宋体" panose="02010600030101010101" pitchFamily="2" charset="-122"/>
                          <a:cs typeface="Comic Sans MS" panose="030F0702030302020204" pitchFamily="2" charset="0"/>
                        </a:rPr>
                        <a:t>1</a:t>
                      </a:r>
                      <a:r>
                        <a:rPr lang="en-US" sz="1600" b="0">
                          <a:latin typeface="Comic Sans MS" panose="030F0702030302020204" pitchFamily="2" charset="0"/>
                          <a:cs typeface="Comic Sans MS" panose="030F0702030302020204" pitchFamily="2" charset="0"/>
                        </a:rPr>
                        <a:t>  </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i="1">
                          <a:latin typeface="Comic Sans MS" panose="030F0702030302020204" pitchFamily="2" charset="0"/>
                          <a:ea typeface="宋体" panose="02010600030101010101" pitchFamily="2" charset="-122"/>
                          <a:cs typeface="Comic Sans MS" panose="030F0702030302020204" pitchFamily="2" charset="0"/>
                        </a:rPr>
                        <a:t>Y</a:t>
                      </a:r>
                      <a:endParaRPr lang="en-US" altLang="en-US" sz="1600" b="0" i="1">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i="1">
                          <a:latin typeface="Comic Sans MS" panose="030F0702030302020204" pitchFamily="2" charset="0"/>
                          <a:ea typeface="宋体" panose="02010600030101010101" pitchFamily="2" charset="-122"/>
                          <a:cs typeface="Comic Sans MS" panose="030F0702030302020204" pitchFamily="2" charset="0"/>
                        </a:rPr>
                        <a:t>Q</a:t>
                      </a:r>
                      <a:r>
                        <a:rPr lang="en-US" sz="1600" b="0" baseline="-25000">
                          <a:latin typeface="Comic Sans MS" panose="030F0702030302020204" pitchFamily="2" charset="0"/>
                          <a:ea typeface="宋体" panose="02010600030101010101" pitchFamily="2" charset="-122"/>
                          <a:cs typeface="Comic Sans MS" panose="030F0702030302020204" pitchFamily="2" charset="0"/>
                        </a:rPr>
                        <a:t>2</a:t>
                      </a: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i="1">
                          <a:latin typeface="Comic Sans MS" panose="030F0702030302020204" pitchFamily="2" charset="0"/>
                          <a:ea typeface="宋体" panose="02010600030101010101" pitchFamily="2" charset="-122"/>
                          <a:cs typeface="Comic Sans MS" panose="030F0702030302020204" pitchFamily="2" charset="0"/>
                        </a:rPr>
                        <a:t>Q</a:t>
                      </a:r>
                      <a:r>
                        <a:rPr lang="en-US" sz="1600" b="0" baseline="-25000">
                          <a:latin typeface="Comic Sans MS" panose="030F0702030302020204" pitchFamily="2" charset="0"/>
                          <a:ea typeface="宋体" panose="02010600030101010101" pitchFamily="2" charset="-122"/>
                          <a:cs typeface="Comic Sans MS" panose="030F0702030302020204" pitchFamily="2" charset="0"/>
                        </a:rPr>
                        <a:t>1</a:t>
                      </a:r>
                      <a:r>
                        <a:rPr lang="en-US" sz="1600" b="0">
                          <a:latin typeface="Comic Sans MS" panose="030F0702030302020204" pitchFamily="2" charset="0"/>
                          <a:cs typeface="Comic Sans MS" panose="030F0702030302020204" pitchFamily="2" charset="0"/>
                        </a:rPr>
                        <a:t>  </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i="1">
                          <a:latin typeface="Comic Sans MS" panose="030F0702030302020204" pitchFamily="2" charset="0"/>
                          <a:ea typeface="宋体" panose="02010600030101010101" pitchFamily="2" charset="-122"/>
                          <a:cs typeface="Comic Sans MS" panose="030F0702030302020204" pitchFamily="2" charset="0"/>
                        </a:rPr>
                        <a:t>Y</a:t>
                      </a:r>
                      <a:endParaRPr lang="en-US" altLang="en-US" sz="1600" b="0" i="1">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4790">
                <a:tc>
                  <a:txBody>
                    <a:bodyPr/>
                    <a:p>
                      <a:pPr algn="ctr">
                        <a:buNone/>
                      </a:pPr>
                      <a:r>
                        <a:rPr lang="en-US" sz="1600" b="0">
                          <a:latin typeface="Comic Sans MS" panose="030F0702030302020204" pitchFamily="2" charset="0"/>
                          <a:cs typeface="Comic Sans MS" panose="030F0702030302020204" pitchFamily="2" charset="0"/>
                        </a:rPr>
                        <a:t>0</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a:latin typeface="Comic Sans MS" panose="030F0702030302020204" pitchFamily="2" charset="0"/>
                          <a:cs typeface="Comic Sans MS" panose="030F0702030302020204" pitchFamily="2" charset="0"/>
                        </a:rPr>
                        <a:t>0    0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a:latin typeface="Comic Sans MS" panose="030F0702030302020204" pitchFamily="2" charset="0"/>
                          <a:cs typeface="Comic Sans MS" panose="030F0702030302020204" pitchFamily="2" charset="0"/>
                        </a:rPr>
                        <a:t>0    0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1</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8450">
                <a:tc>
                  <a:txBody>
                    <a:bodyPr/>
                    <a:p>
                      <a:pPr algn="ctr">
                        <a:buNone/>
                      </a:pPr>
                      <a:r>
                        <a:rPr lang="en-US" sz="1600" b="0">
                          <a:latin typeface="Comic Sans MS" panose="030F0702030302020204" pitchFamily="2" charset="0"/>
                          <a:cs typeface="Comic Sans MS" panose="030F0702030302020204" pitchFamily="2" charset="0"/>
                        </a:rPr>
                        <a:t>1↑</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cs typeface="Comic Sans MS" panose="030F0702030302020204" pitchFamily="2" charset="0"/>
                        </a:rPr>
                        <a:t> 0    1</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cs typeface="Comic Sans MS" panose="030F0702030302020204" pitchFamily="2" charset="0"/>
                        </a:rPr>
                        <a:t> </a:t>
                      </a:r>
                      <a:r>
                        <a:rPr lang="en-US" sz="1600" b="0">
                          <a:latin typeface="Comic Sans MS" panose="030F0702030302020204" pitchFamily="2" charset="0"/>
                          <a:ea typeface="宋体" panose="02010600030101010101" pitchFamily="2" charset="-122"/>
                          <a:cs typeface="Comic Sans MS" panose="030F0702030302020204" pitchFamily="2" charset="0"/>
                        </a:rPr>
                        <a:t>1</a:t>
                      </a:r>
                      <a:r>
                        <a:rPr lang="en-US" sz="1600" b="0">
                          <a:latin typeface="Comic Sans MS" panose="030F0702030302020204" pitchFamily="2" charset="0"/>
                          <a:cs typeface="Comic Sans MS" panose="030F0702030302020204" pitchFamily="2" charset="0"/>
                        </a:rPr>
                        <a:t>    1</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8450">
                <a:tc>
                  <a:txBody>
                    <a:bodyPr/>
                    <a:p>
                      <a:pPr algn="ctr">
                        <a:buNone/>
                      </a:pPr>
                      <a:r>
                        <a:rPr lang="en-US" sz="1600" b="0">
                          <a:latin typeface="Comic Sans MS" panose="030F0702030302020204" pitchFamily="2" charset="0"/>
                          <a:cs typeface="Comic Sans MS" panose="030F0702030302020204" pitchFamily="2" charset="0"/>
                        </a:rPr>
                        <a:t>2↑</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a:latin typeface="Comic Sans MS" panose="030F0702030302020204" pitchFamily="2" charset="0"/>
                          <a:cs typeface="Comic Sans MS" panose="030F0702030302020204" pitchFamily="2" charset="0"/>
                        </a:rPr>
                        <a:t>1    0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a:latin typeface="Comic Sans MS" panose="030F0702030302020204" pitchFamily="2" charset="0"/>
                          <a:cs typeface="Comic Sans MS" panose="030F0702030302020204" pitchFamily="2" charset="0"/>
                        </a:rPr>
                        <a:t>1    0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9085">
                <a:tc>
                  <a:txBody>
                    <a:bodyPr/>
                    <a:p>
                      <a:pPr algn="ctr">
                        <a:buNone/>
                      </a:pPr>
                      <a:r>
                        <a:rPr lang="en-US" sz="1600" b="0">
                          <a:latin typeface="Comic Sans MS" panose="030F0702030302020204" pitchFamily="2" charset="0"/>
                          <a:cs typeface="Comic Sans MS" panose="030F0702030302020204" pitchFamily="2" charset="0"/>
                        </a:rPr>
                        <a:t>3↑</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a:t>
                      </a:r>
                      <a:r>
                        <a:rPr lang="en-US" sz="1600" b="0">
                          <a:latin typeface="Comic Sans MS" panose="030F0702030302020204" pitchFamily="2" charset="0"/>
                          <a:cs typeface="Comic Sans MS" panose="030F0702030302020204" pitchFamily="2" charset="0"/>
                        </a:rPr>
                        <a:t>1    1</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1</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 0</a:t>
                      </a:r>
                      <a:r>
                        <a:rPr lang="en-US" sz="1600" b="0">
                          <a:latin typeface="Comic Sans MS" panose="030F0702030302020204" pitchFamily="2" charset="0"/>
                          <a:cs typeface="Comic Sans MS" panose="030F0702030302020204" pitchFamily="2" charset="0"/>
                        </a:rPr>
                        <a:t>    1</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8450">
                <a:tc>
                  <a:txBody>
                    <a:bodyPr/>
                    <a:p>
                      <a:pPr algn="ctr">
                        <a:buNone/>
                      </a:pPr>
                      <a:r>
                        <a:rPr lang="en-US" sz="1600" b="0">
                          <a:latin typeface="Comic Sans MS" panose="030F0702030302020204" pitchFamily="2" charset="0"/>
                          <a:cs typeface="Comic Sans MS" panose="030F0702030302020204" pitchFamily="2" charset="0"/>
                        </a:rPr>
                        <a:t>4↑</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cs typeface="Comic Sans MS" panose="030F0702030302020204" pitchFamily="2" charset="0"/>
                        </a:rPr>
                        <a:t> 0    0</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cs typeface="Comic Sans MS" panose="030F0702030302020204" pitchFamily="2" charset="0"/>
                        </a:rPr>
                        <a:t> 0    0</a:t>
                      </a:r>
                      <a:endParaRPr lang="en-US" altLang="en-US" sz="1600" b="0">
                        <a:latin typeface="Comic Sans MS" panose="030F0702030302020204" pitchFamily="2" charset="0"/>
                        <a:ea typeface="Times New Roman" panose="02020603050405020304" pitchFamily="2" charset="0"/>
                        <a:cs typeface="Comic Sans MS" panose="030F0702030302020204" pitchFamily="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600" b="0">
                          <a:latin typeface="Comic Sans MS" panose="030F0702030302020204" pitchFamily="2" charset="0"/>
                          <a:ea typeface="宋体" panose="02010600030101010101" pitchFamily="2" charset="-122"/>
                          <a:cs typeface="Comic Sans MS" panose="030F0702030302020204" pitchFamily="2" charset="0"/>
                        </a:rPr>
                        <a:t>0</a:t>
                      </a:r>
                      <a:endParaRPr lang="en-US" altLang="en-US" sz="1600" b="0">
                        <a:latin typeface="Comic Sans MS" panose="030F0702030302020204" pitchFamily="2" charset="0"/>
                        <a:ea typeface="宋体" panose="02010600030101010101" pitchFamily="2" charset="-122"/>
                        <a:cs typeface="Comic Sans MS" panose="030F0702030302020204" pitchFamily="2"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2577" name="文本框 9"/>
          <p:cNvSpPr txBox="1"/>
          <p:nvPr/>
        </p:nvSpPr>
        <p:spPr>
          <a:xfrm>
            <a:off x="1025525" y="4022725"/>
            <a:ext cx="3267075"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4</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推断</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电路的逻辑功能</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2578" name="文本框 18435"/>
          <p:cNvSpPr txBox="1"/>
          <p:nvPr/>
        </p:nvSpPr>
        <p:spPr>
          <a:xfrm>
            <a:off x="1139825" y="5603875"/>
            <a:ext cx="7718425" cy="368300"/>
          </a:xfrm>
          <a:prstGeom prst="rect">
            <a:avLst/>
          </a:prstGeom>
          <a:noFill/>
          <a:ln w="9525">
            <a:noFill/>
          </a:ln>
        </p:spPr>
        <p:txBody>
          <a:bodyPr wrap="square" anchor="t" anchorCtr="0">
            <a:spAutoFit/>
          </a:bodyPr>
          <a:p>
            <a:pPr eaLnBrk="0" hangingPunct="0"/>
            <a:r>
              <a:rPr lang="zh-CN" altLang="zh-CN" dirty="0">
                <a:latin typeface="Arial" panose="020B0604020202020204" pitchFamily="34" charset="0"/>
                <a:ea typeface="宋体" panose="02010600030101010101" pitchFamily="2" charset="-122"/>
              </a:rPr>
              <a:t>由于两个触发器的四种状态均为有效状态，所以该电路具有自启动功能。</a:t>
            </a:r>
            <a:endParaRPr lang="zh-CN" altLang="zh-CN" dirty="0">
              <a:latin typeface="Arial" panose="020B0604020202020204" pitchFamily="34" charset="0"/>
              <a:ea typeface="宋体" panose="02010600030101010101" pitchFamily="2" charset="-122"/>
            </a:endParaRPr>
          </a:p>
        </p:txBody>
      </p:sp>
      <p:sp>
        <p:nvSpPr>
          <p:cNvPr id="22579" name="文本框 3"/>
          <p:cNvSpPr txBox="1"/>
          <p:nvPr/>
        </p:nvSpPr>
        <p:spPr>
          <a:xfrm>
            <a:off x="749300" y="649288"/>
            <a:ext cx="551815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列出状态表，画出状态转换图（或时序图）</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2580" name="文本框 17414"/>
          <p:cNvSpPr txBox="1"/>
          <p:nvPr/>
        </p:nvSpPr>
        <p:spPr>
          <a:xfrm>
            <a:off x="749300" y="1117600"/>
            <a:ext cx="8270875" cy="368300"/>
          </a:xfrm>
          <a:prstGeom prst="rect">
            <a:avLst/>
          </a:prstGeom>
          <a:noFill/>
          <a:ln w="9525">
            <a:noFill/>
          </a:ln>
        </p:spPr>
        <p:txBody>
          <a:bodyPr wrap="square" anchor="t" anchorCtr="0">
            <a:spAutoFit/>
          </a:bodyPr>
          <a:p>
            <a:pPr eaLnBrk="0" hangingPunct="0"/>
            <a:r>
              <a:rPr lang="zh-CN" altLang="en-US" dirty="0">
                <a:latin typeface="Arial" panose="020B0604020202020204" pitchFamily="34" charset="0"/>
                <a:ea typeface="宋体" panose="02010600030101010101" pitchFamily="2" charset="-122"/>
              </a:rPr>
              <a:t>设电路的初始状态Q</a:t>
            </a:r>
            <a:r>
              <a:rPr lang="zh-CN" altLang="en-US" baseline="-25000"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Q</a:t>
            </a:r>
            <a:r>
              <a:rPr lang="zh-CN" altLang="en-US" baseline="-25000"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=00。外部输入信号A=0</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1时，状态转换表如下表所示。</a:t>
            </a:r>
            <a:endParaRPr lang="zh-CN" altLang="en-US" dirty="0">
              <a:latin typeface="Arial" panose="020B0604020202020204" pitchFamily="34" charset="0"/>
              <a:ea typeface="宋体" panose="02010600030101010101" pitchFamily="2" charset="-122"/>
            </a:endParaRPr>
          </a:p>
        </p:txBody>
      </p:sp>
      <p:sp>
        <p:nvSpPr>
          <p:cNvPr id="13" name="矩形 11270"/>
          <p:cNvSpPr/>
          <p:nvPr/>
        </p:nvSpPr>
        <p:spPr>
          <a:xfrm>
            <a:off x="2144713" y="1746250"/>
            <a:ext cx="1163637" cy="20066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21510" name="对象 -2147482264"/>
          <p:cNvGraphicFramePr>
            <a:graphicFrameLocks noChangeAspect="1"/>
          </p:cNvGraphicFramePr>
          <p:nvPr/>
        </p:nvGraphicFramePr>
        <p:xfrm>
          <a:off x="6343650" y="1962150"/>
          <a:ext cx="2049463" cy="882650"/>
        </p:xfrm>
        <a:graphic>
          <a:graphicData uri="http://schemas.openxmlformats.org/presentationml/2006/ole">
            <mc:AlternateContent xmlns:mc="http://schemas.openxmlformats.org/markup-compatibility/2006">
              <mc:Choice xmlns:v="urn:schemas-microsoft-com:vml" Requires="v">
                <p:oleObj spid="_x0000_s3090" name="" r:id="rId1" imgW="1181100" imgH="508000" progId="Equation.3">
                  <p:embed/>
                </p:oleObj>
              </mc:Choice>
              <mc:Fallback>
                <p:oleObj name="" r:id="rId1" imgW="1181100" imgH="508000" progId="Equation.3">
                  <p:embed/>
                  <p:pic>
                    <p:nvPicPr>
                      <p:cNvPr id="0" name="图片 3089"/>
                      <p:cNvPicPr/>
                      <p:nvPr/>
                    </p:nvPicPr>
                    <p:blipFill>
                      <a:blip r:embed="rId2"/>
                      <a:stretch>
                        <a:fillRect/>
                      </a:stretch>
                    </p:blipFill>
                    <p:spPr>
                      <a:xfrm>
                        <a:off x="6343650" y="1962150"/>
                        <a:ext cx="2049463" cy="882650"/>
                      </a:xfrm>
                      <a:prstGeom prst="rect">
                        <a:avLst/>
                      </a:prstGeom>
                      <a:noFill/>
                      <a:ln w="38100">
                        <a:noFill/>
                        <a:miter/>
                      </a:ln>
                    </p:spPr>
                  </p:pic>
                </p:oleObj>
              </mc:Fallback>
            </mc:AlternateContent>
          </a:graphicData>
        </a:graphic>
      </p:graphicFrame>
      <p:graphicFrame>
        <p:nvGraphicFramePr>
          <p:cNvPr id="21513" name="对象 -2147482266"/>
          <p:cNvGraphicFramePr>
            <a:graphicFrameLocks noChangeAspect="1"/>
          </p:cNvGraphicFramePr>
          <p:nvPr/>
        </p:nvGraphicFramePr>
        <p:xfrm>
          <a:off x="6475413" y="3006725"/>
          <a:ext cx="2268537" cy="371475"/>
        </p:xfrm>
        <a:graphic>
          <a:graphicData uri="http://schemas.openxmlformats.org/presentationml/2006/ole">
            <mc:AlternateContent xmlns:mc="http://schemas.openxmlformats.org/markup-compatibility/2006">
              <mc:Choice xmlns:v="urn:schemas-microsoft-com:vml" Requires="v">
                <p:oleObj spid="_x0000_s3091" name="" r:id="rId3" imgW="1320165" imgH="215900" progId="Equation.3">
                  <p:embed/>
                </p:oleObj>
              </mc:Choice>
              <mc:Fallback>
                <p:oleObj name="" r:id="rId3" imgW="1320165" imgH="215900" progId="Equation.3">
                  <p:embed/>
                  <p:pic>
                    <p:nvPicPr>
                      <p:cNvPr id="0" name="图片 3090"/>
                      <p:cNvPicPr/>
                      <p:nvPr/>
                    </p:nvPicPr>
                    <p:blipFill>
                      <a:blip r:embed="rId4"/>
                      <a:stretch>
                        <a:fillRect/>
                      </a:stretch>
                    </p:blipFill>
                    <p:spPr>
                      <a:xfrm>
                        <a:off x="6475413" y="3006725"/>
                        <a:ext cx="2268537" cy="371475"/>
                      </a:xfrm>
                      <a:prstGeom prst="rect">
                        <a:avLst/>
                      </a:prstGeom>
                      <a:noFill/>
                      <a:ln w="38100">
                        <a:noFill/>
                        <a:miter/>
                      </a:ln>
                    </p:spPr>
                  </p:pic>
                </p:oleObj>
              </mc:Fallback>
            </mc:AlternateContent>
          </a:graphicData>
        </a:graphic>
      </p:graphicFrame>
      <p:sp>
        <p:nvSpPr>
          <p:cNvPr id="3" name="矩形 11270"/>
          <p:cNvSpPr/>
          <p:nvPr/>
        </p:nvSpPr>
        <p:spPr>
          <a:xfrm>
            <a:off x="3455988" y="3178175"/>
            <a:ext cx="384175" cy="2651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2579"/>
                                        </p:tgtEl>
                                        <p:attrNameLst>
                                          <p:attrName>style.visibility</p:attrName>
                                        </p:attrNameLst>
                                      </p:cBhvr>
                                      <p:to>
                                        <p:strVal val="visible"/>
                                      </p:to>
                                    </p:set>
                                    <p:anim calcmode="discrete" valueType="clr">
                                      <p:cBhvr override="childStyle">
                                        <p:cTn id="7" dur="80"/>
                                        <p:tgtEl>
                                          <p:spTgt spid="2257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579"/>
                                        </p:tgtEl>
                                        <p:attrNameLst>
                                          <p:attrName>fillcolor</p:attrName>
                                        </p:attrNameLst>
                                      </p:cBhvr>
                                      <p:tavLst>
                                        <p:tav tm="0">
                                          <p:val>
                                            <p:clrVal>
                                              <a:schemeClr val="accent2"/>
                                            </p:clrVal>
                                          </p:val>
                                        </p:tav>
                                        <p:tav tm="50000">
                                          <p:val>
                                            <p:clrVal>
                                              <a:schemeClr val="hlink"/>
                                            </p:clrVal>
                                          </p:val>
                                        </p:tav>
                                      </p:tavLst>
                                    </p:anim>
                                    <p:set>
                                      <p:cBhvr>
                                        <p:cTn id="9" dur="80"/>
                                        <p:tgtEl>
                                          <p:spTgt spid="2257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2580"/>
                                        </p:tgtEl>
                                        <p:attrNameLst>
                                          <p:attrName>style.visibility</p:attrName>
                                        </p:attrNameLst>
                                      </p:cBhvr>
                                      <p:to>
                                        <p:strVal val="visible"/>
                                      </p:to>
                                    </p:set>
                                    <p:animEffect transition="in" filter="wipe(left)">
                                      <p:cBhvr>
                                        <p:cTn id="14" dur="500"/>
                                        <p:tgtEl>
                                          <p:spTgt spid="22580"/>
                                        </p:tgtEl>
                                      </p:cBhvr>
                                    </p:animEffec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21510"/>
                                        </p:tgtEl>
                                        <p:attrNameLst>
                                          <p:attrName>style.visibility</p:attrName>
                                        </p:attrNameLst>
                                      </p:cBhvr>
                                      <p:to>
                                        <p:strVal val="visible"/>
                                      </p:to>
                                    </p:set>
                                    <p:animEffect transition="in" filter="dissolve">
                                      <p:cBhvr>
                                        <p:cTn id="18" dur="500"/>
                                        <p:tgtEl>
                                          <p:spTgt spid="21510"/>
                                        </p:tgtEl>
                                      </p:cBhvr>
                                    </p:animEffect>
                                  </p:childTnLst>
                                </p:cTn>
                              </p:par>
                            </p:childTnLst>
                          </p:cTn>
                        </p:par>
                        <p:par>
                          <p:cTn id="19" fill="hold">
                            <p:stCondLst>
                              <p:cond delay="1000"/>
                            </p:stCondLst>
                            <p:childTnLst>
                              <p:par>
                                <p:cTn id="20" presetID="9" presetClass="entr" presetSubtype="0" fill="hold" nodeType="afterEffect">
                                  <p:stCondLst>
                                    <p:cond delay="0"/>
                                  </p:stCondLst>
                                  <p:childTnLst>
                                    <p:set>
                                      <p:cBhvr>
                                        <p:cTn id="21" dur="1" fill="hold">
                                          <p:stCondLst>
                                            <p:cond delay="0"/>
                                          </p:stCondLst>
                                        </p:cTn>
                                        <p:tgtEl>
                                          <p:spTgt spid="21513"/>
                                        </p:tgtEl>
                                        <p:attrNameLst>
                                          <p:attrName>style.visibility</p:attrName>
                                        </p:attrNameLst>
                                      </p:cBhvr>
                                      <p:to>
                                        <p:strVal val="visible"/>
                                      </p:to>
                                    </p:set>
                                    <p:animEffect transition="in" filter="dissolve">
                                      <p:cBhvr>
                                        <p:cTn id="22" dur="500"/>
                                        <p:tgtEl>
                                          <p:spTgt spid="215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22577"/>
                                        </p:tgtEl>
                                        <p:attrNameLst>
                                          <p:attrName>style.visibility</p:attrName>
                                        </p:attrNameLst>
                                      </p:cBhvr>
                                      <p:to>
                                        <p:strVal val="visible"/>
                                      </p:to>
                                    </p:set>
                                    <p:anim calcmode="discrete" valueType="clr">
                                      <p:cBhvr override="childStyle">
                                        <p:cTn id="40" dur="80"/>
                                        <p:tgtEl>
                                          <p:spTgt spid="22577"/>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22577"/>
                                        </p:tgtEl>
                                        <p:attrNameLst>
                                          <p:attrName>fillcolor</p:attrName>
                                        </p:attrNameLst>
                                      </p:cBhvr>
                                      <p:tavLst>
                                        <p:tav tm="0">
                                          <p:val>
                                            <p:clrVal>
                                              <a:schemeClr val="accent2"/>
                                            </p:clrVal>
                                          </p:val>
                                        </p:tav>
                                        <p:tav tm="50000">
                                          <p:val>
                                            <p:clrVal>
                                              <a:schemeClr val="hlink"/>
                                            </p:clrVal>
                                          </p:val>
                                        </p:tav>
                                      </p:tavLst>
                                    </p:anim>
                                    <p:set>
                                      <p:cBhvr>
                                        <p:cTn id="42" dur="80"/>
                                        <p:tgtEl>
                                          <p:spTgt spid="22577"/>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529"/>
                                        </p:tgtEl>
                                        <p:attrNameLst>
                                          <p:attrName>style.visibility</p:attrName>
                                        </p:attrNameLst>
                                      </p:cBhvr>
                                      <p:to>
                                        <p:strVal val="visible"/>
                                      </p:to>
                                    </p:set>
                                    <p:animEffect transition="in" filter="wipe(left)">
                                      <p:cBhvr>
                                        <p:cTn id="47" dur="500"/>
                                        <p:tgtEl>
                                          <p:spTgt spid="2252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2578"/>
                                        </p:tgtEl>
                                        <p:attrNameLst>
                                          <p:attrName>style.visibility</p:attrName>
                                        </p:attrNameLst>
                                      </p:cBhvr>
                                      <p:to>
                                        <p:strVal val="visible"/>
                                      </p:to>
                                    </p:set>
                                    <p:animEffect transition="in" filter="dissolve">
                                      <p:cBhvr>
                                        <p:cTn id="52" dur="500"/>
                                        <p:tgtEl>
                                          <p:spTgt spid="22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9" grpId="0"/>
      <p:bldP spid="22579" grpId="1"/>
      <p:bldP spid="22580" grpId="0"/>
      <p:bldP spid="22580" grpId="1"/>
      <p:bldP spid="22577" grpId="0"/>
      <p:bldP spid="22577" grpId="1"/>
      <p:bldP spid="22529" grpId="0"/>
      <p:bldP spid="22529" grpId="1"/>
      <p:bldP spid="22578" grpId="0"/>
      <p:bldP spid="22578" grpId="1"/>
      <p:bldP spid="13" grpId="0" bldLvl="0" animBg="1"/>
      <p:bldP spid="13" grpId="1" animBg="1"/>
      <p:bldP spid="3" grpId="0" bldLvl="0" animBg="1"/>
      <p:bldP spid="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3316"/>
          <p:cNvSpPr txBox="1"/>
          <p:nvPr/>
        </p:nvSpPr>
        <p:spPr>
          <a:xfrm>
            <a:off x="650240" y="617538"/>
            <a:ext cx="3565525" cy="460375"/>
          </a:xfrm>
          <a:prstGeom prst="rect">
            <a:avLst/>
          </a:prstGeom>
          <a:noFill/>
          <a:ln w="9525">
            <a:noFill/>
          </a:ln>
        </p:spPr>
        <p:txBody>
          <a:bodyPr wrap="square" anchor="t" anchorCtr="0">
            <a:spAutoFit/>
          </a:bodyPr>
          <a:p>
            <a:pPr eaLnBrk="0" hangingPunct="0">
              <a:spcBef>
                <a:spcPct val="50000"/>
              </a:spcBef>
            </a:pPr>
            <a:r>
              <a:rPr lang="en-US" altLang="zh-CN" sz="2400" dirty="0">
                <a:solidFill>
                  <a:srgbClr val="C00000"/>
                </a:solidFill>
                <a:latin typeface="Arial" panose="020B0604020202020204" pitchFamily="34" charset="0"/>
                <a:ea typeface="宋体" panose="02010600030101010101" pitchFamily="2" charset="-122"/>
              </a:rPr>
              <a:t>2. </a:t>
            </a:r>
            <a:r>
              <a:rPr lang="zh-CN" altLang="en-US" sz="2400" dirty="0">
                <a:solidFill>
                  <a:srgbClr val="C00000"/>
                </a:solidFill>
                <a:latin typeface="Arial" panose="020B0604020202020204" pitchFamily="34" charset="0"/>
                <a:ea typeface="宋体" panose="02010600030101010101" pitchFamily="2" charset="-122"/>
              </a:rPr>
              <a:t>时序逻辑电路的设计</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23554" name="文本框 18435"/>
          <p:cNvSpPr txBox="1"/>
          <p:nvPr/>
        </p:nvSpPr>
        <p:spPr>
          <a:xfrm>
            <a:off x="793750" y="993775"/>
            <a:ext cx="7718425" cy="922338"/>
          </a:xfrm>
          <a:prstGeom prst="rect">
            <a:avLst/>
          </a:prstGeom>
          <a:noFill/>
          <a:ln w="9525">
            <a:noFill/>
          </a:ln>
        </p:spPr>
        <p:txBody>
          <a:bodyPr wrap="square" anchor="t" anchorCtr="0">
            <a:spAutoFit/>
          </a:bodyPr>
          <a:p>
            <a:pPr eaLnBrk="0" hangingPunct="0">
              <a:lnSpc>
                <a:spcPct val="150000"/>
              </a:lnSpc>
            </a:pPr>
            <a:r>
              <a:rPr lang="en-US" altLang="zh-CN" dirty="0">
                <a:latin typeface="Arial" panose="020B0604020202020204" pitchFamily="34" charset="0"/>
                <a:ea typeface="宋体" panose="02010600030101010101" pitchFamily="2" charset="-122"/>
              </a:rPr>
              <a:t>    </a:t>
            </a:r>
            <a:r>
              <a:rPr lang="zh-CN" altLang="zh-CN" dirty="0">
                <a:latin typeface="Arial" panose="020B0604020202020204" pitchFamily="34" charset="0"/>
                <a:ea typeface="宋体" panose="02010600030101010101" pitchFamily="2" charset="-122"/>
              </a:rPr>
              <a:t>所谓时序电路设计，就是对于给定的逻辑问题，画出能够实现功能</a:t>
            </a:r>
            <a:r>
              <a:rPr lang="zh-CN" altLang="zh-CN" dirty="0">
                <a:latin typeface="Arial" panose="020B0604020202020204" pitchFamily="34" charset="0"/>
                <a:ea typeface="宋体" panose="02010600030101010101" pitchFamily="2" charset="-122"/>
                <a:sym typeface="宋体" panose="02010600030101010101" pitchFamily="2" charset="-122"/>
              </a:rPr>
              <a:t>要求</a:t>
            </a:r>
            <a:r>
              <a:rPr lang="zh-CN" altLang="zh-CN" dirty="0">
                <a:latin typeface="Arial" panose="020B0604020202020204" pitchFamily="34" charset="0"/>
                <a:ea typeface="宋体" panose="02010600030101010101" pitchFamily="2" charset="-122"/>
              </a:rPr>
              <a:t>的时序逻辑电路图。</a:t>
            </a:r>
            <a:endParaRPr lang="zh-CN" altLang="zh-CN" dirty="0">
              <a:latin typeface="Arial" panose="020B0604020202020204" pitchFamily="34" charset="0"/>
              <a:ea typeface="宋体" panose="02010600030101010101" pitchFamily="2" charset="-122"/>
            </a:endParaRPr>
          </a:p>
        </p:txBody>
      </p:sp>
      <p:sp>
        <p:nvSpPr>
          <p:cNvPr id="23556" name="文本框 18435"/>
          <p:cNvSpPr txBox="1"/>
          <p:nvPr/>
        </p:nvSpPr>
        <p:spPr>
          <a:xfrm>
            <a:off x="876300" y="2252663"/>
            <a:ext cx="1754188"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1</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逻辑抽象</a:t>
            </a:r>
            <a:endParaRPr lang="zh-CN" altLang="zh-CN" dirty="0">
              <a:solidFill>
                <a:srgbClr val="C00000"/>
              </a:solidFill>
              <a:latin typeface="Arial" panose="020B0604020202020204" pitchFamily="34" charset="0"/>
              <a:ea typeface="宋体" panose="02010600030101010101" pitchFamily="2" charset="-122"/>
            </a:endParaRPr>
          </a:p>
        </p:txBody>
      </p:sp>
      <p:sp>
        <p:nvSpPr>
          <p:cNvPr id="23558" name="文本框 72708"/>
          <p:cNvSpPr txBox="1"/>
          <p:nvPr/>
        </p:nvSpPr>
        <p:spPr>
          <a:xfrm>
            <a:off x="2998788" y="2989263"/>
            <a:ext cx="3146425"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3) 内部应该设定几个状态？</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2" name="文本框 1"/>
          <p:cNvSpPr txBox="1"/>
          <p:nvPr/>
        </p:nvSpPr>
        <p:spPr>
          <a:xfrm>
            <a:off x="946150" y="2620963"/>
            <a:ext cx="1985963" cy="368300"/>
          </a:xfrm>
          <a:prstGeom prst="rect">
            <a:avLst/>
          </a:prstGeom>
          <a:noFill/>
          <a:ln w="9525">
            <a:noFill/>
          </a:ln>
        </p:spPr>
        <p:txBody>
          <a:bodyPr wrap="non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分析：</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Black-Box</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3560" name="文本框 5"/>
          <p:cNvSpPr txBox="1"/>
          <p:nvPr/>
        </p:nvSpPr>
        <p:spPr>
          <a:xfrm>
            <a:off x="2998788" y="2284413"/>
            <a:ext cx="1905000" cy="368300"/>
          </a:xfrm>
          <a:prstGeom prst="rect">
            <a:avLst/>
          </a:prstGeom>
          <a:noFill/>
          <a:ln w="9525">
            <a:noFill/>
          </a:ln>
        </p:spPr>
        <p:txBody>
          <a:bodyPr wrap="none" anchor="t" anchorCtr="0">
            <a:spAutoFit/>
          </a:bodyPr>
          <a:p>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1) 有几个输入？</a:t>
            </a:r>
            <a:endParaRPr lang="zh-CN" altLang="en-US" dirty="0">
              <a:solidFill>
                <a:srgbClr val="0070C0"/>
              </a:solidFill>
              <a:latin typeface="Arial" panose="020B0604020202020204" pitchFamily="34" charset="0"/>
              <a:ea typeface="宋体" panose="02010600030101010101" pitchFamily="2" charset="-122"/>
            </a:endParaRPr>
          </a:p>
        </p:txBody>
      </p:sp>
      <p:sp>
        <p:nvSpPr>
          <p:cNvPr id="23561" name="文本框 6"/>
          <p:cNvSpPr txBox="1"/>
          <p:nvPr/>
        </p:nvSpPr>
        <p:spPr>
          <a:xfrm>
            <a:off x="2998788" y="2620963"/>
            <a:ext cx="1905000" cy="368300"/>
          </a:xfrm>
          <a:prstGeom prst="rect">
            <a:avLst/>
          </a:prstGeom>
          <a:noFill/>
          <a:ln w="9525">
            <a:noFill/>
          </a:ln>
        </p:spPr>
        <p:txBody>
          <a:bodyPr wrap="none" anchor="t" anchorCtr="0">
            <a:spAutoFit/>
          </a:bodyPr>
          <a:p>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2) 有几个输出？</a:t>
            </a:r>
            <a:endParaRPr lang="zh-CN" altLang="en-US" dirty="0">
              <a:solidFill>
                <a:srgbClr val="0070C0"/>
              </a:solidFill>
              <a:latin typeface="Arial" panose="020B0604020202020204" pitchFamily="34" charset="0"/>
              <a:ea typeface="宋体" panose="02010600030101010101" pitchFamily="2" charset="-122"/>
            </a:endParaRPr>
          </a:p>
        </p:txBody>
      </p:sp>
      <p:sp>
        <p:nvSpPr>
          <p:cNvPr id="23562" name="文本框 2"/>
          <p:cNvSpPr txBox="1"/>
          <p:nvPr/>
        </p:nvSpPr>
        <p:spPr>
          <a:xfrm>
            <a:off x="6265863" y="1946275"/>
            <a:ext cx="2513012" cy="1338263"/>
          </a:xfrm>
          <a:prstGeom prst="rect">
            <a:avLst/>
          </a:prstGeom>
          <a:noFill/>
          <a:ln w="9525">
            <a:noFill/>
          </a:ln>
        </p:spPr>
        <p:txBody>
          <a:bodyPr wrap="square" anchor="t" anchorCtr="0">
            <a:spAutoFit/>
          </a:bodyPr>
          <a:p>
            <a:pPr eaLnBrk="0" hangingPunct="0">
              <a:lnSpc>
                <a:spcPct val="150000"/>
              </a:lnSpc>
            </a:pPr>
            <a:r>
              <a:rPr lang="zh-CN" altLang="zh-CN" dirty="0">
                <a:solidFill>
                  <a:srgbClr val="0070C0"/>
                </a:solidFill>
                <a:latin typeface="Arial" panose="020B0604020202020204" pitchFamily="34" charset="0"/>
                <a:ea typeface="宋体" panose="02010600030101010101" pitchFamily="2" charset="-122"/>
              </a:rPr>
              <a:t>画出能够表述逻辑功能的状态转换图或者列出状态转换表。</a:t>
            </a:r>
            <a:endParaRPr lang="zh-CN" altLang="zh-CN" dirty="0">
              <a:solidFill>
                <a:srgbClr val="0070C0"/>
              </a:solidFill>
              <a:latin typeface="Arial" panose="020B0604020202020204" pitchFamily="34" charset="0"/>
              <a:ea typeface="宋体" panose="02010600030101010101" pitchFamily="2" charset="-122"/>
            </a:endParaRPr>
          </a:p>
        </p:txBody>
      </p:sp>
      <p:sp>
        <p:nvSpPr>
          <p:cNvPr id="23563" name="文本框 18435"/>
          <p:cNvSpPr txBox="1"/>
          <p:nvPr/>
        </p:nvSpPr>
        <p:spPr>
          <a:xfrm>
            <a:off x="906463" y="3043238"/>
            <a:ext cx="1887537"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2</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状态化简</a:t>
            </a:r>
            <a:endParaRPr lang="zh-CN" altLang="zh-CN" dirty="0">
              <a:solidFill>
                <a:srgbClr val="C00000"/>
              </a:solidFill>
              <a:latin typeface="Arial" panose="020B0604020202020204" pitchFamily="34" charset="0"/>
              <a:ea typeface="宋体" panose="02010600030101010101" pitchFamily="2" charset="-122"/>
            </a:endParaRPr>
          </a:p>
        </p:txBody>
      </p:sp>
      <p:sp>
        <p:nvSpPr>
          <p:cNvPr id="23564" name="文本框 4"/>
          <p:cNvSpPr txBox="1"/>
          <p:nvPr/>
        </p:nvSpPr>
        <p:spPr>
          <a:xfrm>
            <a:off x="876300" y="3411538"/>
            <a:ext cx="7097713" cy="368300"/>
          </a:xfrm>
          <a:prstGeom prst="rect">
            <a:avLst/>
          </a:prstGeom>
          <a:noFill/>
          <a:ln w="9525">
            <a:noFill/>
          </a:ln>
        </p:spPr>
        <p:txBody>
          <a:bodyPr wrap="square" anchor="t" anchorCtr="0">
            <a:spAutoFit/>
          </a:bodyPr>
          <a:p>
            <a:pPr eaLnBrk="0" hangingPunct="0"/>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寻找并合并等价状态，然后</a:t>
            </a:r>
            <a:r>
              <a:rPr lang="zh-CN" altLang="zh-CN" dirty="0">
                <a:solidFill>
                  <a:srgbClr val="0070C0"/>
                </a:solidFill>
                <a:latin typeface="Arial" panose="020B0604020202020204" pitchFamily="34" charset="0"/>
                <a:ea typeface="宋体" panose="02010600030101010101" pitchFamily="2" charset="-122"/>
              </a:rPr>
              <a:t>获得最简的状态转换图或者状态转换表。</a:t>
            </a:r>
            <a:endPar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23565" name="文本框 5"/>
          <p:cNvSpPr txBox="1"/>
          <p:nvPr/>
        </p:nvSpPr>
        <p:spPr>
          <a:xfrm>
            <a:off x="946150" y="3725863"/>
            <a:ext cx="7497763" cy="922337"/>
          </a:xfrm>
          <a:prstGeom prst="rect">
            <a:avLst/>
          </a:prstGeom>
          <a:noFill/>
          <a:ln w="9525">
            <a:noFill/>
          </a:ln>
        </p:spPr>
        <p:txBody>
          <a:bodyPr wrap="square" anchor="t" anchorCtr="0">
            <a:spAutoFit/>
          </a:bodyPr>
          <a:p>
            <a:pPr eaLnBrk="0" hangingPunct="0">
              <a:lnSpc>
                <a:spcPct val="150000"/>
              </a:lnSpc>
            </a:pPr>
            <a:r>
              <a:rPr lang="zh-CN" altLang="en-US" dirty="0">
                <a:solidFill>
                  <a:srgbClr val="C00000"/>
                </a:solidFill>
                <a:latin typeface="Arial" panose="020B0604020202020204" pitchFamily="34" charset="0"/>
                <a:ea typeface="宋体" panose="02010600030101010101" pitchFamily="2" charset="-122"/>
                <a:sym typeface="宋体" panose="02010600030101010101" pitchFamily="2" charset="-122"/>
              </a:rPr>
              <a:t>定义：</a:t>
            </a:r>
            <a:r>
              <a:rPr lang="zh-CN" altLang="zh-CN" dirty="0">
                <a:latin typeface="Arial" panose="020B0604020202020204" pitchFamily="34" charset="0"/>
                <a:ea typeface="宋体" panose="02010600030101010101" pitchFamily="2" charset="-122"/>
                <a:sym typeface="宋体" panose="02010600030101010101" pitchFamily="2" charset="-122"/>
              </a:rPr>
              <a:t>若两个状态在相同的输入条件下，</a:t>
            </a:r>
            <a:r>
              <a:rPr lang="en-US" altLang="zh-CN" dirty="0">
                <a:solidFill>
                  <a:srgbClr val="7F7F7F"/>
                </a:solidFill>
                <a:latin typeface="Arial" panose="020B0604020202020204" pitchFamily="34" charset="0"/>
                <a:ea typeface="宋体" panose="02010600030101010101" pitchFamily="2" charset="-122"/>
                <a:sym typeface="宋体" panose="02010600030101010101" pitchFamily="2" charset="-122"/>
              </a:rPr>
              <a:t>(1)</a:t>
            </a:r>
            <a:r>
              <a:rPr lang="en-US" altLang="zh-CN" dirty="0">
                <a:latin typeface="Arial" panose="020B0604020202020204" pitchFamily="34" charset="0"/>
                <a:ea typeface="宋体" panose="02010600030101010101" pitchFamily="2" charset="-122"/>
                <a:sym typeface="宋体" panose="02010600030101010101" pitchFamily="2" charset="-122"/>
              </a:rPr>
              <a:t> </a:t>
            </a:r>
            <a:r>
              <a:rPr lang="zh-CN" altLang="zh-CN" dirty="0">
                <a:latin typeface="Arial" panose="020B0604020202020204" pitchFamily="34" charset="0"/>
                <a:ea typeface="宋体" panose="02010600030101010101" pitchFamily="2" charset="-122"/>
                <a:sym typeface="宋体" panose="02010600030101010101" pitchFamily="2" charset="-122"/>
              </a:rPr>
              <a:t>转换到相同的次态中去，</a:t>
            </a:r>
            <a:endParaRPr lang="zh-CN" altLang="zh-CN" dirty="0">
              <a:latin typeface="Arial" panose="020B0604020202020204" pitchFamily="34" charset="0"/>
              <a:ea typeface="宋体" panose="02010600030101010101" pitchFamily="2" charset="-122"/>
              <a:sym typeface="宋体" panose="02010600030101010101" pitchFamily="2" charset="-122"/>
            </a:endParaRPr>
          </a:p>
          <a:p>
            <a:pPr eaLnBrk="0" hangingPunct="0">
              <a:lnSpc>
                <a:spcPct val="150000"/>
              </a:lnSpc>
            </a:pPr>
            <a:r>
              <a:rPr lang="zh-CN" altLang="zh-CN" dirty="0">
                <a:latin typeface="Arial" panose="020B0604020202020204" pitchFamily="34" charset="0"/>
                <a:ea typeface="宋体" panose="02010600030101010101" pitchFamily="2" charset="-122"/>
                <a:sym typeface="宋体" panose="02010600030101010101" pitchFamily="2" charset="-122"/>
              </a:rPr>
              <a:t>            </a:t>
            </a:r>
            <a:r>
              <a:rPr lang="en-US" altLang="zh-CN" dirty="0">
                <a:solidFill>
                  <a:srgbClr val="7F7F7F"/>
                </a:solidFill>
                <a:latin typeface="Arial" panose="020B0604020202020204" pitchFamily="34" charset="0"/>
                <a:ea typeface="宋体" panose="02010600030101010101" pitchFamily="2" charset="-122"/>
                <a:sym typeface="宋体" panose="02010600030101010101" pitchFamily="2" charset="-122"/>
              </a:rPr>
              <a:t>(2) </a:t>
            </a:r>
            <a:r>
              <a:rPr lang="zh-CN" altLang="zh-CN" dirty="0">
                <a:latin typeface="Arial" panose="020B0604020202020204" pitchFamily="34" charset="0"/>
                <a:ea typeface="宋体" panose="02010600030101010101" pitchFamily="2" charset="-122"/>
                <a:sym typeface="宋体" panose="02010600030101010101" pitchFamily="2" charset="-122"/>
              </a:rPr>
              <a:t>具有相同的输出，那么称这两个状态为等价状态。</a:t>
            </a:r>
            <a:endParaRPr lang="zh-CN" altLang="zh-CN" dirty="0">
              <a:latin typeface="Arial" panose="020B0604020202020204" pitchFamily="34" charset="0"/>
              <a:ea typeface="宋体" panose="02010600030101010101" pitchFamily="2" charset="-122"/>
              <a:sym typeface="宋体" panose="02010600030101010101" pitchFamily="2" charset="-122"/>
            </a:endParaRPr>
          </a:p>
        </p:txBody>
      </p:sp>
      <p:sp>
        <p:nvSpPr>
          <p:cNvPr id="24577" name="文本框 18435"/>
          <p:cNvSpPr txBox="1"/>
          <p:nvPr/>
        </p:nvSpPr>
        <p:spPr>
          <a:xfrm>
            <a:off x="946150" y="4648200"/>
            <a:ext cx="1808163"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rPr>
              <a:t>3</a:t>
            </a:r>
            <a:r>
              <a:rPr lang="en-US" altLang="zh-CN" dirty="0">
                <a:solidFill>
                  <a:srgbClr val="C00000"/>
                </a:solidFill>
                <a:latin typeface="Comic Sans MS" panose="030F0702030302020204" pitchFamily="2" charset="0"/>
                <a:ea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rPr>
              <a:t>状态编码</a:t>
            </a:r>
            <a:endParaRPr lang="zh-CN" altLang="zh-CN" dirty="0">
              <a:solidFill>
                <a:srgbClr val="C00000"/>
              </a:solidFill>
              <a:latin typeface="Comic Sans MS" panose="030F0702030302020204" pitchFamily="2" charset="0"/>
              <a:ea typeface="宋体" panose="02010600030101010101" pitchFamily="2" charset="-122"/>
            </a:endParaRPr>
          </a:p>
        </p:txBody>
      </p:sp>
      <p:sp>
        <p:nvSpPr>
          <p:cNvPr id="24581" name="文本框 3"/>
          <p:cNvSpPr txBox="1"/>
          <p:nvPr/>
        </p:nvSpPr>
        <p:spPr>
          <a:xfrm>
            <a:off x="946150" y="5033963"/>
            <a:ext cx="7023100" cy="368300"/>
          </a:xfrm>
          <a:prstGeom prst="rect">
            <a:avLst/>
          </a:prstGeom>
          <a:noFill/>
          <a:ln w="9525">
            <a:noFill/>
          </a:ln>
        </p:spPr>
        <p:txBody>
          <a:bodyPr wrap="square" anchor="t" anchorCtr="0">
            <a:spAutoFit/>
          </a:bodyPr>
          <a:p>
            <a:pPr eaLnBrk="0" hangingPunct="0"/>
            <a:r>
              <a:rPr lang="en-US" altLang="zh-CN" dirty="0">
                <a:latin typeface="Arial" panose="020B0604020202020204" pitchFamily="34" charset="0"/>
                <a:ea typeface="宋体" panose="02010600030101010101" pitchFamily="2" charset="-122"/>
                <a:sym typeface="宋体" panose="02010600030101010101" pitchFamily="2" charset="-122"/>
              </a:rPr>
              <a:t> 为每个状态指定不同取值的过程称为状态编码，或称为状态分配。</a:t>
            </a:r>
            <a:endParaRPr lang="en-US" altLang="zh-CN" dirty="0">
              <a:latin typeface="Arial" panose="020B0604020202020204" pitchFamily="34" charset="0"/>
              <a:ea typeface="宋体" panose="02010600030101010101" pitchFamily="2" charset="-122"/>
              <a:sym typeface="宋体" panose="02010600030101010101" pitchFamily="2" charset="-122"/>
            </a:endParaRPr>
          </a:p>
        </p:txBody>
      </p:sp>
      <p:sp>
        <p:nvSpPr>
          <p:cNvPr id="24582" name="文本框 5"/>
          <p:cNvSpPr txBox="1"/>
          <p:nvPr/>
        </p:nvSpPr>
        <p:spPr>
          <a:xfrm>
            <a:off x="1047750" y="5481638"/>
            <a:ext cx="6438900" cy="368300"/>
          </a:xfrm>
          <a:prstGeom prst="rect">
            <a:avLst/>
          </a:prstGeom>
          <a:noFill/>
          <a:ln w="9525">
            <a:noFill/>
          </a:ln>
        </p:spPr>
        <p:txBody>
          <a:bodyPr wrap="square" anchor="t" anchorCtr="0">
            <a:spAutoFit/>
          </a:bodyPr>
          <a:p>
            <a:pPr eaLnBrk="0" hangingPunct="0"/>
            <a:r>
              <a:rPr lang="zh-CN" altLang="en-US" dirty="0">
                <a:latin typeface="Arial" panose="020B0604020202020204" pitchFamily="34" charset="0"/>
                <a:ea typeface="宋体" panose="02010600030101010101" pitchFamily="2" charset="-122"/>
                <a:sym typeface="宋体" panose="02010600030101010101" pitchFamily="2" charset="-122"/>
              </a:rPr>
              <a:t>常用的有</a:t>
            </a:r>
            <a:r>
              <a:rPr lang="en-US"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顺序编码</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a:t>
            </a:r>
            <a:r>
              <a:rPr lang="zh-CN" altLang="en-US" dirty="0">
                <a:latin typeface="Arial" panose="020B0604020202020204" pitchFamily="34" charset="0"/>
                <a:ea typeface="宋体" panose="02010600030101010101" pitchFamily="2" charset="-122"/>
                <a:sym typeface="宋体" panose="02010600030101010101" pitchFamily="2" charset="-122"/>
              </a:rPr>
              <a:t>循环编码和一位热码等多种编码方式</a:t>
            </a:r>
            <a:r>
              <a:rPr lang="en-US" altLang="zh-CN" dirty="0">
                <a:latin typeface="Arial" panose="020B0604020202020204" pitchFamily="34" charset="0"/>
                <a:ea typeface="宋体" panose="02010600030101010101" pitchFamily="2" charset="-122"/>
                <a:sym typeface="宋体" panose="02010600030101010101" pitchFamily="2" charset="-122"/>
              </a:rPr>
              <a:t>。</a:t>
            </a:r>
            <a:endParaRPr lang="en-US" altLang="zh-CN" dirty="0">
              <a:latin typeface="Arial" panose="020B0604020202020204" pitchFamily="34" charset="0"/>
              <a:ea typeface="宋体" panose="02010600030101010101" pitchFamily="2" charset="-122"/>
              <a:sym typeface="宋体" panose="02010600030101010101" pitchFamily="2" charset="-122"/>
            </a:endParaRPr>
          </a:p>
        </p:txBody>
      </p:sp>
      <p:sp>
        <p:nvSpPr>
          <p:cNvPr id="24583" name="文本框 8"/>
          <p:cNvSpPr txBox="1"/>
          <p:nvPr/>
        </p:nvSpPr>
        <p:spPr>
          <a:xfrm>
            <a:off x="946150" y="5929313"/>
            <a:ext cx="7313613" cy="368300"/>
          </a:xfrm>
          <a:prstGeom prst="rect">
            <a:avLst/>
          </a:prstGeom>
          <a:noFill/>
          <a:ln w="9525">
            <a:noFill/>
          </a:ln>
        </p:spPr>
        <p:txBody>
          <a:bodyPr wrap="square" anchor="t" anchorCtr="0">
            <a:spAutoFit/>
          </a:bodyPr>
          <a:p>
            <a:pPr eaLnBrk="0" hangingPunct="0"/>
            <a:r>
              <a:rPr lang="en-US" altLang="zh-CN" dirty="0">
                <a:solidFill>
                  <a:srgbClr val="7F7F7F"/>
                </a:solidFill>
                <a:latin typeface="Arial" panose="020B0604020202020204" pitchFamily="34" charset="0"/>
                <a:ea typeface="宋体" panose="02010600030101010101" pitchFamily="2" charset="-122"/>
                <a:sym typeface="宋体" panose="02010600030101010101" pitchFamily="2" charset="-122"/>
              </a:rPr>
              <a:t> </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一位热码（One-hot）是指任意编码中只有一位为1，其余均为0。</a:t>
            </a:r>
            <a:endPar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endParaRPr>
          </a:p>
        </p:txBody>
      </p:sp>
      <p:sp>
        <p:nvSpPr>
          <p:cNvPr id="3" name="文本框 2"/>
          <p:cNvSpPr txBox="1"/>
          <p:nvPr/>
        </p:nvSpPr>
        <p:spPr>
          <a:xfrm>
            <a:off x="4359275" y="4665663"/>
            <a:ext cx="1346200" cy="368300"/>
          </a:xfrm>
          <a:prstGeom prst="rect">
            <a:avLst/>
          </a:prstGeom>
          <a:noFill/>
          <a:ln w="9525">
            <a:noFill/>
          </a:ln>
        </p:spPr>
        <p:txBody>
          <a:bodyPr wrap="none" anchor="t" anchorCtr="0">
            <a:spAutoFit/>
          </a:bodyPr>
          <a:p>
            <a:r>
              <a:rPr lang="en-US" altLang="zh-CN">
                <a:solidFill>
                  <a:srgbClr val="C00000"/>
                </a:solidFill>
                <a:latin typeface="Comic Sans MS" panose="030F0702030302020204" pitchFamily="2" charset="0"/>
                <a:ea typeface="宋体" panose="02010600030101010101" pitchFamily="2" charset="-122"/>
              </a:rPr>
              <a:t>2</a:t>
            </a:r>
            <a:r>
              <a:rPr lang="en-US" altLang="zh-CN" baseline="30000">
                <a:solidFill>
                  <a:srgbClr val="C00000"/>
                </a:solidFill>
                <a:latin typeface="Comic Sans MS" panose="030F0702030302020204" pitchFamily="2" charset="0"/>
                <a:ea typeface="宋体" panose="02010600030101010101" pitchFamily="2" charset="-122"/>
              </a:rPr>
              <a:t>n-1</a:t>
            </a:r>
            <a:r>
              <a:rPr lang="en-US" altLang="zh-CN">
                <a:solidFill>
                  <a:srgbClr val="C00000"/>
                </a:solidFill>
                <a:latin typeface="宋体" panose="02010600030101010101" pitchFamily="2" charset="-122"/>
                <a:ea typeface="宋体" panose="02010600030101010101" pitchFamily="2" charset="-122"/>
              </a:rPr>
              <a:t>&lt;</a:t>
            </a:r>
            <a:r>
              <a:rPr lang="en-US" altLang="zh-CN">
                <a:solidFill>
                  <a:srgbClr val="C00000"/>
                </a:solidFill>
                <a:latin typeface="Comic Sans MS" panose="030F0702030302020204" pitchFamily="2" charset="0"/>
                <a:ea typeface="宋体" panose="02010600030101010101" pitchFamily="2" charset="-122"/>
              </a:rPr>
              <a:t>M</a:t>
            </a:r>
            <a:r>
              <a:rPr lang="en-US" altLang="zh-CN">
                <a:solidFill>
                  <a:srgbClr val="C00000"/>
                </a:solidFill>
                <a:latin typeface="宋体" panose="02010600030101010101" pitchFamily="2" charset="-122"/>
                <a:ea typeface="宋体" panose="02010600030101010101" pitchFamily="2" charset="-122"/>
              </a:rPr>
              <a:t>≤</a:t>
            </a:r>
            <a:r>
              <a:rPr lang="en-US" altLang="zh-CN">
                <a:solidFill>
                  <a:srgbClr val="C00000"/>
                </a:solidFill>
                <a:latin typeface="Comic Sans MS" panose="030F0702030302020204" pitchFamily="2" charset="0"/>
                <a:ea typeface="宋体" panose="02010600030101010101" pitchFamily="2" charset="-122"/>
              </a:rPr>
              <a:t>2</a:t>
            </a:r>
            <a:r>
              <a:rPr lang="en-US" altLang="zh-CN" baseline="30000">
                <a:solidFill>
                  <a:srgbClr val="C00000"/>
                </a:solidFill>
                <a:latin typeface="Comic Sans MS" panose="030F0702030302020204" pitchFamily="2" charset="0"/>
                <a:ea typeface="宋体" panose="02010600030101010101" pitchFamily="2" charset="-122"/>
              </a:rPr>
              <a:t>n</a:t>
            </a:r>
            <a:endParaRPr lang="en-US" altLang="zh-CN" baseline="30000">
              <a:solidFill>
                <a:srgbClr val="C00000"/>
              </a:solidFill>
              <a:latin typeface="Comic Sans MS" panose="030F0702030302020204" pitchFamily="2" charset="0"/>
              <a:ea typeface="宋体" panose="02010600030101010101" pitchFamily="2" charset="-122"/>
            </a:endParaRPr>
          </a:p>
        </p:txBody>
      </p:sp>
      <p:cxnSp>
        <p:nvCxnSpPr>
          <p:cNvPr id="7" name="直接箭头连接符 6"/>
          <p:cNvCxnSpPr/>
          <p:nvPr/>
        </p:nvCxnSpPr>
        <p:spPr>
          <a:xfrm flipV="1">
            <a:off x="2998788" y="4940300"/>
            <a:ext cx="1357313" cy="612775"/>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7899400" y="5929313"/>
            <a:ext cx="620713"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rPr>
              <a:t>M</a:t>
            </a:r>
            <a:r>
              <a:rPr lang="en-US" altLang="zh-CN">
                <a:solidFill>
                  <a:srgbClr val="0070C0"/>
                </a:solidFill>
                <a:latin typeface="宋体" panose="02010600030101010101" pitchFamily="2" charset="-122"/>
                <a:ea typeface="宋体" panose="02010600030101010101" pitchFamily="2" charset="-122"/>
              </a:rPr>
              <a:t>=</a:t>
            </a:r>
            <a:r>
              <a:rPr lang="en-US" altLang="zh-CN">
                <a:solidFill>
                  <a:srgbClr val="0070C0"/>
                </a:solidFill>
                <a:latin typeface="Comic Sans MS" panose="030F0702030302020204" pitchFamily="2" charset="0"/>
                <a:ea typeface="宋体" panose="02010600030101010101" pitchFamily="2" charset="-122"/>
              </a:rPr>
              <a:t>n</a:t>
            </a:r>
            <a:endParaRPr lang="en-US" altLang="zh-CN">
              <a:solidFill>
                <a:srgbClr val="0070C0"/>
              </a:solidFill>
              <a:latin typeface="Comic Sans MS" panose="030F0702030302020204" pitchFamily="2" charset="0"/>
              <a:ea typeface="宋体" panose="02010600030101010101" pitchFamily="2" charset="-122"/>
            </a:endParaRPr>
          </a:p>
        </p:txBody>
      </p:sp>
      <p:sp>
        <p:nvSpPr>
          <p:cNvPr id="4" name="文本框 3"/>
          <p:cNvSpPr txBox="1"/>
          <p:nvPr/>
        </p:nvSpPr>
        <p:spPr>
          <a:xfrm>
            <a:off x="876300" y="1884363"/>
            <a:ext cx="3400425" cy="368300"/>
          </a:xfrm>
          <a:prstGeom prst="rect">
            <a:avLst/>
          </a:prstGeom>
          <a:noFill/>
          <a:ln w="9525">
            <a:noFill/>
          </a:ln>
        </p:spPr>
        <p:txBody>
          <a:bodyPr wrap="none" anchor="t" anchorCtr="0">
            <a:spAutoFit/>
          </a:bodyPr>
          <a:p>
            <a:r>
              <a:rPr lang="zh-CN" altLang="zh-CN" dirty="0">
                <a:solidFill>
                  <a:srgbClr val="0070C0"/>
                </a:solidFill>
                <a:latin typeface="Arial" panose="020B0604020202020204" pitchFamily="34" charset="0"/>
                <a:ea typeface="宋体" panose="02010600030101010101" pitchFamily="2" charset="-122"/>
              </a:rPr>
              <a:t>同步时序电路设计的一般步骤：</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553"/>
                                        </p:tgtEl>
                                        <p:attrNameLst>
                                          <p:attrName>style.visibility</p:attrName>
                                        </p:attrNameLst>
                                      </p:cBhvr>
                                      <p:to>
                                        <p:strVal val="visible"/>
                                      </p:to>
                                    </p:set>
                                    <p:anim calcmode="discrete" valueType="clr">
                                      <p:cBhvr override="childStyle">
                                        <p:cTn id="7" dur="80"/>
                                        <p:tgtEl>
                                          <p:spTgt spid="235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553"/>
                                        </p:tgtEl>
                                        <p:attrNameLst>
                                          <p:attrName>fillcolor</p:attrName>
                                        </p:attrNameLst>
                                      </p:cBhvr>
                                      <p:tavLst>
                                        <p:tav tm="0">
                                          <p:val>
                                            <p:clrVal>
                                              <a:schemeClr val="accent2"/>
                                            </p:clrVal>
                                          </p:val>
                                        </p:tav>
                                        <p:tav tm="50000">
                                          <p:val>
                                            <p:clrVal>
                                              <a:schemeClr val="hlink"/>
                                            </p:clrVal>
                                          </p:val>
                                        </p:tav>
                                      </p:tavLst>
                                    </p:anim>
                                    <p:set>
                                      <p:cBhvr>
                                        <p:cTn id="9" dur="80"/>
                                        <p:tgtEl>
                                          <p:spTgt spid="2355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3554"/>
                                        </p:tgtEl>
                                        <p:attrNameLst>
                                          <p:attrName>style.visibility</p:attrName>
                                        </p:attrNameLst>
                                      </p:cBhvr>
                                      <p:to>
                                        <p:strVal val="visible"/>
                                      </p:to>
                                    </p:set>
                                    <p:animEffect transition="in" filter="wipe(left)">
                                      <p:cBhvr>
                                        <p:cTn id="14" dur="500"/>
                                        <p:tgtEl>
                                          <p:spTgt spid="23554"/>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3556"/>
                                        </p:tgtEl>
                                        <p:attrNameLst>
                                          <p:attrName>style.visibility</p:attrName>
                                        </p:attrNameLst>
                                      </p:cBhvr>
                                      <p:to>
                                        <p:strVal val="visible"/>
                                      </p:to>
                                    </p:set>
                                    <p:anim calcmode="discrete" valueType="clr">
                                      <p:cBhvr override="childStyle">
                                        <p:cTn id="26" dur="80"/>
                                        <p:tgtEl>
                                          <p:spTgt spid="23556"/>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3556"/>
                                        </p:tgtEl>
                                        <p:attrNameLst>
                                          <p:attrName>fillcolor</p:attrName>
                                        </p:attrNameLst>
                                      </p:cBhvr>
                                      <p:tavLst>
                                        <p:tav tm="0">
                                          <p:val>
                                            <p:clrVal>
                                              <a:schemeClr val="accent2"/>
                                            </p:clrVal>
                                          </p:val>
                                        </p:tav>
                                        <p:tav tm="50000">
                                          <p:val>
                                            <p:clrVal>
                                              <a:schemeClr val="hlink"/>
                                            </p:clrVal>
                                          </p:val>
                                        </p:tav>
                                      </p:tavLst>
                                    </p:anim>
                                    <p:set>
                                      <p:cBhvr>
                                        <p:cTn id="28" dur="80"/>
                                        <p:tgtEl>
                                          <p:spTgt spid="23556"/>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2"/>
                                        </p:tgtEl>
                                        <p:attrNameLst>
                                          <p:attrName>style.visibility</p:attrName>
                                        </p:attrNameLst>
                                      </p:cBhvr>
                                      <p:to>
                                        <p:strVal val="visible"/>
                                      </p:to>
                                    </p:set>
                                    <p:anim calcmode="discrete" valueType="clr">
                                      <p:cBhvr override="childStyle">
                                        <p:cTn id="33"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
                                        </p:tgtEl>
                                        <p:attrNameLst>
                                          <p:attrName>fillcolor</p:attrName>
                                        </p:attrNameLst>
                                      </p:cBhvr>
                                      <p:tavLst>
                                        <p:tav tm="0">
                                          <p:val>
                                            <p:clrVal>
                                              <a:schemeClr val="accent2"/>
                                            </p:clrVal>
                                          </p:val>
                                        </p:tav>
                                        <p:tav tm="50000">
                                          <p:val>
                                            <p:clrVal>
                                              <a:schemeClr val="hlink"/>
                                            </p:clrVal>
                                          </p:val>
                                        </p:tav>
                                      </p:tavLst>
                                    </p:anim>
                                    <p:set>
                                      <p:cBhvr>
                                        <p:cTn id="35" dur="80"/>
                                        <p:tgtEl>
                                          <p:spTgt spid="2"/>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23560"/>
                                        </p:tgtEl>
                                        <p:attrNameLst>
                                          <p:attrName>style.visibility</p:attrName>
                                        </p:attrNameLst>
                                      </p:cBhvr>
                                      <p:to>
                                        <p:strVal val="visible"/>
                                      </p:to>
                                    </p:set>
                                    <p:anim calcmode="discrete" valueType="clr">
                                      <p:cBhvr override="childStyle">
                                        <p:cTn id="40" dur="80"/>
                                        <p:tgtEl>
                                          <p:spTgt spid="23560"/>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23560"/>
                                        </p:tgtEl>
                                        <p:attrNameLst>
                                          <p:attrName>fillcolor</p:attrName>
                                        </p:attrNameLst>
                                      </p:cBhvr>
                                      <p:tavLst>
                                        <p:tav tm="0">
                                          <p:val>
                                            <p:clrVal>
                                              <a:schemeClr val="accent2"/>
                                            </p:clrVal>
                                          </p:val>
                                        </p:tav>
                                        <p:tav tm="50000">
                                          <p:val>
                                            <p:clrVal>
                                              <a:schemeClr val="hlink"/>
                                            </p:clrVal>
                                          </p:val>
                                        </p:tav>
                                      </p:tavLst>
                                    </p:anim>
                                    <p:set>
                                      <p:cBhvr>
                                        <p:cTn id="42" dur="80"/>
                                        <p:tgtEl>
                                          <p:spTgt spid="23560"/>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23561"/>
                                        </p:tgtEl>
                                        <p:attrNameLst>
                                          <p:attrName>style.visibility</p:attrName>
                                        </p:attrNameLst>
                                      </p:cBhvr>
                                      <p:to>
                                        <p:strVal val="visible"/>
                                      </p:to>
                                    </p:set>
                                    <p:anim calcmode="discrete" valueType="clr">
                                      <p:cBhvr override="childStyle">
                                        <p:cTn id="47" dur="80"/>
                                        <p:tgtEl>
                                          <p:spTgt spid="23561"/>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23561"/>
                                        </p:tgtEl>
                                        <p:attrNameLst>
                                          <p:attrName>fillcolor</p:attrName>
                                        </p:attrNameLst>
                                      </p:cBhvr>
                                      <p:tavLst>
                                        <p:tav tm="0">
                                          <p:val>
                                            <p:clrVal>
                                              <a:schemeClr val="accent2"/>
                                            </p:clrVal>
                                          </p:val>
                                        </p:tav>
                                        <p:tav tm="50000">
                                          <p:val>
                                            <p:clrVal>
                                              <a:schemeClr val="hlink"/>
                                            </p:clrVal>
                                          </p:val>
                                        </p:tav>
                                      </p:tavLst>
                                    </p:anim>
                                    <p:set>
                                      <p:cBhvr>
                                        <p:cTn id="49" dur="80"/>
                                        <p:tgtEl>
                                          <p:spTgt spid="23561"/>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7" presetClass="entr" presetSubtype="0" fill="hold" grpId="0" nodeType="clickEffect">
                                  <p:stCondLst>
                                    <p:cond delay="0"/>
                                  </p:stCondLst>
                                  <p:iterate type="lt">
                                    <p:tmPct val="50000"/>
                                  </p:iterate>
                                  <p:childTnLst>
                                    <p:set>
                                      <p:cBhvr>
                                        <p:cTn id="53" dur="1" fill="hold">
                                          <p:stCondLst>
                                            <p:cond delay="0"/>
                                          </p:stCondLst>
                                        </p:cTn>
                                        <p:tgtEl>
                                          <p:spTgt spid="23558"/>
                                        </p:tgtEl>
                                        <p:attrNameLst>
                                          <p:attrName>style.visibility</p:attrName>
                                        </p:attrNameLst>
                                      </p:cBhvr>
                                      <p:to>
                                        <p:strVal val="visible"/>
                                      </p:to>
                                    </p:set>
                                    <p:anim calcmode="discrete" valueType="clr">
                                      <p:cBhvr override="childStyle">
                                        <p:cTn id="54" dur="80"/>
                                        <p:tgtEl>
                                          <p:spTgt spid="23558"/>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23558"/>
                                        </p:tgtEl>
                                        <p:attrNameLst>
                                          <p:attrName>fillcolor</p:attrName>
                                        </p:attrNameLst>
                                      </p:cBhvr>
                                      <p:tavLst>
                                        <p:tav tm="0">
                                          <p:val>
                                            <p:clrVal>
                                              <a:schemeClr val="accent2"/>
                                            </p:clrVal>
                                          </p:val>
                                        </p:tav>
                                        <p:tav tm="50000">
                                          <p:val>
                                            <p:clrVal>
                                              <a:schemeClr val="hlink"/>
                                            </p:clrVal>
                                          </p:val>
                                        </p:tav>
                                      </p:tavLst>
                                    </p:anim>
                                    <p:set>
                                      <p:cBhvr>
                                        <p:cTn id="56" dur="80"/>
                                        <p:tgtEl>
                                          <p:spTgt spid="23558"/>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grpId="0" nodeType="clickEffect">
                                  <p:stCondLst>
                                    <p:cond delay="0"/>
                                  </p:stCondLst>
                                  <p:iterate type="lt">
                                    <p:tmPct val="50000"/>
                                  </p:iterate>
                                  <p:childTnLst>
                                    <p:set>
                                      <p:cBhvr>
                                        <p:cTn id="60" dur="1" fill="hold">
                                          <p:stCondLst>
                                            <p:cond delay="0"/>
                                          </p:stCondLst>
                                        </p:cTn>
                                        <p:tgtEl>
                                          <p:spTgt spid="23562"/>
                                        </p:tgtEl>
                                        <p:attrNameLst>
                                          <p:attrName>style.visibility</p:attrName>
                                        </p:attrNameLst>
                                      </p:cBhvr>
                                      <p:to>
                                        <p:strVal val="visible"/>
                                      </p:to>
                                    </p:set>
                                    <p:anim calcmode="discrete" valueType="clr">
                                      <p:cBhvr override="childStyle">
                                        <p:cTn id="61" dur="80"/>
                                        <p:tgtEl>
                                          <p:spTgt spid="23562"/>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23562"/>
                                        </p:tgtEl>
                                        <p:attrNameLst>
                                          <p:attrName>fillcolor</p:attrName>
                                        </p:attrNameLst>
                                      </p:cBhvr>
                                      <p:tavLst>
                                        <p:tav tm="0">
                                          <p:val>
                                            <p:clrVal>
                                              <a:schemeClr val="accent2"/>
                                            </p:clrVal>
                                          </p:val>
                                        </p:tav>
                                        <p:tav tm="50000">
                                          <p:val>
                                            <p:clrVal>
                                              <a:schemeClr val="hlink"/>
                                            </p:clrVal>
                                          </p:val>
                                        </p:tav>
                                      </p:tavLst>
                                    </p:anim>
                                    <p:set>
                                      <p:cBhvr>
                                        <p:cTn id="63" dur="80"/>
                                        <p:tgtEl>
                                          <p:spTgt spid="23562"/>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7" presetClass="entr" presetSubtype="0" fill="hold" grpId="0" nodeType="clickEffect">
                                  <p:stCondLst>
                                    <p:cond delay="0"/>
                                  </p:stCondLst>
                                  <p:iterate type="lt">
                                    <p:tmPct val="50000"/>
                                  </p:iterate>
                                  <p:childTnLst>
                                    <p:set>
                                      <p:cBhvr>
                                        <p:cTn id="67" dur="1" fill="hold">
                                          <p:stCondLst>
                                            <p:cond delay="0"/>
                                          </p:stCondLst>
                                        </p:cTn>
                                        <p:tgtEl>
                                          <p:spTgt spid="23563"/>
                                        </p:tgtEl>
                                        <p:attrNameLst>
                                          <p:attrName>style.visibility</p:attrName>
                                        </p:attrNameLst>
                                      </p:cBhvr>
                                      <p:to>
                                        <p:strVal val="visible"/>
                                      </p:to>
                                    </p:set>
                                    <p:anim calcmode="discrete" valueType="clr">
                                      <p:cBhvr override="childStyle">
                                        <p:cTn id="68" dur="80"/>
                                        <p:tgtEl>
                                          <p:spTgt spid="23563"/>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23563"/>
                                        </p:tgtEl>
                                        <p:attrNameLst>
                                          <p:attrName>fillcolor</p:attrName>
                                        </p:attrNameLst>
                                      </p:cBhvr>
                                      <p:tavLst>
                                        <p:tav tm="0">
                                          <p:val>
                                            <p:clrVal>
                                              <a:schemeClr val="accent2"/>
                                            </p:clrVal>
                                          </p:val>
                                        </p:tav>
                                        <p:tav tm="50000">
                                          <p:val>
                                            <p:clrVal>
                                              <a:schemeClr val="hlink"/>
                                            </p:clrVal>
                                          </p:val>
                                        </p:tav>
                                      </p:tavLst>
                                    </p:anim>
                                    <p:set>
                                      <p:cBhvr>
                                        <p:cTn id="70" dur="80"/>
                                        <p:tgtEl>
                                          <p:spTgt spid="23563"/>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27" presetClass="entr" presetSubtype="0" fill="hold" grpId="0" nodeType="clickEffect">
                                  <p:stCondLst>
                                    <p:cond delay="0"/>
                                  </p:stCondLst>
                                  <p:iterate type="lt">
                                    <p:tmPct val="50000"/>
                                  </p:iterate>
                                  <p:childTnLst>
                                    <p:set>
                                      <p:cBhvr>
                                        <p:cTn id="74" dur="1" fill="hold">
                                          <p:stCondLst>
                                            <p:cond delay="0"/>
                                          </p:stCondLst>
                                        </p:cTn>
                                        <p:tgtEl>
                                          <p:spTgt spid="23564"/>
                                        </p:tgtEl>
                                        <p:attrNameLst>
                                          <p:attrName>style.visibility</p:attrName>
                                        </p:attrNameLst>
                                      </p:cBhvr>
                                      <p:to>
                                        <p:strVal val="visible"/>
                                      </p:to>
                                    </p:set>
                                    <p:anim calcmode="discrete" valueType="clr">
                                      <p:cBhvr override="childStyle">
                                        <p:cTn id="75" dur="80"/>
                                        <p:tgtEl>
                                          <p:spTgt spid="23564"/>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23564"/>
                                        </p:tgtEl>
                                        <p:attrNameLst>
                                          <p:attrName>fillcolor</p:attrName>
                                        </p:attrNameLst>
                                      </p:cBhvr>
                                      <p:tavLst>
                                        <p:tav tm="0">
                                          <p:val>
                                            <p:clrVal>
                                              <a:schemeClr val="accent2"/>
                                            </p:clrVal>
                                          </p:val>
                                        </p:tav>
                                        <p:tav tm="50000">
                                          <p:val>
                                            <p:clrVal>
                                              <a:schemeClr val="hlink"/>
                                            </p:clrVal>
                                          </p:val>
                                        </p:tav>
                                      </p:tavLst>
                                    </p:anim>
                                    <p:set>
                                      <p:cBhvr>
                                        <p:cTn id="77" dur="80"/>
                                        <p:tgtEl>
                                          <p:spTgt spid="23564"/>
                                        </p:tgtEl>
                                        <p:attrNameLst>
                                          <p:attrName>fill.type</p:attrName>
                                        </p:attrNameLst>
                                      </p:cBhvr>
                                      <p:to>
                                        <p:strVal val="solid"/>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3565"/>
                                        </p:tgtEl>
                                        <p:attrNameLst>
                                          <p:attrName>style.visibility</p:attrName>
                                        </p:attrNameLst>
                                      </p:cBhvr>
                                      <p:to>
                                        <p:strVal val="visible"/>
                                      </p:to>
                                    </p:set>
                                    <p:animEffect transition="in" filter="wipe(left)">
                                      <p:cBhvr>
                                        <p:cTn id="82" dur="500"/>
                                        <p:tgtEl>
                                          <p:spTgt spid="23565"/>
                                        </p:tgtEl>
                                      </p:cBhvr>
                                    </p:animEffect>
                                  </p:childTnLst>
                                </p:cTn>
                              </p:par>
                            </p:childTnLst>
                          </p:cTn>
                        </p:par>
                      </p:childTnLst>
                    </p:cTn>
                  </p:par>
                  <p:par>
                    <p:cTn id="83" fill="hold">
                      <p:stCondLst>
                        <p:cond delay="indefinite"/>
                      </p:stCondLst>
                      <p:childTnLst>
                        <p:par>
                          <p:cTn id="84" fill="hold">
                            <p:stCondLst>
                              <p:cond delay="0"/>
                            </p:stCondLst>
                            <p:childTnLst>
                              <p:par>
                                <p:cTn id="85" presetID="27" presetClass="entr" presetSubtype="0" fill="hold" grpId="0" nodeType="clickEffect">
                                  <p:stCondLst>
                                    <p:cond delay="0"/>
                                  </p:stCondLst>
                                  <p:iterate type="lt">
                                    <p:tmPct val="50000"/>
                                  </p:iterate>
                                  <p:childTnLst>
                                    <p:set>
                                      <p:cBhvr>
                                        <p:cTn id="86" dur="1" fill="hold">
                                          <p:stCondLst>
                                            <p:cond delay="0"/>
                                          </p:stCondLst>
                                        </p:cTn>
                                        <p:tgtEl>
                                          <p:spTgt spid="24577"/>
                                        </p:tgtEl>
                                        <p:attrNameLst>
                                          <p:attrName>style.visibility</p:attrName>
                                        </p:attrNameLst>
                                      </p:cBhvr>
                                      <p:to>
                                        <p:strVal val="visible"/>
                                      </p:to>
                                    </p:set>
                                    <p:anim calcmode="discrete" valueType="clr">
                                      <p:cBhvr override="childStyle">
                                        <p:cTn id="87" dur="80"/>
                                        <p:tgtEl>
                                          <p:spTgt spid="24577"/>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24577"/>
                                        </p:tgtEl>
                                        <p:attrNameLst>
                                          <p:attrName>fillcolor</p:attrName>
                                        </p:attrNameLst>
                                      </p:cBhvr>
                                      <p:tavLst>
                                        <p:tav tm="0">
                                          <p:val>
                                            <p:clrVal>
                                              <a:schemeClr val="accent2"/>
                                            </p:clrVal>
                                          </p:val>
                                        </p:tav>
                                        <p:tav tm="50000">
                                          <p:val>
                                            <p:clrVal>
                                              <a:schemeClr val="hlink"/>
                                            </p:clrVal>
                                          </p:val>
                                        </p:tav>
                                      </p:tavLst>
                                    </p:anim>
                                    <p:set>
                                      <p:cBhvr>
                                        <p:cTn id="89" dur="80"/>
                                        <p:tgtEl>
                                          <p:spTgt spid="24577"/>
                                        </p:tgtEl>
                                        <p:attrNameLst>
                                          <p:attrName>fill.type</p:attrName>
                                        </p:attrNameLst>
                                      </p:cBhvr>
                                      <p:to>
                                        <p:strVal val="solid"/>
                                      </p:to>
                                    </p:set>
                                  </p:childTnLst>
                                </p:cTn>
                              </p:par>
                            </p:childTnLst>
                          </p:cTn>
                        </p:par>
                      </p:childTnLst>
                    </p:cTn>
                  </p:par>
                  <p:par>
                    <p:cTn id="90" fill="hold">
                      <p:stCondLst>
                        <p:cond delay="indefinite"/>
                      </p:stCondLst>
                      <p:childTnLst>
                        <p:par>
                          <p:cTn id="91" fill="hold">
                            <p:stCondLst>
                              <p:cond delay="0"/>
                            </p:stCondLst>
                            <p:childTnLst>
                              <p:par>
                                <p:cTn id="92" presetID="27" presetClass="entr" presetSubtype="0" fill="hold" grpId="0" nodeType="clickEffect">
                                  <p:stCondLst>
                                    <p:cond delay="0"/>
                                  </p:stCondLst>
                                  <p:iterate type="lt">
                                    <p:tmPct val="50000"/>
                                  </p:iterate>
                                  <p:childTnLst>
                                    <p:set>
                                      <p:cBhvr>
                                        <p:cTn id="93" dur="1" fill="hold">
                                          <p:stCondLst>
                                            <p:cond delay="0"/>
                                          </p:stCondLst>
                                        </p:cTn>
                                        <p:tgtEl>
                                          <p:spTgt spid="24581"/>
                                        </p:tgtEl>
                                        <p:attrNameLst>
                                          <p:attrName>style.visibility</p:attrName>
                                        </p:attrNameLst>
                                      </p:cBhvr>
                                      <p:to>
                                        <p:strVal val="visible"/>
                                      </p:to>
                                    </p:set>
                                    <p:anim calcmode="discrete" valueType="clr">
                                      <p:cBhvr override="childStyle">
                                        <p:cTn id="94" dur="80"/>
                                        <p:tgtEl>
                                          <p:spTgt spid="24581"/>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24581"/>
                                        </p:tgtEl>
                                        <p:attrNameLst>
                                          <p:attrName>fillcolor</p:attrName>
                                        </p:attrNameLst>
                                      </p:cBhvr>
                                      <p:tavLst>
                                        <p:tav tm="0">
                                          <p:val>
                                            <p:clrVal>
                                              <a:schemeClr val="accent2"/>
                                            </p:clrVal>
                                          </p:val>
                                        </p:tav>
                                        <p:tav tm="50000">
                                          <p:val>
                                            <p:clrVal>
                                              <a:schemeClr val="hlink"/>
                                            </p:clrVal>
                                          </p:val>
                                        </p:tav>
                                      </p:tavLst>
                                    </p:anim>
                                    <p:set>
                                      <p:cBhvr>
                                        <p:cTn id="96" dur="80"/>
                                        <p:tgtEl>
                                          <p:spTgt spid="24581"/>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4582"/>
                                        </p:tgtEl>
                                        <p:attrNameLst>
                                          <p:attrName>style.visibility</p:attrName>
                                        </p:attrNameLst>
                                      </p:cBhvr>
                                      <p:to>
                                        <p:strVal val="visible"/>
                                      </p:to>
                                    </p:set>
                                    <p:animEffect transition="in" filter="wipe(left)">
                                      <p:cBhvr>
                                        <p:cTn id="101" dur="500"/>
                                        <p:tgtEl>
                                          <p:spTgt spid="2458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4583"/>
                                        </p:tgtEl>
                                        <p:attrNameLst>
                                          <p:attrName>style.visibility</p:attrName>
                                        </p:attrNameLst>
                                      </p:cBhvr>
                                      <p:to>
                                        <p:strVal val="visible"/>
                                      </p:to>
                                    </p:set>
                                    <p:animEffect transition="in" filter="wipe(left)">
                                      <p:cBhvr>
                                        <p:cTn id="106" dur="500"/>
                                        <p:tgtEl>
                                          <p:spTgt spid="24583"/>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
                                        </p:tgtEl>
                                        <p:attrNameLst>
                                          <p:attrName>style.visibility</p:attrName>
                                        </p:attrNameLst>
                                      </p:cBhvr>
                                      <p:to>
                                        <p:strVal val="visible"/>
                                      </p:to>
                                    </p:set>
                                  </p:childTnLst>
                                </p:cTn>
                              </p:par>
                            </p:childTnLst>
                          </p:cTn>
                        </p:par>
                        <p:par>
                          <p:cTn id="111" fill="hold">
                            <p:stCondLst>
                              <p:cond delay="0"/>
                            </p:stCondLst>
                            <p:childTnLst>
                              <p:par>
                                <p:cTn id="112" presetID="27" presetClass="entr" presetSubtype="0" fill="hold" grpId="0" nodeType="afterEffect">
                                  <p:stCondLst>
                                    <p:cond delay="0"/>
                                  </p:stCondLst>
                                  <p:iterate type="lt">
                                    <p:tmPct val="50000"/>
                                  </p:iterate>
                                  <p:childTnLst>
                                    <p:set>
                                      <p:cBhvr>
                                        <p:cTn id="113" dur="1" fill="hold">
                                          <p:stCondLst>
                                            <p:cond delay="0"/>
                                          </p:stCondLst>
                                        </p:cTn>
                                        <p:tgtEl>
                                          <p:spTgt spid="3"/>
                                        </p:tgtEl>
                                        <p:attrNameLst>
                                          <p:attrName>style.visibility</p:attrName>
                                        </p:attrNameLst>
                                      </p:cBhvr>
                                      <p:to>
                                        <p:strVal val="visible"/>
                                      </p:to>
                                    </p:set>
                                    <p:anim calcmode="discrete" valueType="clr">
                                      <p:cBhvr override="childStyle">
                                        <p:cTn id="1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15" dur="80"/>
                                        <p:tgtEl>
                                          <p:spTgt spid="3"/>
                                        </p:tgtEl>
                                        <p:attrNameLst>
                                          <p:attrName>fillcolor</p:attrName>
                                        </p:attrNameLst>
                                      </p:cBhvr>
                                      <p:tavLst>
                                        <p:tav tm="0">
                                          <p:val>
                                            <p:clrVal>
                                              <a:schemeClr val="accent2"/>
                                            </p:clrVal>
                                          </p:val>
                                        </p:tav>
                                        <p:tav tm="50000">
                                          <p:val>
                                            <p:clrVal>
                                              <a:schemeClr val="hlink"/>
                                            </p:clrVal>
                                          </p:val>
                                        </p:tav>
                                      </p:tavLst>
                                    </p:anim>
                                    <p:set>
                                      <p:cBhvr>
                                        <p:cTn id="116" dur="80"/>
                                        <p:tgtEl>
                                          <p:spTgt spid="3"/>
                                        </p:tgtEl>
                                        <p:attrNameLst>
                                          <p:attrName>fill.type</p:attrName>
                                        </p:attrNameLst>
                                      </p:cBhvr>
                                      <p:to>
                                        <p:strVal val="solid"/>
                                      </p:to>
                                    </p:set>
                                  </p:childTnLst>
                                </p:cTn>
                              </p:par>
                            </p:childTnLst>
                          </p:cTn>
                        </p:par>
                      </p:childTnLst>
                    </p:cTn>
                  </p:par>
                  <p:par>
                    <p:cTn id="117" fill="hold">
                      <p:stCondLst>
                        <p:cond delay="indefinite"/>
                      </p:stCondLst>
                      <p:childTnLst>
                        <p:par>
                          <p:cTn id="118" fill="hold">
                            <p:stCondLst>
                              <p:cond delay="0"/>
                            </p:stCondLst>
                            <p:childTnLst>
                              <p:par>
                                <p:cTn id="119" presetID="27" presetClass="entr" presetSubtype="0" fill="hold" grpId="0" nodeType="clickEffect">
                                  <p:stCondLst>
                                    <p:cond delay="0"/>
                                  </p:stCondLst>
                                  <p:iterate type="lt">
                                    <p:tmPct val="50000"/>
                                  </p:iterate>
                                  <p:childTnLst>
                                    <p:set>
                                      <p:cBhvr>
                                        <p:cTn id="120" dur="1" fill="hold">
                                          <p:stCondLst>
                                            <p:cond delay="0"/>
                                          </p:stCondLst>
                                        </p:cTn>
                                        <p:tgtEl>
                                          <p:spTgt spid="8"/>
                                        </p:tgtEl>
                                        <p:attrNameLst>
                                          <p:attrName>style.visibility</p:attrName>
                                        </p:attrNameLst>
                                      </p:cBhvr>
                                      <p:to>
                                        <p:strVal val="visible"/>
                                      </p:to>
                                    </p:set>
                                    <p:anim calcmode="discrete" valueType="clr">
                                      <p:cBhvr override="childStyle">
                                        <p:cTn id="121"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22" dur="80"/>
                                        <p:tgtEl>
                                          <p:spTgt spid="8"/>
                                        </p:tgtEl>
                                        <p:attrNameLst>
                                          <p:attrName>fillcolor</p:attrName>
                                        </p:attrNameLst>
                                      </p:cBhvr>
                                      <p:tavLst>
                                        <p:tav tm="0">
                                          <p:val>
                                            <p:clrVal>
                                              <a:schemeClr val="accent2"/>
                                            </p:clrVal>
                                          </p:val>
                                        </p:tav>
                                        <p:tav tm="50000">
                                          <p:val>
                                            <p:clrVal>
                                              <a:schemeClr val="hlink"/>
                                            </p:clrVal>
                                          </p:val>
                                        </p:tav>
                                      </p:tavLst>
                                    </p:anim>
                                    <p:set>
                                      <p:cBhvr>
                                        <p:cTn id="123"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3" grpId="0"/>
      <p:bldP spid="23553" grpId="1"/>
      <p:bldP spid="23554" grpId="0"/>
      <p:bldP spid="23554" grpId="1"/>
      <p:bldP spid="23556" grpId="0"/>
      <p:bldP spid="23556" grpId="1"/>
      <p:bldP spid="2" grpId="0"/>
      <p:bldP spid="2" grpId="1"/>
      <p:bldP spid="23560" grpId="0"/>
      <p:bldP spid="23560" grpId="1"/>
      <p:bldP spid="23561" grpId="0"/>
      <p:bldP spid="23561" grpId="1"/>
      <p:bldP spid="23558" grpId="0"/>
      <p:bldP spid="23558" grpId="1"/>
      <p:bldP spid="23562" grpId="0"/>
      <p:bldP spid="23562" grpId="1"/>
      <p:bldP spid="23563" grpId="0"/>
      <p:bldP spid="23563" grpId="1"/>
      <p:bldP spid="23564" grpId="0"/>
      <p:bldP spid="23564" grpId="1"/>
      <p:bldP spid="23565" grpId="0"/>
      <p:bldP spid="23565" grpId="1"/>
      <p:bldP spid="24577" grpId="0"/>
      <p:bldP spid="24577" grpId="1"/>
      <p:bldP spid="24581" grpId="0"/>
      <p:bldP spid="24581" grpId="1"/>
      <p:bldP spid="24582" grpId="0"/>
      <p:bldP spid="24582" grpId="1"/>
      <p:bldP spid="24583" grpId="0"/>
      <p:bldP spid="24583" grpId="1"/>
      <p:bldP spid="3" grpId="0"/>
      <p:bldP spid="3" grpId="1"/>
      <p:bldP spid="8" grpId="0"/>
      <p:bldP spid="8" grpId="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文本框 18435"/>
          <p:cNvSpPr txBox="1"/>
          <p:nvPr/>
        </p:nvSpPr>
        <p:spPr>
          <a:xfrm>
            <a:off x="858838" y="598488"/>
            <a:ext cx="499745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rPr>
              <a:t>4</a:t>
            </a:r>
            <a:r>
              <a:rPr lang="en-US" altLang="zh-CN" dirty="0">
                <a:solidFill>
                  <a:srgbClr val="C00000"/>
                </a:solidFill>
                <a:latin typeface="Comic Sans MS" panose="030F0702030302020204" pitchFamily="2" charset="0"/>
                <a:ea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rPr>
              <a:t>求出状态方程、驱动方程和输出方程</a:t>
            </a:r>
            <a:endParaRPr lang="zh-CN" altLang="zh-CN" dirty="0">
              <a:solidFill>
                <a:srgbClr val="C00000"/>
              </a:solidFill>
              <a:latin typeface="Comic Sans MS" panose="030F0702030302020204" pitchFamily="2" charset="0"/>
              <a:ea typeface="宋体" panose="02010600030101010101" pitchFamily="2" charset="-122"/>
            </a:endParaRPr>
          </a:p>
        </p:txBody>
      </p:sp>
      <p:sp>
        <p:nvSpPr>
          <p:cNvPr id="24579" name="文本框 18435"/>
          <p:cNvSpPr txBox="1"/>
          <p:nvPr/>
        </p:nvSpPr>
        <p:spPr>
          <a:xfrm>
            <a:off x="858838" y="2484438"/>
            <a:ext cx="306705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rPr>
              <a:t>5</a:t>
            </a:r>
            <a:r>
              <a:rPr lang="en-US" altLang="zh-CN" dirty="0">
                <a:solidFill>
                  <a:srgbClr val="C00000"/>
                </a:solidFill>
                <a:latin typeface="Comic Sans MS" panose="030F0702030302020204" pitchFamily="2" charset="0"/>
                <a:ea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rPr>
              <a:t>检查电路能否自启动</a:t>
            </a:r>
            <a:endParaRPr lang="zh-CN" altLang="zh-CN" dirty="0">
              <a:solidFill>
                <a:srgbClr val="C00000"/>
              </a:solidFill>
              <a:latin typeface="Comic Sans MS" panose="030F0702030302020204" pitchFamily="2" charset="0"/>
              <a:ea typeface="宋体" panose="02010600030101010101" pitchFamily="2" charset="-122"/>
            </a:endParaRPr>
          </a:p>
        </p:txBody>
      </p:sp>
      <p:sp>
        <p:nvSpPr>
          <p:cNvPr id="24580" name="文本框 18435"/>
          <p:cNvSpPr txBox="1"/>
          <p:nvPr/>
        </p:nvSpPr>
        <p:spPr>
          <a:xfrm>
            <a:off x="942975" y="3895725"/>
            <a:ext cx="2054225"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rPr>
              <a:t>6</a:t>
            </a:r>
            <a:r>
              <a:rPr lang="en-US" altLang="zh-CN" dirty="0">
                <a:solidFill>
                  <a:srgbClr val="C00000"/>
                </a:solidFill>
                <a:latin typeface="Comic Sans MS" panose="030F0702030302020204" pitchFamily="2" charset="0"/>
                <a:ea typeface="宋体" panose="02010600030101010101" pitchFamily="2" charset="-122"/>
              </a:rPr>
              <a:t>) </a:t>
            </a:r>
            <a:r>
              <a:rPr lang="zh-CN" altLang="zh-CN" dirty="0">
                <a:solidFill>
                  <a:srgbClr val="C00000"/>
                </a:solidFill>
                <a:latin typeface="Comic Sans MS" panose="030F0702030302020204" pitchFamily="2" charset="0"/>
                <a:ea typeface="宋体" panose="02010600030101010101" pitchFamily="2" charset="-122"/>
              </a:rPr>
              <a:t>画出电路图。</a:t>
            </a:r>
            <a:endParaRPr lang="zh-CN" altLang="zh-CN" dirty="0">
              <a:solidFill>
                <a:srgbClr val="C00000"/>
              </a:solidFill>
              <a:latin typeface="Comic Sans MS" panose="030F0702030302020204" pitchFamily="2" charset="0"/>
              <a:ea typeface="宋体" panose="02010600030101010101" pitchFamily="2" charset="-122"/>
            </a:endParaRPr>
          </a:p>
        </p:txBody>
      </p:sp>
      <p:sp>
        <p:nvSpPr>
          <p:cNvPr id="24584" name="文本框 9"/>
          <p:cNvSpPr txBox="1"/>
          <p:nvPr/>
        </p:nvSpPr>
        <p:spPr>
          <a:xfrm>
            <a:off x="858838" y="1011238"/>
            <a:ext cx="7415212" cy="1336675"/>
          </a:xfrm>
          <a:prstGeom prst="rect">
            <a:avLst/>
          </a:prstGeom>
          <a:noFill/>
          <a:ln w="9525">
            <a:noFill/>
          </a:ln>
        </p:spPr>
        <p:txBody>
          <a:bodyPr wrap="square" anchor="t" anchorCtr="0">
            <a:spAutoFit/>
          </a:bodyPr>
          <a:p>
            <a:pPr eaLnBrk="0" hangingPunct="0">
              <a:lnSpc>
                <a:spcPct val="150000"/>
              </a:lnSpc>
            </a:pPr>
            <a:r>
              <a:rPr lang="en-US" altLang="zh-CN" dirty="0">
                <a:solidFill>
                  <a:srgbClr val="7F7F7F"/>
                </a:solidFill>
                <a:latin typeface="Arial" panose="020B0604020202020204" pitchFamily="34" charset="0"/>
                <a:ea typeface="宋体" panose="02010600030101010101" pitchFamily="2" charset="-122"/>
                <a:sym typeface="宋体" panose="02010600030101010101" pitchFamily="2" charset="-122"/>
              </a:rPr>
              <a:t>    </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用卡诺图表示每个存储单元的次态、外部输出信号与现态以及输入变量之间的关系，从中推出时序电路的状态方程组和输出方程组，再结合所选触发器（</a:t>
            </a:r>
            <a:r>
              <a:rPr lang="en-US"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D/JK</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）的特性方程，求出相应的驱动方程组。</a:t>
            </a:r>
            <a:endPar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4585" name="文本框 11"/>
          <p:cNvSpPr txBox="1"/>
          <p:nvPr/>
        </p:nvSpPr>
        <p:spPr>
          <a:xfrm>
            <a:off x="993775" y="2852738"/>
            <a:ext cx="7280275" cy="920750"/>
          </a:xfrm>
          <a:prstGeom prst="rect">
            <a:avLst/>
          </a:prstGeom>
          <a:noFill/>
          <a:ln w="9525">
            <a:noFill/>
          </a:ln>
        </p:spPr>
        <p:txBody>
          <a:bodyPr wrap="square" anchor="t" anchorCtr="0">
            <a:spAutoFit/>
          </a:bodyPr>
          <a:p>
            <a:pPr eaLnBrk="0" hangingPunct="0">
              <a:lnSpc>
                <a:spcPct val="150000"/>
              </a:lnSpc>
            </a:pPr>
            <a:r>
              <a:rPr lang="en-US"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  </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当时序电路存在无效状态时，如果无效状态经过有限个时钟脉冲能够回到有效状态循环中去，则称该时序电路具有自启动功能。</a:t>
            </a:r>
            <a:endPar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23555" name="对象 -2147482262"/>
          <p:cNvGraphicFramePr/>
          <p:nvPr/>
        </p:nvGraphicFramePr>
        <p:xfrm>
          <a:off x="992188" y="4432300"/>
          <a:ext cx="7494587" cy="1290638"/>
        </p:xfrm>
        <a:graphic>
          <a:graphicData uri="http://schemas.openxmlformats.org/presentationml/2006/ole">
            <mc:AlternateContent xmlns:mc="http://schemas.openxmlformats.org/markup-compatibility/2006">
              <mc:Choice xmlns:v="urn:schemas-microsoft-com:vml" Requires="v">
                <p:oleObj spid="_x0000_s3093" name="" r:id="rId1" imgW="8674100" imgH="1016000" progId="Visio.Drawing.11">
                  <p:embed/>
                </p:oleObj>
              </mc:Choice>
              <mc:Fallback>
                <p:oleObj name="" r:id="rId1" imgW="8674100" imgH="1016000" progId="Visio.Drawing.11">
                  <p:embed/>
                  <p:pic>
                    <p:nvPicPr>
                      <p:cNvPr id="0" name="图片 3092"/>
                      <p:cNvPicPr/>
                      <p:nvPr/>
                    </p:nvPicPr>
                    <p:blipFill>
                      <a:blip r:embed="rId2"/>
                      <a:stretch>
                        <a:fillRect/>
                      </a:stretch>
                    </p:blipFill>
                    <p:spPr>
                      <a:xfrm>
                        <a:off x="992188" y="4432300"/>
                        <a:ext cx="7494587" cy="1290638"/>
                      </a:xfrm>
                      <a:prstGeom prst="rect">
                        <a:avLst/>
                      </a:prstGeom>
                      <a:noFill/>
                      <a:ln w="38100">
                        <a:noFill/>
                        <a:miter/>
                      </a:ln>
                    </p:spPr>
                  </p:pic>
                </p:oleObj>
              </mc:Fallback>
            </mc:AlternateContent>
          </a:graphicData>
        </a:graphic>
      </p:graphicFrame>
      <p:sp>
        <p:nvSpPr>
          <p:cNvPr id="23557" name="文本框 99"/>
          <p:cNvSpPr txBox="1"/>
          <p:nvPr/>
        </p:nvSpPr>
        <p:spPr>
          <a:xfrm>
            <a:off x="3074988" y="5892800"/>
            <a:ext cx="2781300" cy="338138"/>
          </a:xfrm>
          <a:prstGeom prst="rect">
            <a:avLst/>
          </a:prstGeom>
          <a:noFill/>
          <a:ln w="9525">
            <a:noFill/>
          </a:ln>
        </p:spPr>
        <p:txBody>
          <a:bodyPr wrap="square" anchor="t" anchorCtr="0">
            <a:spAutoFit/>
          </a:bodyPr>
          <a:p>
            <a:r>
              <a:rPr lang="zh-CN" altLang="zh-CN" sz="1600">
                <a:solidFill>
                  <a:srgbClr val="0070C0"/>
                </a:solidFill>
                <a:latin typeface="宋体" panose="02010600030101010101" pitchFamily="2" charset="-122"/>
                <a:ea typeface="宋体" panose="02010600030101010101" pitchFamily="2" charset="-122"/>
              </a:rPr>
              <a:t>时序逻辑电路的设计步骤</a:t>
            </a:r>
            <a:endParaRPr lang="zh-CN" altLang="zh-CN" sz="1600">
              <a:solidFill>
                <a:srgbClr val="0070C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4578"/>
                                        </p:tgtEl>
                                        <p:attrNameLst>
                                          <p:attrName>style.visibility</p:attrName>
                                        </p:attrNameLst>
                                      </p:cBhvr>
                                      <p:to>
                                        <p:strVal val="visible"/>
                                      </p:to>
                                    </p:set>
                                    <p:anim calcmode="discrete" valueType="clr">
                                      <p:cBhvr override="childStyle">
                                        <p:cTn id="7" dur="80"/>
                                        <p:tgtEl>
                                          <p:spTgt spid="2457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78"/>
                                        </p:tgtEl>
                                        <p:attrNameLst>
                                          <p:attrName>fillcolor</p:attrName>
                                        </p:attrNameLst>
                                      </p:cBhvr>
                                      <p:tavLst>
                                        <p:tav tm="0">
                                          <p:val>
                                            <p:clrVal>
                                              <a:schemeClr val="accent2"/>
                                            </p:clrVal>
                                          </p:val>
                                        </p:tav>
                                        <p:tav tm="50000">
                                          <p:val>
                                            <p:clrVal>
                                              <a:schemeClr val="hlink"/>
                                            </p:clrVal>
                                          </p:val>
                                        </p:tav>
                                      </p:tavLst>
                                    </p:anim>
                                    <p:set>
                                      <p:cBhvr>
                                        <p:cTn id="9" dur="80"/>
                                        <p:tgtEl>
                                          <p:spTgt spid="2457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4584"/>
                                        </p:tgtEl>
                                        <p:attrNameLst>
                                          <p:attrName>style.visibility</p:attrName>
                                        </p:attrNameLst>
                                      </p:cBhvr>
                                      <p:to>
                                        <p:strVal val="visible"/>
                                      </p:to>
                                    </p:set>
                                    <p:animEffect transition="in" filter="wipe(left)">
                                      <p:cBhvr>
                                        <p:cTn id="14" dur="500"/>
                                        <p:tgtEl>
                                          <p:spTgt spid="24584"/>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4579"/>
                                        </p:tgtEl>
                                        <p:attrNameLst>
                                          <p:attrName>style.visibility</p:attrName>
                                        </p:attrNameLst>
                                      </p:cBhvr>
                                      <p:to>
                                        <p:strVal val="visible"/>
                                      </p:to>
                                    </p:set>
                                    <p:anim calcmode="discrete" valueType="clr">
                                      <p:cBhvr override="childStyle">
                                        <p:cTn id="19" dur="80"/>
                                        <p:tgtEl>
                                          <p:spTgt spid="24579"/>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4579"/>
                                        </p:tgtEl>
                                        <p:attrNameLst>
                                          <p:attrName>fillcolor</p:attrName>
                                        </p:attrNameLst>
                                      </p:cBhvr>
                                      <p:tavLst>
                                        <p:tav tm="0">
                                          <p:val>
                                            <p:clrVal>
                                              <a:schemeClr val="accent2"/>
                                            </p:clrVal>
                                          </p:val>
                                        </p:tav>
                                        <p:tav tm="50000">
                                          <p:val>
                                            <p:clrVal>
                                              <a:schemeClr val="hlink"/>
                                            </p:clrVal>
                                          </p:val>
                                        </p:tav>
                                      </p:tavLst>
                                    </p:anim>
                                    <p:set>
                                      <p:cBhvr>
                                        <p:cTn id="21" dur="80"/>
                                        <p:tgtEl>
                                          <p:spTgt spid="24579"/>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585"/>
                                        </p:tgtEl>
                                        <p:attrNameLst>
                                          <p:attrName>style.visibility</p:attrName>
                                        </p:attrNameLst>
                                      </p:cBhvr>
                                      <p:to>
                                        <p:strVal val="visible"/>
                                      </p:to>
                                    </p:set>
                                    <p:animEffect transition="in" filter="wipe(left)">
                                      <p:cBhvr>
                                        <p:cTn id="26" dur="500"/>
                                        <p:tgtEl>
                                          <p:spTgt spid="24585"/>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24580"/>
                                        </p:tgtEl>
                                        <p:attrNameLst>
                                          <p:attrName>style.visibility</p:attrName>
                                        </p:attrNameLst>
                                      </p:cBhvr>
                                      <p:to>
                                        <p:strVal val="visible"/>
                                      </p:to>
                                    </p:set>
                                    <p:anim calcmode="discrete" valueType="clr">
                                      <p:cBhvr override="childStyle">
                                        <p:cTn id="31" dur="80"/>
                                        <p:tgtEl>
                                          <p:spTgt spid="24580"/>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4580"/>
                                        </p:tgtEl>
                                        <p:attrNameLst>
                                          <p:attrName>fillcolor</p:attrName>
                                        </p:attrNameLst>
                                      </p:cBhvr>
                                      <p:tavLst>
                                        <p:tav tm="0">
                                          <p:val>
                                            <p:clrVal>
                                              <a:schemeClr val="accent2"/>
                                            </p:clrVal>
                                          </p:val>
                                        </p:tav>
                                        <p:tav tm="50000">
                                          <p:val>
                                            <p:clrVal>
                                              <a:schemeClr val="hlink"/>
                                            </p:clrVal>
                                          </p:val>
                                        </p:tav>
                                      </p:tavLst>
                                    </p:anim>
                                    <p:set>
                                      <p:cBhvr>
                                        <p:cTn id="33" dur="80"/>
                                        <p:tgtEl>
                                          <p:spTgt spid="24580"/>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3555"/>
                                        </p:tgtEl>
                                        <p:attrNameLst>
                                          <p:attrName>style.visibility</p:attrName>
                                        </p:attrNameLst>
                                      </p:cBhvr>
                                      <p:to>
                                        <p:strVal val="visible"/>
                                      </p:to>
                                    </p:set>
                                    <p:animEffect transition="in" filter="dissolve">
                                      <p:cBhvr>
                                        <p:cTn id="38" dur="500"/>
                                        <p:tgtEl>
                                          <p:spTgt spid="23555"/>
                                        </p:tgtEl>
                                      </p:cBhvr>
                                    </p:animEffect>
                                  </p:childTnLst>
                                </p:cTn>
                              </p:par>
                            </p:childTnLst>
                          </p:cTn>
                        </p:par>
                        <p:par>
                          <p:cTn id="39" fill="hold">
                            <p:stCondLst>
                              <p:cond delay="500"/>
                            </p:stCondLst>
                            <p:childTnLst>
                              <p:par>
                                <p:cTn id="40" presetID="27" presetClass="entr" presetSubtype="0" fill="hold" grpId="0" nodeType="afterEffect">
                                  <p:stCondLst>
                                    <p:cond delay="0"/>
                                  </p:stCondLst>
                                  <p:iterate type="lt">
                                    <p:tmPct val="50000"/>
                                  </p:iterate>
                                  <p:childTnLst>
                                    <p:set>
                                      <p:cBhvr>
                                        <p:cTn id="41" dur="1" fill="hold">
                                          <p:stCondLst>
                                            <p:cond delay="0"/>
                                          </p:stCondLst>
                                        </p:cTn>
                                        <p:tgtEl>
                                          <p:spTgt spid="23557"/>
                                        </p:tgtEl>
                                        <p:attrNameLst>
                                          <p:attrName>style.visibility</p:attrName>
                                        </p:attrNameLst>
                                      </p:cBhvr>
                                      <p:to>
                                        <p:strVal val="visible"/>
                                      </p:to>
                                    </p:set>
                                    <p:anim calcmode="discrete" valueType="clr">
                                      <p:cBhvr override="childStyle">
                                        <p:cTn id="42" dur="80"/>
                                        <p:tgtEl>
                                          <p:spTgt spid="23557"/>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23557"/>
                                        </p:tgtEl>
                                        <p:attrNameLst>
                                          <p:attrName>fillcolor</p:attrName>
                                        </p:attrNameLst>
                                      </p:cBhvr>
                                      <p:tavLst>
                                        <p:tav tm="0">
                                          <p:val>
                                            <p:clrVal>
                                              <a:schemeClr val="accent2"/>
                                            </p:clrVal>
                                          </p:val>
                                        </p:tav>
                                        <p:tav tm="50000">
                                          <p:val>
                                            <p:clrVal>
                                              <a:schemeClr val="hlink"/>
                                            </p:clrVal>
                                          </p:val>
                                        </p:tav>
                                      </p:tavLst>
                                    </p:anim>
                                    <p:set>
                                      <p:cBhvr>
                                        <p:cTn id="44" dur="80"/>
                                        <p:tgtEl>
                                          <p:spTgt spid="2355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8" grpId="1"/>
      <p:bldP spid="24584" grpId="0"/>
      <p:bldP spid="24584" grpId="1"/>
      <p:bldP spid="24579" grpId="0"/>
      <p:bldP spid="24579" grpId="1"/>
      <p:bldP spid="24585" grpId="0"/>
      <p:bldP spid="24585" grpId="1"/>
      <p:bldP spid="24580" grpId="0"/>
      <p:bldP spid="24580" grpId="1"/>
      <p:bldP spid="23557" grpId="0"/>
      <p:bldP spid="2355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AutoShape 5"/>
          <p:cNvSpPr/>
          <p:nvPr/>
        </p:nvSpPr>
        <p:spPr>
          <a:xfrm>
            <a:off x="736600" y="608013"/>
            <a:ext cx="6643688" cy="501650"/>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28674" name="文本框 5"/>
          <p:cNvSpPr txBox="1"/>
          <p:nvPr/>
        </p:nvSpPr>
        <p:spPr>
          <a:xfrm>
            <a:off x="812800" y="674688"/>
            <a:ext cx="6873875"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【例6-3】设计一个带有进位输出的同步七进制计数器。</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25603" name="文本框 18435"/>
          <p:cNvSpPr txBox="1"/>
          <p:nvPr/>
        </p:nvSpPr>
        <p:spPr>
          <a:xfrm>
            <a:off x="839788" y="1697038"/>
            <a:ext cx="664210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1</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逻辑抽象，</a:t>
            </a:r>
            <a:r>
              <a:rPr lang="zh-CN" altLang="zh-CN" dirty="0">
                <a:latin typeface="Arial" panose="020B0604020202020204" pitchFamily="34" charset="0"/>
                <a:ea typeface="宋体" panose="02010600030101010101" pitchFamily="2" charset="-122"/>
              </a:rPr>
              <a:t>画出原始的状态转换图或者列出状态转换表</a:t>
            </a:r>
            <a:endParaRPr lang="zh-CN" altLang="zh-CN" dirty="0">
              <a:latin typeface="Arial" panose="020B0604020202020204" pitchFamily="34" charset="0"/>
              <a:ea typeface="宋体" panose="02010600030101010101" pitchFamily="2" charset="-122"/>
            </a:endParaRPr>
          </a:p>
        </p:txBody>
      </p:sp>
      <p:graphicFrame>
        <p:nvGraphicFramePr>
          <p:cNvPr id="25604" name="对象 -2147482261"/>
          <p:cNvGraphicFramePr/>
          <p:nvPr/>
        </p:nvGraphicFramePr>
        <p:xfrm>
          <a:off x="2057400" y="2205038"/>
          <a:ext cx="3225800" cy="1192212"/>
        </p:xfrm>
        <a:graphic>
          <a:graphicData uri="http://schemas.openxmlformats.org/presentationml/2006/ole">
            <mc:AlternateContent xmlns:mc="http://schemas.openxmlformats.org/markup-compatibility/2006">
              <mc:Choice xmlns:v="urn:schemas-microsoft-com:vml" Requires="v">
                <p:oleObj spid="_x0000_s3095" name="" r:id="rId1" imgW="2195830" imgH="734695" progId="Visio.Drawing.11">
                  <p:embed/>
                </p:oleObj>
              </mc:Choice>
              <mc:Fallback>
                <p:oleObj name="" r:id="rId1" imgW="2195830" imgH="734695" progId="Visio.Drawing.11">
                  <p:embed/>
                  <p:pic>
                    <p:nvPicPr>
                      <p:cNvPr id="0" name="图片 3094"/>
                      <p:cNvPicPr/>
                      <p:nvPr/>
                    </p:nvPicPr>
                    <p:blipFill>
                      <a:blip r:embed="rId2"/>
                      <a:stretch>
                        <a:fillRect/>
                      </a:stretch>
                    </p:blipFill>
                    <p:spPr>
                      <a:xfrm>
                        <a:off x="2057400" y="2205038"/>
                        <a:ext cx="3225800" cy="1192212"/>
                      </a:xfrm>
                      <a:prstGeom prst="rect">
                        <a:avLst/>
                      </a:prstGeom>
                      <a:noFill/>
                      <a:ln w="38100">
                        <a:noFill/>
                        <a:miter/>
                      </a:ln>
                    </p:spPr>
                  </p:pic>
                </p:oleObj>
              </mc:Fallback>
            </mc:AlternateContent>
          </a:graphicData>
        </a:graphic>
      </p:graphicFrame>
      <p:sp>
        <p:nvSpPr>
          <p:cNvPr id="25605" name="文本框 18435"/>
          <p:cNvSpPr txBox="1"/>
          <p:nvPr/>
        </p:nvSpPr>
        <p:spPr>
          <a:xfrm>
            <a:off x="930275" y="3536950"/>
            <a:ext cx="5154613"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2</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状态化简，</a:t>
            </a:r>
            <a:r>
              <a:rPr lang="zh-CN" altLang="zh-CN" dirty="0">
                <a:latin typeface="Arial" panose="020B0604020202020204" pitchFamily="34" charset="0"/>
                <a:ea typeface="宋体" panose="02010600030101010101" pitchFamily="2" charset="-122"/>
              </a:rPr>
              <a:t>得到最简的状态图或转换表</a:t>
            </a:r>
            <a:endParaRPr lang="zh-CN" altLang="zh-CN" dirty="0">
              <a:latin typeface="Arial" panose="020B0604020202020204" pitchFamily="34" charset="0"/>
              <a:ea typeface="宋体" panose="02010600030101010101" pitchFamily="2" charset="-122"/>
            </a:endParaRPr>
          </a:p>
        </p:txBody>
      </p:sp>
      <p:sp>
        <p:nvSpPr>
          <p:cNvPr id="25606" name="文本框 18435"/>
          <p:cNvSpPr txBox="1"/>
          <p:nvPr/>
        </p:nvSpPr>
        <p:spPr>
          <a:xfrm>
            <a:off x="930275" y="3990975"/>
            <a:ext cx="499745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3</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状态编码，</a:t>
            </a:r>
            <a:r>
              <a:rPr lang="zh-CN" altLang="zh-CN" dirty="0">
                <a:latin typeface="Arial" panose="020B0604020202020204" pitchFamily="34" charset="0"/>
                <a:ea typeface="宋体" panose="02010600030101010101" pitchFamily="2" charset="-122"/>
              </a:rPr>
              <a:t>得到具体的状态图或转换表</a:t>
            </a:r>
            <a:endParaRPr lang="zh-CN" altLang="zh-CN" dirty="0">
              <a:latin typeface="Arial" panose="020B0604020202020204" pitchFamily="34" charset="0"/>
              <a:ea typeface="宋体" panose="02010600030101010101" pitchFamily="2" charset="-122"/>
            </a:endParaRPr>
          </a:p>
        </p:txBody>
      </p:sp>
      <p:graphicFrame>
        <p:nvGraphicFramePr>
          <p:cNvPr id="25607" name="对象 -2147482260"/>
          <p:cNvGraphicFramePr/>
          <p:nvPr/>
        </p:nvGraphicFramePr>
        <p:xfrm>
          <a:off x="1801813" y="4476750"/>
          <a:ext cx="3254375" cy="1276350"/>
        </p:xfrm>
        <a:graphic>
          <a:graphicData uri="http://schemas.openxmlformats.org/presentationml/2006/ole">
            <mc:AlternateContent xmlns:mc="http://schemas.openxmlformats.org/markup-compatibility/2006">
              <mc:Choice xmlns:v="urn:schemas-microsoft-com:vml" Requires="v">
                <p:oleObj spid="_x0000_s3097" name="" r:id="rId3" imgW="2188845" imgH="791845" progId="Visio.Drawing.11">
                  <p:embed/>
                </p:oleObj>
              </mc:Choice>
              <mc:Fallback>
                <p:oleObj name="" r:id="rId3" imgW="2188845" imgH="791845" progId="Visio.Drawing.11">
                  <p:embed/>
                  <p:pic>
                    <p:nvPicPr>
                      <p:cNvPr id="0" name="图片 3096"/>
                      <p:cNvPicPr/>
                      <p:nvPr/>
                    </p:nvPicPr>
                    <p:blipFill>
                      <a:blip r:embed="rId4"/>
                      <a:stretch>
                        <a:fillRect/>
                      </a:stretch>
                    </p:blipFill>
                    <p:spPr>
                      <a:xfrm>
                        <a:off x="1801813" y="4476750"/>
                        <a:ext cx="3254375" cy="1276350"/>
                      </a:xfrm>
                      <a:prstGeom prst="rect">
                        <a:avLst/>
                      </a:prstGeom>
                      <a:noFill/>
                      <a:ln w="38100">
                        <a:noFill/>
                        <a:miter/>
                      </a:ln>
                    </p:spPr>
                  </p:pic>
                </p:oleObj>
              </mc:Fallback>
            </mc:AlternateContent>
          </a:graphicData>
        </a:graphic>
      </p:graphicFrame>
      <p:sp>
        <p:nvSpPr>
          <p:cNvPr id="25608" name="文本框 18435"/>
          <p:cNvSpPr txBox="1"/>
          <p:nvPr/>
        </p:nvSpPr>
        <p:spPr>
          <a:xfrm>
            <a:off x="930275" y="5872163"/>
            <a:ext cx="499745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4</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求出状态方程、驱动方程和输出方程</a:t>
            </a:r>
            <a:endParaRPr lang="zh-CN" altLang="zh-CN" dirty="0">
              <a:solidFill>
                <a:srgbClr val="C00000"/>
              </a:solidFill>
              <a:latin typeface="Arial" panose="020B0604020202020204" pitchFamily="34" charset="0"/>
              <a:ea typeface="宋体" panose="02010600030101010101" pitchFamily="2" charset="-122"/>
            </a:endParaRPr>
          </a:p>
        </p:txBody>
      </p:sp>
      <p:sp>
        <p:nvSpPr>
          <p:cNvPr id="25609" name="文本框 8"/>
          <p:cNvSpPr txBox="1"/>
          <p:nvPr/>
        </p:nvSpPr>
        <p:spPr>
          <a:xfrm>
            <a:off x="839751" y="1276350"/>
            <a:ext cx="1331949" cy="368300"/>
          </a:xfrm>
          <a:prstGeom prst="rect">
            <a:avLst/>
          </a:prstGeom>
          <a:noFill/>
          <a:ln w="9525">
            <a:noFill/>
          </a:ln>
        </p:spPr>
        <p:txBody>
          <a:bodyPr wrap="none" anchor="t">
            <a:spAutoFit/>
          </a:bodyPr>
          <a:p>
            <a:r>
              <a:rPr lang="zh-CN" altLang="en-US" noProof="1">
                <a:gradFill>
                  <a:gsLst>
                    <a:gs pos="0">
                      <a:srgbClr val="007BD3"/>
                    </a:gs>
                    <a:gs pos="100000">
                      <a:srgbClr val="034373"/>
                    </a:gs>
                  </a:gsLst>
                  <a:lin scaled="0"/>
                </a:gradFill>
                <a:latin typeface="Arial" panose="020B0604020202020204" pitchFamily="34" charset="0"/>
                <a:ea typeface="宋体" panose="02010600030101010101" pitchFamily="2" charset="-122"/>
                <a:cs typeface="+mn-cs"/>
              </a:rPr>
              <a:t>设计过程：</a:t>
            </a:r>
            <a:endParaRPr lang="zh-CN" altLang="en-US" noProof="1">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graphicFrame>
        <p:nvGraphicFramePr>
          <p:cNvPr id="26625" name="对象 -2147482258"/>
          <p:cNvGraphicFramePr>
            <a:graphicFrameLocks noChangeAspect="1"/>
          </p:cNvGraphicFramePr>
          <p:nvPr/>
        </p:nvGraphicFramePr>
        <p:xfrm>
          <a:off x="5526088" y="4806950"/>
          <a:ext cx="3227387" cy="1358900"/>
        </p:xfrm>
        <a:graphic>
          <a:graphicData uri="http://schemas.openxmlformats.org/presentationml/2006/ole">
            <mc:AlternateContent xmlns:mc="http://schemas.openxmlformats.org/markup-compatibility/2006">
              <mc:Choice xmlns:v="urn:schemas-microsoft-com:vml" Requires="v">
                <p:oleObj spid="_x0000_s3094" name="" r:id="rId5" imgW="4432300" imgH="1536700" progId="Visio.Drawing.11">
                  <p:embed/>
                </p:oleObj>
              </mc:Choice>
              <mc:Fallback>
                <p:oleObj name="" r:id="rId5" imgW="4432300" imgH="1536700" progId="Visio.Drawing.11">
                  <p:embed/>
                  <p:pic>
                    <p:nvPicPr>
                      <p:cNvPr id="0" name="图片 3093"/>
                      <p:cNvPicPr/>
                      <p:nvPr/>
                    </p:nvPicPr>
                    <p:blipFill>
                      <a:blip r:embed="rId6"/>
                      <a:stretch>
                        <a:fillRect/>
                      </a:stretch>
                    </p:blipFill>
                    <p:spPr>
                      <a:xfrm>
                        <a:off x="5526088" y="4806950"/>
                        <a:ext cx="3227387" cy="1358900"/>
                      </a:xfrm>
                      <a:prstGeom prst="rect">
                        <a:avLst/>
                      </a:prstGeom>
                      <a:noFill/>
                      <a:ln w="38100">
                        <a:noFill/>
                        <a:miter/>
                      </a:ln>
                    </p:spPr>
                  </p:pic>
                </p:oleObj>
              </mc:Fallback>
            </mc:AlternateContent>
          </a:graphicData>
        </a:graphic>
      </p:graphicFrame>
      <p:sp>
        <p:nvSpPr>
          <p:cNvPr id="3" name="文本框 2"/>
          <p:cNvSpPr txBox="1"/>
          <p:nvPr/>
        </p:nvSpPr>
        <p:spPr>
          <a:xfrm>
            <a:off x="6756400" y="3990975"/>
            <a:ext cx="1636713"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baseline="30000">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/C</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cxnSp>
        <p:nvCxnSpPr>
          <p:cNvPr id="4" name="曲线连接符 3"/>
          <p:cNvCxnSpPr/>
          <p:nvPr/>
        </p:nvCxnSpPr>
        <p:spPr>
          <a:xfrm rot="5400000" flipV="1">
            <a:off x="7431088" y="4532313"/>
            <a:ext cx="1014413" cy="668338"/>
          </a:xfrm>
          <a:prstGeom prst="curvedConnector3">
            <a:avLst>
              <a:gd name="adj1" fmla="val 50000"/>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5368925" y="3905250"/>
            <a:ext cx="1225550" cy="644525"/>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   n=3</a:t>
            </a:r>
            <a:endParaRPr lang="en-US" altLang="zh-CN" dirty="0">
              <a:solidFill>
                <a:srgbClr val="0070C0"/>
              </a:solidFill>
              <a:latin typeface="Comic Sans MS" panose="030F0702030302020204" pitchFamily="2" charset="0"/>
              <a:ea typeface="宋体" panose="02010600030101010101" pitchFamily="2" charset="-122"/>
            </a:endParaRPr>
          </a:p>
          <a:p>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rPr>
              <a:t>)</a:t>
            </a:r>
            <a:endParaRPr lang="zh-CN" altLang="en-US" dirty="0">
              <a:solidFill>
                <a:srgbClr val="0070C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ntr" presetSubtype="0" fill="hold" grpId="0" nodeType="clickEffect">
                                  <p:stCondLst>
                                    <p:cond delay="0"/>
                                  </p:stCondLst>
                                  <p:iterate type="lt">
                                    <p:tmPct val="50000"/>
                                  </p:iterate>
                                  <p:childTnLst>
                                    <p:set>
                                      <p:cBhvr>
                                        <p:cTn id="10" dur="1" fill="hold">
                                          <p:stCondLst>
                                            <p:cond delay="0"/>
                                          </p:stCondLst>
                                        </p:cTn>
                                        <p:tgtEl>
                                          <p:spTgt spid="25609"/>
                                        </p:tgtEl>
                                        <p:attrNameLst>
                                          <p:attrName>style.visibility</p:attrName>
                                        </p:attrNameLst>
                                      </p:cBhvr>
                                      <p:to>
                                        <p:strVal val="visible"/>
                                      </p:to>
                                    </p:set>
                                    <p:anim calcmode="discrete" valueType="clr">
                                      <p:cBhvr override="childStyle">
                                        <p:cTn id="11" dur="80"/>
                                        <p:tgtEl>
                                          <p:spTgt spid="25609"/>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5609"/>
                                        </p:tgtEl>
                                        <p:attrNameLst>
                                          <p:attrName>fillcolor</p:attrName>
                                        </p:attrNameLst>
                                      </p:cBhvr>
                                      <p:tavLst>
                                        <p:tav tm="0">
                                          <p:val>
                                            <p:clrVal>
                                              <a:schemeClr val="accent2"/>
                                            </p:clrVal>
                                          </p:val>
                                        </p:tav>
                                        <p:tav tm="50000">
                                          <p:val>
                                            <p:clrVal>
                                              <a:schemeClr val="hlink"/>
                                            </p:clrVal>
                                          </p:val>
                                        </p:tav>
                                      </p:tavLst>
                                    </p:anim>
                                    <p:set>
                                      <p:cBhvr>
                                        <p:cTn id="13" dur="80"/>
                                        <p:tgtEl>
                                          <p:spTgt spid="25609"/>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25603"/>
                                        </p:tgtEl>
                                        <p:attrNameLst>
                                          <p:attrName>style.visibility</p:attrName>
                                        </p:attrNameLst>
                                      </p:cBhvr>
                                      <p:to>
                                        <p:strVal val="visible"/>
                                      </p:to>
                                    </p:set>
                                    <p:anim calcmode="discrete" valueType="clr">
                                      <p:cBhvr override="childStyle">
                                        <p:cTn id="18" dur="80"/>
                                        <p:tgtEl>
                                          <p:spTgt spid="25603"/>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25603"/>
                                        </p:tgtEl>
                                        <p:attrNameLst>
                                          <p:attrName>fillcolor</p:attrName>
                                        </p:attrNameLst>
                                      </p:cBhvr>
                                      <p:tavLst>
                                        <p:tav tm="0">
                                          <p:val>
                                            <p:clrVal>
                                              <a:schemeClr val="accent2"/>
                                            </p:clrVal>
                                          </p:val>
                                        </p:tav>
                                        <p:tav tm="50000">
                                          <p:val>
                                            <p:clrVal>
                                              <a:schemeClr val="hlink"/>
                                            </p:clrVal>
                                          </p:val>
                                        </p:tav>
                                      </p:tavLst>
                                    </p:anim>
                                    <p:set>
                                      <p:cBhvr>
                                        <p:cTn id="20" dur="80"/>
                                        <p:tgtEl>
                                          <p:spTgt spid="25603"/>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5604"/>
                                        </p:tgtEl>
                                        <p:attrNameLst>
                                          <p:attrName>style.visibility</p:attrName>
                                        </p:attrNameLst>
                                      </p:cBhvr>
                                      <p:to>
                                        <p:strVal val="visible"/>
                                      </p:to>
                                    </p:set>
                                    <p:animEffect transition="in" filter="dissolve">
                                      <p:cBhvr>
                                        <p:cTn id="25" dur="500"/>
                                        <p:tgtEl>
                                          <p:spTgt spid="25604"/>
                                        </p:tgtEl>
                                      </p:cBhvr>
                                    </p:animEffect>
                                  </p:childTnLst>
                                </p:cTn>
                              </p:par>
                            </p:childTnLst>
                          </p:cTn>
                        </p:par>
                      </p:childTnLst>
                    </p:cTn>
                  </p:par>
                  <p:par>
                    <p:cTn id="26" fill="hold">
                      <p:stCondLst>
                        <p:cond delay="indefinite"/>
                      </p:stCondLst>
                      <p:childTnLst>
                        <p:par>
                          <p:cTn id="27" fill="hold">
                            <p:stCondLst>
                              <p:cond delay="0"/>
                            </p:stCondLst>
                            <p:childTnLst>
                              <p:par>
                                <p:cTn id="28" presetID="27" presetClass="entr" presetSubtype="0" fill="hold" grpId="0" nodeType="clickEffect">
                                  <p:stCondLst>
                                    <p:cond delay="0"/>
                                  </p:stCondLst>
                                  <p:iterate type="lt">
                                    <p:tmPct val="50000"/>
                                  </p:iterate>
                                  <p:childTnLst>
                                    <p:set>
                                      <p:cBhvr>
                                        <p:cTn id="29" dur="1" fill="hold">
                                          <p:stCondLst>
                                            <p:cond delay="0"/>
                                          </p:stCondLst>
                                        </p:cTn>
                                        <p:tgtEl>
                                          <p:spTgt spid="25605"/>
                                        </p:tgtEl>
                                        <p:attrNameLst>
                                          <p:attrName>style.visibility</p:attrName>
                                        </p:attrNameLst>
                                      </p:cBhvr>
                                      <p:to>
                                        <p:strVal val="visible"/>
                                      </p:to>
                                    </p:set>
                                    <p:anim calcmode="discrete" valueType="clr">
                                      <p:cBhvr override="childStyle">
                                        <p:cTn id="30" dur="80"/>
                                        <p:tgtEl>
                                          <p:spTgt spid="25605"/>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25605"/>
                                        </p:tgtEl>
                                        <p:attrNameLst>
                                          <p:attrName>fillcolor</p:attrName>
                                        </p:attrNameLst>
                                      </p:cBhvr>
                                      <p:tavLst>
                                        <p:tav tm="0">
                                          <p:val>
                                            <p:clrVal>
                                              <a:schemeClr val="accent2"/>
                                            </p:clrVal>
                                          </p:val>
                                        </p:tav>
                                        <p:tav tm="50000">
                                          <p:val>
                                            <p:clrVal>
                                              <a:schemeClr val="hlink"/>
                                            </p:clrVal>
                                          </p:val>
                                        </p:tav>
                                      </p:tavLst>
                                    </p:anim>
                                    <p:set>
                                      <p:cBhvr>
                                        <p:cTn id="32" dur="80"/>
                                        <p:tgtEl>
                                          <p:spTgt spid="25605"/>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25606"/>
                                        </p:tgtEl>
                                        <p:attrNameLst>
                                          <p:attrName>style.visibility</p:attrName>
                                        </p:attrNameLst>
                                      </p:cBhvr>
                                      <p:to>
                                        <p:strVal val="visible"/>
                                      </p:to>
                                    </p:set>
                                    <p:anim calcmode="discrete" valueType="clr">
                                      <p:cBhvr override="childStyle">
                                        <p:cTn id="37" dur="80"/>
                                        <p:tgtEl>
                                          <p:spTgt spid="25606"/>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25606"/>
                                        </p:tgtEl>
                                        <p:attrNameLst>
                                          <p:attrName>fillcolor</p:attrName>
                                        </p:attrNameLst>
                                      </p:cBhvr>
                                      <p:tavLst>
                                        <p:tav tm="0">
                                          <p:val>
                                            <p:clrVal>
                                              <a:schemeClr val="accent2"/>
                                            </p:clrVal>
                                          </p:val>
                                        </p:tav>
                                        <p:tav tm="50000">
                                          <p:val>
                                            <p:clrVal>
                                              <a:schemeClr val="hlink"/>
                                            </p:clrVal>
                                          </p:val>
                                        </p:tav>
                                      </p:tavLst>
                                    </p:anim>
                                    <p:set>
                                      <p:cBhvr>
                                        <p:cTn id="39" dur="80"/>
                                        <p:tgtEl>
                                          <p:spTgt spid="25606"/>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5"/>
                                        </p:tgtEl>
                                        <p:attrNameLst>
                                          <p:attrName>style.visibility</p:attrName>
                                        </p:attrNameLst>
                                      </p:cBhvr>
                                      <p:to>
                                        <p:strVal val="visible"/>
                                      </p:to>
                                    </p:set>
                                    <p:anim calcmode="discrete" valueType="clr">
                                      <p:cBhvr override="childStyle">
                                        <p:cTn id="44"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5"/>
                                        </p:tgtEl>
                                        <p:attrNameLst>
                                          <p:attrName>fillcolor</p:attrName>
                                        </p:attrNameLst>
                                      </p:cBhvr>
                                      <p:tavLst>
                                        <p:tav tm="0">
                                          <p:val>
                                            <p:clrVal>
                                              <a:schemeClr val="accent2"/>
                                            </p:clrVal>
                                          </p:val>
                                        </p:tav>
                                        <p:tav tm="50000">
                                          <p:val>
                                            <p:clrVal>
                                              <a:schemeClr val="hlink"/>
                                            </p:clrVal>
                                          </p:val>
                                        </p:tav>
                                      </p:tavLst>
                                    </p:anim>
                                    <p:set>
                                      <p:cBhvr>
                                        <p:cTn id="46" dur="80"/>
                                        <p:tgtEl>
                                          <p:spTgt spid="5"/>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5607"/>
                                        </p:tgtEl>
                                        <p:attrNameLst>
                                          <p:attrName>style.visibility</p:attrName>
                                        </p:attrNameLst>
                                      </p:cBhvr>
                                      <p:to>
                                        <p:strVal val="visible"/>
                                      </p:to>
                                    </p:set>
                                    <p:animEffect transition="in" filter="dissolve">
                                      <p:cBhvr>
                                        <p:cTn id="51" dur="500"/>
                                        <p:tgtEl>
                                          <p:spTgt spid="25607"/>
                                        </p:tgtEl>
                                      </p:cBhvr>
                                    </p:animEffec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25608"/>
                                        </p:tgtEl>
                                        <p:attrNameLst>
                                          <p:attrName>style.visibility</p:attrName>
                                        </p:attrNameLst>
                                      </p:cBhvr>
                                      <p:to>
                                        <p:strVal val="visible"/>
                                      </p:to>
                                    </p:set>
                                    <p:anim calcmode="discrete" valueType="clr">
                                      <p:cBhvr override="childStyle">
                                        <p:cTn id="56" dur="80"/>
                                        <p:tgtEl>
                                          <p:spTgt spid="25608"/>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25608"/>
                                        </p:tgtEl>
                                        <p:attrNameLst>
                                          <p:attrName>fillcolor</p:attrName>
                                        </p:attrNameLst>
                                      </p:cBhvr>
                                      <p:tavLst>
                                        <p:tav tm="0">
                                          <p:val>
                                            <p:clrVal>
                                              <a:schemeClr val="accent2"/>
                                            </p:clrVal>
                                          </p:val>
                                        </p:tav>
                                        <p:tav tm="50000">
                                          <p:val>
                                            <p:clrVal>
                                              <a:schemeClr val="hlink"/>
                                            </p:clrVal>
                                          </p:val>
                                        </p:tav>
                                      </p:tavLst>
                                    </p:anim>
                                    <p:set>
                                      <p:cBhvr>
                                        <p:cTn id="58" dur="80"/>
                                        <p:tgtEl>
                                          <p:spTgt spid="25608"/>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6625"/>
                                        </p:tgtEl>
                                        <p:attrNameLst>
                                          <p:attrName>style.visibility</p:attrName>
                                        </p:attrNameLst>
                                      </p:cBhvr>
                                      <p:to>
                                        <p:strVal val="visible"/>
                                      </p:to>
                                    </p:set>
                                    <p:animEffect transition="in" filter="dissolve">
                                      <p:cBhvr>
                                        <p:cTn id="63" dur="500"/>
                                        <p:tgtEl>
                                          <p:spTgt spid="26625"/>
                                        </p:tgtEl>
                                      </p:cBhvr>
                                    </p:animEffect>
                                  </p:childTnLst>
                                </p:cTn>
                              </p:par>
                            </p:childTnLst>
                          </p:cTn>
                        </p:par>
                      </p:childTnLst>
                    </p:cTn>
                  </p:par>
                  <p:par>
                    <p:cTn id="64" fill="hold">
                      <p:stCondLst>
                        <p:cond delay="indefinite"/>
                      </p:stCondLst>
                      <p:childTnLst>
                        <p:par>
                          <p:cTn id="65" fill="hold">
                            <p:stCondLst>
                              <p:cond delay="0"/>
                            </p:stCondLst>
                            <p:childTnLst>
                              <p:par>
                                <p:cTn id="66" presetID="27" presetClass="entr" presetSubtype="0" fill="hold" grpId="0" nodeType="clickEffect">
                                  <p:stCondLst>
                                    <p:cond delay="0"/>
                                  </p:stCondLst>
                                  <p:iterate type="lt">
                                    <p:tmPct val="50000"/>
                                  </p:iterate>
                                  <p:childTnLst>
                                    <p:set>
                                      <p:cBhvr>
                                        <p:cTn id="67" dur="1" fill="hold">
                                          <p:stCondLst>
                                            <p:cond delay="0"/>
                                          </p:stCondLst>
                                        </p:cTn>
                                        <p:tgtEl>
                                          <p:spTgt spid="3"/>
                                        </p:tgtEl>
                                        <p:attrNameLst>
                                          <p:attrName>style.visibility</p:attrName>
                                        </p:attrNameLst>
                                      </p:cBhvr>
                                      <p:to>
                                        <p:strVal val="visible"/>
                                      </p:to>
                                    </p:set>
                                    <p:anim calcmode="discrete" valueType="clr">
                                      <p:cBhvr override="childStyle">
                                        <p:cTn id="68"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3"/>
                                        </p:tgtEl>
                                        <p:attrNameLst>
                                          <p:attrName>fillcolor</p:attrName>
                                        </p:attrNameLst>
                                      </p:cBhvr>
                                      <p:tavLst>
                                        <p:tav tm="0">
                                          <p:val>
                                            <p:clrVal>
                                              <a:schemeClr val="accent2"/>
                                            </p:clrVal>
                                          </p:val>
                                        </p:tav>
                                        <p:tav tm="50000">
                                          <p:val>
                                            <p:clrVal>
                                              <a:schemeClr val="hlink"/>
                                            </p:clrVal>
                                          </p:val>
                                        </p:tav>
                                      </p:tavLst>
                                    </p:anim>
                                    <p:set>
                                      <p:cBhvr>
                                        <p:cTn id="70" dur="80"/>
                                        <p:tgtEl>
                                          <p:spTgt spid="3"/>
                                        </p:tgtEl>
                                        <p:attrNameLst>
                                          <p:attrName>fill.type</p:attrName>
                                        </p:attrNameLst>
                                      </p:cBhvr>
                                      <p:to>
                                        <p:strVal val="solid"/>
                                      </p:to>
                                    </p:set>
                                  </p:childTnLst>
                                </p:cTn>
                              </p:par>
                            </p:childTnLst>
                          </p:cTn>
                        </p:par>
                        <p:par>
                          <p:cTn id="71" fill="hold">
                            <p:stCondLst>
                              <p:cond delay="479"/>
                            </p:stCondLst>
                            <p:childTnLst>
                              <p:par>
                                <p:cTn id="72" presetID="22" presetClass="entr" presetSubtype="1" fill="hold"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up)">
                                      <p:cBhvr>
                                        <p:cTn id="7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25609" grpId="0"/>
      <p:bldP spid="25609" grpId="1"/>
      <p:bldP spid="25603" grpId="0"/>
      <p:bldP spid="25603" grpId="1"/>
      <p:bldP spid="25605" grpId="0"/>
      <p:bldP spid="25605" grpId="1"/>
      <p:bldP spid="25606" grpId="0"/>
      <p:bldP spid="25606" grpId="1"/>
      <p:bldP spid="25608" grpId="0"/>
      <p:bldP spid="25608" grpId="1"/>
      <p:bldP spid="3" grpId="0"/>
      <p:bldP spid="3"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6625" name="对象 -2147482258"/>
          <p:cNvGraphicFramePr>
            <a:graphicFrameLocks noChangeAspect="1"/>
          </p:cNvGraphicFramePr>
          <p:nvPr/>
        </p:nvGraphicFramePr>
        <p:xfrm>
          <a:off x="1422400" y="622300"/>
          <a:ext cx="3113088" cy="1141413"/>
        </p:xfrm>
        <a:graphic>
          <a:graphicData uri="http://schemas.openxmlformats.org/presentationml/2006/ole">
            <mc:AlternateContent xmlns:mc="http://schemas.openxmlformats.org/markup-compatibility/2006">
              <mc:Choice xmlns:v="urn:schemas-microsoft-com:vml" Requires="v">
                <p:oleObj spid="_x0000_s3096" name="" r:id="rId1" imgW="4432300" imgH="1536700" progId="Visio.Drawing.11">
                  <p:embed/>
                </p:oleObj>
              </mc:Choice>
              <mc:Fallback>
                <p:oleObj name="" r:id="rId1" imgW="4432300" imgH="1536700" progId="Visio.Drawing.11">
                  <p:embed/>
                  <p:pic>
                    <p:nvPicPr>
                      <p:cNvPr id="0" name="图片 3095"/>
                      <p:cNvPicPr/>
                      <p:nvPr/>
                    </p:nvPicPr>
                    <p:blipFill>
                      <a:blip r:embed="rId2"/>
                      <a:stretch>
                        <a:fillRect/>
                      </a:stretch>
                    </p:blipFill>
                    <p:spPr>
                      <a:xfrm>
                        <a:off x="1422400" y="622300"/>
                        <a:ext cx="3113088" cy="1141413"/>
                      </a:xfrm>
                      <a:prstGeom prst="rect">
                        <a:avLst/>
                      </a:prstGeom>
                      <a:noFill/>
                      <a:ln w="38100">
                        <a:noFill/>
                        <a:miter/>
                      </a:ln>
                    </p:spPr>
                  </p:pic>
                </p:oleObj>
              </mc:Fallback>
            </mc:AlternateContent>
          </a:graphicData>
        </a:graphic>
      </p:graphicFrame>
      <p:graphicFrame>
        <p:nvGraphicFramePr>
          <p:cNvPr id="26626" name="对象 -2147482257"/>
          <p:cNvGraphicFramePr>
            <a:graphicFrameLocks noChangeAspect="1"/>
          </p:cNvGraphicFramePr>
          <p:nvPr/>
        </p:nvGraphicFramePr>
        <p:xfrm>
          <a:off x="893763" y="1917700"/>
          <a:ext cx="4754562" cy="3279775"/>
        </p:xfrm>
        <a:graphic>
          <a:graphicData uri="http://schemas.openxmlformats.org/presentationml/2006/ole">
            <mc:AlternateContent xmlns:mc="http://schemas.openxmlformats.org/markup-compatibility/2006">
              <mc:Choice xmlns:v="urn:schemas-microsoft-com:vml" Requires="v">
                <p:oleObj spid="_x0000_s3092" name="" r:id="rId3" imgW="5511800" imgH="4432300" progId="Visio.Drawing.11">
                  <p:embed/>
                </p:oleObj>
              </mc:Choice>
              <mc:Fallback>
                <p:oleObj name="" r:id="rId3" imgW="5511800" imgH="4432300" progId="Visio.Drawing.11">
                  <p:embed/>
                  <p:pic>
                    <p:nvPicPr>
                      <p:cNvPr id="0" name="图片 3091"/>
                      <p:cNvPicPr/>
                      <p:nvPr/>
                    </p:nvPicPr>
                    <p:blipFill>
                      <a:blip r:embed="rId4"/>
                      <a:stretch>
                        <a:fillRect/>
                      </a:stretch>
                    </p:blipFill>
                    <p:spPr>
                      <a:xfrm>
                        <a:off x="893763" y="1917700"/>
                        <a:ext cx="4754562" cy="3279775"/>
                      </a:xfrm>
                      <a:prstGeom prst="rect">
                        <a:avLst/>
                      </a:prstGeom>
                      <a:noFill/>
                      <a:ln w="38100">
                        <a:noFill/>
                        <a:miter/>
                      </a:ln>
                    </p:spPr>
                  </p:pic>
                </p:oleObj>
              </mc:Fallback>
            </mc:AlternateContent>
          </a:graphicData>
        </a:graphic>
      </p:graphicFrame>
      <p:sp>
        <p:nvSpPr>
          <p:cNvPr id="5" name="文本框 4"/>
          <p:cNvSpPr txBox="1"/>
          <p:nvPr/>
        </p:nvSpPr>
        <p:spPr>
          <a:xfrm>
            <a:off x="6508750" y="631825"/>
            <a:ext cx="2139950"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5"/>
          <p:cNvSpPr txBox="1"/>
          <p:nvPr/>
        </p:nvSpPr>
        <p:spPr>
          <a:xfrm>
            <a:off x="6508750" y="1416050"/>
            <a:ext cx="2128838"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*=J</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'+K</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endPar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6"/>
          <p:cNvSpPr txBox="1"/>
          <p:nvPr/>
        </p:nvSpPr>
        <p:spPr>
          <a:xfrm>
            <a:off x="6508750" y="1047750"/>
            <a:ext cx="2547938" cy="368300"/>
          </a:xfrm>
          <a:prstGeom prst="rect">
            <a:avLst/>
          </a:prstGeom>
          <a:noFill/>
          <a:ln w="9525">
            <a:noFill/>
          </a:ln>
        </p:spPr>
        <p:txBody>
          <a:bodyPr wrap="squar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3</a:t>
            </a:r>
            <a:endPar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 name="右箭头 7"/>
          <p:cNvSpPr/>
          <p:nvPr/>
        </p:nvSpPr>
        <p:spPr>
          <a:xfrm>
            <a:off x="6713538" y="2139950"/>
            <a:ext cx="287338"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18439" name="对象 -2147482271"/>
          <p:cNvGraphicFramePr>
            <a:graphicFrameLocks noChangeAspect="1"/>
          </p:cNvGraphicFramePr>
          <p:nvPr/>
        </p:nvGraphicFramePr>
        <p:xfrm>
          <a:off x="7069138" y="1884363"/>
          <a:ext cx="1147762" cy="727075"/>
        </p:xfrm>
        <a:graphic>
          <a:graphicData uri="http://schemas.openxmlformats.org/presentationml/2006/ole">
            <mc:AlternateContent xmlns:mc="http://schemas.openxmlformats.org/markup-compatibility/2006">
              <mc:Choice xmlns:v="urn:schemas-microsoft-com:vml" Requires="v">
                <p:oleObj spid="_x0000_s3098" name="" r:id="rId5" imgW="817880" imgH="518160" progId="Equation.3">
                  <p:embed/>
                </p:oleObj>
              </mc:Choice>
              <mc:Fallback>
                <p:oleObj name="" r:id="rId5" imgW="817880" imgH="518160" progId="Equation.3">
                  <p:embed/>
                  <p:pic>
                    <p:nvPicPr>
                      <p:cNvPr id="0" name="图片 3097"/>
                      <p:cNvPicPr/>
                      <p:nvPr/>
                    </p:nvPicPr>
                    <p:blipFill>
                      <a:blip r:embed="rId6"/>
                      <a:stretch>
                        <a:fillRect/>
                      </a:stretch>
                    </p:blipFill>
                    <p:spPr>
                      <a:xfrm>
                        <a:off x="7069138" y="1884363"/>
                        <a:ext cx="1147762" cy="727075"/>
                      </a:xfrm>
                      <a:prstGeom prst="rect">
                        <a:avLst/>
                      </a:prstGeom>
                      <a:noFill/>
                      <a:ln w="38100">
                        <a:noFill/>
                        <a:miter/>
                      </a:ln>
                    </p:spPr>
                  </p:pic>
                </p:oleObj>
              </mc:Fallback>
            </mc:AlternateContent>
          </a:graphicData>
        </a:graphic>
      </p:graphicFrame>
      <p:sp>
        <p:nvSpPr>
          <p:cNvPr id="27667" name="矩形 11270"/>
          <p:cNvSpPr/>
          <p:nvPr/>
        </p:nvSpPr>
        <p:spPr>
          <a:xfrm>
            <a:off x="2217738" y="3222625"/>
            <a:ext cx="306387" cy="3048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矩形 11270"/>
          <p:cNvSpPr/>
          <p:nvPr/>
        </p:nvSpPr>
        <p:spPr>
          <a:xfrm>
            <a:off x="4797425" y="3159125"/>
            <a:ext cx="306388" cy="3048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6" name="矩形 11270"/>
          <p:cNvSpPr/>
          <p:nvPr/>
        </p:nvSpPr>
        <p:spPr>
          <a:xfrm>
            <a:off x="2271713" y="4892675"/>
            <a:ext cx="306387" cy="3048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7" name="矩形 11270"/>
          <p:cNvSpPr/>
          <p:nvPr/>
        </p:nvSpPr>
        <p:spPr>
          <a:xfrm>
            <a:off x="4697413" y="4892675"/>
            <a:ext cx="306387" cy="3048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27652" name="对象 -2147482253"/>
          <p:cNvGraphicFramePr>
            <a:graphicFrameLocks noChangeAspect="1"/>
          </p:cNvGraphicFramePr>
          <p:nvPr/>
        </p:nvGraphicFramePr>
        <p:xfrm>
          <a:off x="7202488" y="3659188"/>
          <a:ext cx="1425575" cy="714375"/>
        </p:xfrm>
        <a:graphic>
          <a:graphicData uri="http://schemas.openxmlformats.org/presentationml/2006/ole">
            <mc:AlternateContent xmlns:mc="http://schemas.openxmlformats.org/markup-compatibility/2006">
              <mc:Choice xmlns:v="urn:schemas-microsoft-com:vml" Requires="v">
                <p:oleObj spid="_x0000_s3108" name="" r:id="rId7" imgW="965200" imgH="482600" progId="Equation.3">
                  <p:embed/>
                </p:oleObj>
              </mc:Choice>
              <mc:Fallback>
                <p:oleObj name="" r:id="rId7" imgW="965200" imgH="482600" progId="Equation.3">
                  <p:embed/>
                  <p:pic>
                    <p:nvPicPr>
                      <p:cNvPr id="0" name="图片 3107"/>
                      <p:cNvPicPr/>
                      <p:nvPr/>
                    </p:nvPicPr>
                    <p:blipFill>
                      <a:blip r:embed="rId8"/>
                      <a:stretch>
                        <a:fillRect/>
                      </a:stretch>
                    </p:blipFill>
                    <p:spPr>
                      <a:xfrm>
                        <a:off x="7202488" y="3659188"/>
                        <a:ext cx="1425575" cy="714375"/>
                      </a:xfrm>
                      <a:prstGeom prst="rect">
                        <a:avLst/>
                      </a:prstGeom>
                      <a:noFill/>
                      <a:ln w="38100">
                        <a:noFill/>
                        <a:miter/>
                      </a:ln>
                    </p:spPr>
                  </p:pic>
                </p:oleObj>
              </mc:Fallback>
            </mc:AlternateContent>
          </a:graphicData>
        </a:graphic>
      </p:graphicFrame>
      <p:sp>
        <p:nvSpPr>
          <p:cNvPr id="18" name="右箭头 17"/>
          <p:cNvSpPr/>
          <p:nvPr/>
        </p:nvSpPr>
        <p:spPr>
          <a:xfrm>
            <a:off x="6780213" y="3906838"/>
            <a:ext cx="288925"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9" name="文本框 18"/>
          <p:cNvSpPr txBox="1"/>
          <p:nvPr/>
        </p:nvSpPr>
        <p:spPr>
          <a:xfrm>
            <a:off x="6327775" y="2800350"/>
            <a:ext cx="2628900"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2</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0" name="文本框 19"/>
          <p:cNvSpPr txBox="1"/>
          <p:nvPr/>
        </p:nvSpPr>
        <p:spPr>
          <a:xfrm>
            <a:off x="6327775" y="3200400"/>
            <a:ext cx="2128838"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*=J</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'+K</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endPar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1" name="文本框 20"/>
          <p:cNvSpPr txBox="1"/>
          <p:nvPr/>
        </p:nvSpPr>
        <p:spPr>
          <a:xfrm>
            <a:off x="6508750" y="4464050"/>
            <a:ext cx="2436813"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en-US" altLang="zh-CN">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3</a:t>
            </a:r>
            <a:r>
              <a:rPr lang="en-US" altLang="zh-CN">
                <a:latin typeface="Comic Sans MS" panose="030F0702030302020204" pitchFamily="2" charset="0"/>
                <a:ea typeface="宋体" panose="02010600030101010101" pitchFamily="2" charset="-122"/>
              </a:rPr>
              <a:t>'</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2" name="文本框 21"/>
          <p:cNvSpPr txBox="1"/>
          <p:nvPr/>
        </p:nvSpPr>
        <p:spPr>
          <a:xfrm>
            <a:off x="6519863" y="4832350"/>
            <a:ext cx="2128837"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*=J</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'+K</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endPar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3" name="右箭头 22"/>
          <p:cNvSpPr/>
          <p:nvPr/>
        </p:nvSpPr>
        <p:spPr>
          <a:xfrm>
            <a:off x="6867525" y="5483225"/>
            <a:ext cx="288925"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aphicFrame>
        <p:nvGraphicFramePr>
          <p:cNvPr id="27653" name="对象 -2147482252"/>
          <p:cNvGraphicFramePr>
            <a:graphicFrameLocks noChangeAspect="1"/>
          </p:cNvGraphicFramePr>
          <p:nvPr/>
        </p:nvGraphicFramePr>
        <p:xfrm>
          <a:off x="7212013" y="5267325"/>
          <a:ext cx="1139825" cy="647700"/>
        </p:xfrm>
        <a:graphic>
          <a:graphicData uri="http://schemas.openxmlformats.org/presentationml/2006/ole">
            <mc:AlternateContent xmlns:mc="http://schemas.openxmlformats.org/markup-compatibility/2006">
              <mc:Choice xmlns:v="urn:schemas-microsoft-com:vml" Requires="v">
                <p:oleObj spid="_x0000_s3107" name="" r:id="rId9" imgW="882650" imgH="500380" progId="Equation.3">
                  <p:embed/>
                </p:oleObj>
              </mc:Choice>
              <mc:Fallback>
                <p:oleObj name="" r:id="rId9" imgW="882650" imgH="500380" progId="Equation.3">
                  <p:embed/>
                  <p:pic>
                    <p:nvPicPr>
                      <p:cNvPr id="0" name="图片 3106"/>
                      <p:cNvPicPr/>
                      <p:nvPr/>
                    </p:nvPicPr>
                    <p:blipFill>
                      <a:blip r:embed="rId10"/>
                      <a:stretch>
                        <a:fillRect/>
                      </a:stretch>
                    </p:blipFill>
                    <p:spPr>
                      <a:xfrm>
                        <a:off x="7212013" y="5267325"/>
                        <a:ext cx="1139825" cy="647700"/>
                      </a:xfrm>
                      <a:prstGeom prst="rect">
                        <a:avLst/>
                      </a:prstGeom>
                      <a:noFill/>
                      <a:ln w="38100">
                        <a:noFill/>
                        <a:miter/>
                      </a:ln>
                    </p:spPr>
                  </p:pic>
                </p:oleObj>
              </mc:Fallback>
            </mc:AlternateContent>
          </a:graphicData>
        </a:graphic>
      </p:graphicFrame>
      <p:sp>
        <p:nvSpPr>
          <p:cNvPr id="24" name="文本框 23"/>
          <p:cNvSpPr txBox="1"/>
          <p:nvPr/>
        </p:nvSpPr>
        <p:spPr>
          <a:xfrm>
            <a:off x="595313" y="5200650"/>
            <a:ext cx="5813425"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zh-CN" dirty="0">
                <a:latin typeface="Comic Sans MS" panose="030F0702030302020204" pitchFamily="2" charset="0"/>
                <a:ea typeface="宋体" panose="02010600030101010101" pitchFamily="2" charset="-122"/>
              </a:rPr>
              <a:t>选用JK触发器设计时，将状态方程与触发器的特性方程</a:t>
            </a:r>
            <a:r>
              <a:rPr lang="zh-CN" altLang="zh-CN" dirty="0">
                <a:solidFill>
                  <a:srgbClr val="C00000"/>
                </a:solidFill>
                <a:latin typeface="Comic Sans MS" panose="030F0702030302020204" pitchFamily="2" charset="0"/>
                <a:ea typeface="宋体" panose="02010600030101010101" pitchFamily="2" charset="-122"/>
              </a:rPr>
              <a:t>Q*=JQ'+K'Q</a:t>
            </a:r>
            <a:r>
              <a:rPr lang="zh-CN" altLang="zh-CN" dirty="0">
                <a:latin typeface="Comic Sans MS" panose="030F0702030302020204" pitchFamily="2" charset="0"/>
                <a:ea typeface="宋体" panose="02010600030101010101" pitchFamily="2" charset="-122"/>
              </a:rPr>
              <a:t>进行对比，确定其驱动方程组。</a:t>
            </a:r>
            <a:endParaRPr lang="en-US" altLang="zh-CN" dirty="0">
              <a:latin typeface="Comic Sans MS" panose="030F0702030302020204" pitchFamily="2" charset="0"/>
              <a:ea typeface="宋体" panose="02010600030101010101" pitchFamily="2" charset="-122"/>
            </a:endParaRPr>
          </a:p>
        </p:txBody>
      </p:sp>
      <p:sp>
        <p:nvSpPr>
          <p:cNvPr id="25" name="文本框 24"/>
          <p:cNvSpPr txBox="1"/>
          <p:nvPr/>
        </p:nvSpPr>
        <p:spPr>
          <a:xfrm>
            <a:off x="6486525" y="5915025"/>
            <a:ext cx="2197100"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输出方程：</a:t>
            </a:r>
            <a:r>
              <a:rPr lang="en-US" altLang="zh-CN" dirty="0">
                <a:latin typeface="Comic Sans MS" panose="030F0702030302020204" pitchFamily="2" charset="0"/>
                <a:ea typeface="宋体" panose="02010600030101010101" pitchFamily="2" charset="-122"/>
                <a:sym typeface="宋体" panose="02010600030101010101" pitchFamily="2" charset="-122"/>
              </a:rPr>
              <a:t>C=</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625"/>
                                        </p:tgtEl>
                                        <p:attrNameLst>
                                          <p:attrName>style.visibility</p:attrName>
                                        </p:attrNameLst>
                                      </p:cBhvr>
                                      <p:to>
                                        <p:strVal val="visible"/>
                                      </p:to>
                                    </p:set>
                                    <p:animEffect transition="in" filter="dissolve">
                                      <p:cBhvr>
                                        <p:cTn id="7" dur="500"/>
                                        <p:tgtEl>
                                          <p:spTgt spid="266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dissolve">
                                      <p:cBhvr>
                                        <p:cTn id="12" dur="500"/>
                                        <p:tgtEl>
                                          <p:spTgt spid="266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5"/>
                                        </p:tgtEl>
                                        <p:attrNameLst>
                                          <p:attrName>style.visibility</p:attrName>
                                        </p:attrNameLst>
                                      </p:cBhvr>
                                      <p:to>
                                        <p:strVal val="visible"/>
                                      </p:to>
                                    </p:set>
                                    <p:anim calcmode="discrete" valueType="clr">
                                      <p:cBhvr override="childStyle">
                                        <p:cTn id="33"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5"/>
                                        </p:tgtEl>
                                        <p:attrNameLst>
                                          <p:attrName>fillcolor</p:attrName>
                                        </p:attrNameLst>
                                      </p:cBhvr>
                                      <p:tavLst>
                                        <p:tav tm="0">
                                          <p:val>
                                            <p:clrVal>
                                              <a:schemeClr val="accent2"/>
                                            </p:clrVal>
                                          </p:val>
                                        </p:tav>
                                        <p:tav tm="50000">
                                          <p:val>
                                            <p:clrVal>
                                              <a:schemeClr val="hlink"/>
                                            </p:clrVal>
                                          </p:val>
                                        </p:tav>
                                      </p:tavLst>
                                    </p:anim>
                                    <p:set>
                                      <p:cBhvr>
                                        <p:cTn id="35" dur="80"/>
                                        <p:tgtEl>
                                          <p:spTgt spid="5"/>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6"/>
                                        </p:tgtEl>
                                        <p:attrNameLst>
                                          <p:attrName>style.visibility</p:attrName>
                                        </p:attrNameLst>
                                      </p:cBhvr>
                                      <p:to>
                                        <p:strVal val="visible"/>
                                      </p:to>
                                    </p:set>
                                    <p:anim calcmode="discrete" valueType="clr">
                                      <p:cBhvr override="childStyle">
                                        <p:cTn id="45"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6"/>
                                        </p:tgtEl>
                                        <p:attrNameLst>
                                          <p:attrName>fillcolor</p:attrName>
                                        </p:attrNameLst>
                                      </p:cBhvr>
                                      <p:tavLst>
                                        <p:tav tm="0">
                                          <p:val>
                                            <p:clrVal>
                                              <a:schemeClr val="accent2"/>
                                            </p:clrVal>
                                          </p:val>
                                        </p:tav>
                                        <p:tav tm="50000">
                                          <p:val>
                                            <p:clrVal>
                                              <a:schemeClr val="hlink"/>
                                            </p:clrVal>
                                          </p:val>
                                        </p:tav>
                                      </p:tavLst>
                                    </p:anim>
                                    <p:set>
                                      <p:cBhvr>
                                        <p:cTn id="47" dur="80"/>
                                        <p:tgtEl>
                                          <p:spTgt spid="6"/>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7" presetClass="entr" presetSubtype="0" fill="hold" grpId="0" nodeType="clickEffect">
                                  <p:stCondLst>
                                    <p:cond delay="0"/>
                                  </p:stCondLst>
                                  <p:iterate type="lt">
                                    <p:tmPct val="50000"/>
                                  </p:iterate>
                                  <p:childTnLst>
                                    <p:set>
                                      <p:cBhvr>
                                        <p:cTn id="51" dur="1" fill="hold">
                                          <p:stCondLst>
                                            <p:cond delay="0"/>
                                          </p:stCondLst>
                                        </p:cTn>
                                        <p:tgtEl>
                                          <p:spTgt spid="7"/>
                                        </p:tgtEl>
                                        <p:attrNameLst>
                                          <p:attrName>style.visibility</p:attrName>
                                        </p:attrNameLst>
                                      </p:cBhvr>
                                      <p:to>
                                        <p:strVal val="visible"/>
                                      </p:to>
                                    </p:set>
                                    <p:anim calcmode="discrete" valueType="clr">
                                      <p:cBhvr override="childStyle">
                                        <p:cTn id="52"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7"/>
                                        </p:tgtEl>
                                        <p:attrNameLst>
                                          <p:attrName>fillcolor</p:attrName>
                                        </p:attrNameLst>
                                      </p:cBhvr>
                                      <p:tavLst>
                                        <p:tav tm="0">
                                          <p:val>
                                            <p:clrVal>
                                              <a:schemeClr val="accent2"/>
                                            </p:clrVal>
                                          </p:val>
                                        </p:tav>
                                        <p:tav tm="50000">
                                          <p:val>
                                            <p:clrVal>
                                              <a:schemeClr val="hlink"/>
                                            </p:clrVal>
                                          </p:val>
                                        </p:tav>
                                      </p:tavLst>
                                    </p:anim>
                                    <p:set>
                                      <p:cBhvr>
                                        <p:cTn id="54" dur="80"/>
                                        <p:tgtEl>
                                          <p:spTgt spid="7"/>
                                        </p:tgtEl>
                                        <p:attrNameLst>
                                          <p:attrName>fill.type</p:attrName>
                                        </p:attrNameLst>
                                      </p:cBhvr>
                                      <p:to>
                                        <p:strVal val="solid"/>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par>
                          <p:cTn id="59" fill="hold">
                            <p:stCondLst>
                              <p:cond delay="0"/>
                            </p:stCondLst>
                            <p:childTnLst>
                              <p:par>
                                <p:cTn id="60" presetID="9" presetClass="entr" presetSubtype="0" fill="hold" nodeType="afterEffect">
                                  <p:stCondLst>
                                    <p:cond delay="0"/>
                                  </p:stCondLst>
                                  <p:childTnLst>
                                    <p:set>
                                      <p:cBhvr>
                                        <p:cTn id="61" dur="1" fill="hold">
                                          <p:stCondLst>
                                            <p:cond delay="0"/>
                                          </p:stCondLst>
                                        </p:cTn>
                                        <p:tgtEl>
                                          <p:spTgt spid="18439"/>
                                        </p:tgtEl>
                                        <p:attrNameLst>
                                          <p:attrName>style.visibility</p:attrName>
                                        </p:attrNameLst>
                                      </p:cBhvr>
                                      <p:to>
                                        <p:strVal val="visible"/>
                                      </p:to>
                                    </p:set>
                                    <p:animEffect transition="in" filter="dissolve">
                                      <p:cBhvr>
                                        <p:cTn id="62" dur="500"/>
                                        <p:tgtEl>
                                          <p:spTgt spid="18439"/>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ntr" presetSubtype="0" fill="hold" grpId="0" nodeType="clickEffect">
                                  <p:stCondLst>
                                    <p:cond delay="0"/>
                                  </p:stCondLst>
                                  <p:iterate type="lt">
                                    <p:tmPct val="50000"/>
                                  </p:iterate>
                                  <p:childTnLst>
                                    <p:set>
                                      <p:cBhvr>
                                        <p:cTn id="66" dur="1" fill="hold">
                                          <p:stCondLst>
                                            <p:cond delay="0"/>
                                          </p:stCondLst>
                                        </p:cTn>
                                        <p:tgtEl>
                                          <p:spTgt spid="19"/>
                                        </p:tgtEl>
                                        <p:attrNameLst>
                                          <p:attrName>style.visibility</p:attrName>
                                        </p:attrNameLst>
                                      </p:cBhvr>
                                      <p:to>
                                        <p:strVal val="visible"/>
                                      </p:to>
                                    </p:set>
                                    <p:anim calcmode="discrete" valueType="clr">
                                      <p:cBhvr override="childStyle">
                                        <p:cTn id="67"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68" dur="80"/>
                                        <p:tgtEl>
                                          <p:spTgt spid="19"/>
                                        </p:tgtEl>
                                        <p:attrNameLst>
                                          <p:attrName>fillcolor</p:attrName>
                                        </p:attrNameLst>
                                      </p:cBhvr>
                                      <p:tavLst>
                                        <p:tav tm="0">
                                          <p:val>
                                            <p:clrVal>
                                              <a:schemeClr val="accent2"/>
                                            </p:clrVal>
                                          </p:val>
                                        </p:tav>
                                        <p:tav tm="50000">
                                          <p:val>
                                            <p:clrVal>
                                              <a:schemeClr val="hlink"/>
                                            </p:clrVal>
                                          </p:val>
                                        </p:tav>
                                      </p:tavLst>
                                    </p:anim>
                                    <p:set>
                                      <p:cBhvr>
                                        <p:cTn id="69" dur="80"/>
                                        <p:tgtEl>
                                          <p:spTgt spid="19"/>
                                        </p:tgtEl>
                                        <p:attrNameLst>
                                          <p:attrName>fill.type</p:attrName>
                                        </p:attrNameLst>
                                      </p:cBhvr>
                                      <p:to>
                                        <p:strVal val="solid"/>
                                      </p:to>
                                    </p:set>
                                  </p:childTnLst>
                                </p:cTn>
                              </p:par>
                            </p:childTnLst>
                          </p:cTn>
                        </p:par>
                      </p:childTnLst>
                    </p:cTn>
                  </p:par>
                  <p:par>
                    <p:cTn id="70" fill="hold">
                      <p:stCondLst>
                        <p:cond delay="indefinite"/>
                      </p:stCondLst>
                      <p:childTnLst>
                        <p:par>
                          <p:cTn id="71" fill="hold">
                            <p:stCondLst>
                              <p:cond delay="0"/>
                            </p:stCondLst>
                            <p:childTnLst>
                              <p:par>
                                <p:cTn id="72" presetID="27" presetClass="entr" presetSubtype="0" fill="hold" grpId="0" nodeType="clickEffect">
                                  <p:stCondLst>
                                    <p:cond delay="0"/>
                                  </p:stCondLst>
                                  <p:iterate type="lt">
                                    <p:tmPct val="50000"/>
                                  </p:iterate>
                                  <p:childTnLst>
                                    <p:set>
                                      <p:cBhvr>
                                        <p:cTn id="73" dur="1" fill="hold">
                                          <p:stCondLst>
                                            <p:cond delay="0"/>
                                          </p:stCondLst>
                                        </p:cTn>
                                        <p:tgtEl>
                                          <p:spTgt spid="20"/>
                                        </p:tgtEl>
                                        <p:attrNameLst>
                                          <p:attrName>style.visibility</p:attrName>
                                        </p:attrNameLst>
                                      </p:cBhvr>
                                      <p:to>
                                        <p:strVal val="visible"/>
                                      </p:to>
                                    </p:set>
                                    <p:anim calcmode="discrete" valueType="clr">
                                      <p:cBhvr override="childStyle">
                                        <p:cTn id="74" dur="80"/>
                                        <p:tgtEl>
                                          <p:spTgt spid="20"/>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20"/>
                                        </p:tgtEl>
                                        <p:attrNameLst>
                                          <p:attrName>fillcolor</p:attrName>
                                        </p:attrNameLst>
                                      </p:cBhvr>
                                      <p:tavLst>
                                        <p:tav tm="0">
                                          <p:val>
                                            <p:clrVal>
                                              <a:schemeClr val="accent2"/>
                                            </p:clrVal>
                                          </p:val>
                                        </p:tav>
                                        <p:tav tm="50000">
                                          <p:val>
                                            <p:clrVal>
                                              <a:schemeClr val="hlink"/>
                                            </p:clrVal>
                                          </p:val>
                                        </p:tav>
                                      </p:tavLst>
                                    </p:anim>
                                    <p:set>
                                      <p:cBhvr>
                                        <p:cTn id="76" dur="80"/>
                                        <p:tgtEl>
                                          <p:spTgt spid="20"/>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par>
                          <p:cTn id="81" fill="hold">
                            <p:stCondLst>
                              <p:cond delay="0"/>
                            </p:stCondLst>
                            <p:childTnLst>
                              <p:par>
                                <p:cTn id="82" presetID="9" presetClass="entr" presetSubtype="0" fill="hold" nodeType="afterEffect">
                                  <p:stCondLst>
                                    <p:cond delay="0"/>
                                  </p:stCondLst>
                                  <p:childTnLst>
                                    <p:set>
                                      <p:cBhvr>
                                        <p:cTn id="83" dur="1" fill="hold">
                                          <p:stCondLst>
                                            <p:cond delay="0"/>
                                          </p:stCondLst>
                                        </p:cTn>
                                        <p:tgtEl>
                                          <p:spTgt spid="27652"/>
                                        </p:tgtEl>
                                        <p:attrNameLst>
                                          <p:attrName>style.visibility</p:attrName>
                                        </p:attrNameLst>
                                      </p:cBhvr>
                                      <p:to>
                                        <p:strVal val="visible"/>
                                      </p:to>
                                    </p:set>
                                    <p:animEffect transition="in" filter="dissolve">
                                      <p:cBhvr>
                                        <p:cTn id="84" dur="500"/>
                                        <p:tgtEl>
                                          <p:spTgt spid="27652"/>
                                        </p:tgtEl>
                                      </p:cBhvr>
                                    </p:animEffect>
                                  </p:childTnLst>
                                </p:cTn>
                              </p:par>
                            </p:childTnLst>
                          </p:cTn>
                        </p:par>
                      </p:childTnLst>
                    </p:cTn>
                  </p:par>
                  <p:par>
                    <p:cTn id="85" fill="hold">
                      <p:stCondLst>
                        <p:cond delay="indefinite"/>
                      </p:stCondLst>
                      <p:childTnLst>
                        <p:par>
                          <p:cTn id="86" fill="hold">
                            <p:stCondLst>
                              <p:cond delay="0"/>
                            </p:stCondLst>
                            <p:childTnLst>
                              <p:par>
                                <p:cTn id="87" presetID="27" presetClass="entr" presetSubtype="0" fill="hold" grpId="0" nodeType="clickEffect">
                                  <p:stCondLst>
                                    <p:cond delay="0"/>
                                  </p:stCondLst>
                                  <p:iterate type="lt">
                                    <p:tmPct val="50000"/>
                                  </p:iterate>
                                  <p:childTnLst>
                                    <p:set>
                                      <p:cBhvr>
                                        <p:cTn id="88" dur="1" fill="hold">
                                          <p:stCondLst>
                                            <p:cond delay="0"/>
                                          </p:stCondLst>
                                        </p:cTn>
                                        <p:tgtEl>
                                          <p:spTgt spid="21"/>
                                        </p:tgtEl>
                                        <p:attrNameLst>
                                          <p:attrName>style.visibility</p:attrName>
                                        </p:attrNameLst>
                                      </p:cBhvr>
                                      <p:to>
                                        <p:strVal val="visible"/>
                                      </p:to>
                                    </p:set>
                                    <p:anim calcmode="discrete" valueType="clr">
                                      <p:cBhvr override="childStyle">
                                        <p:cTn id="89"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90" dur="80"/>
                                        <p:tgtEl>
                                          <p:spTgt spid="21"/>
                                        </p:tgtEl>
                                        <p:attrNameLst>
                                          <p:attrName>fillcolor</p:attrName>
                                        </p:attrNameLst>
                                      </p:cBhvr>
                                      <p:tavLst>
                                        <p:tav tm="0">
                                          <p:val>
                                            <p:clrVal>
                                              <a:schemeClr val="accent2"/>
                                            </p:clrVal>
                                          </p:val>
                                        </p:tav>
                                        <p:tav tm="50000">
                                          <p:val>
                                            <p:clrVal>
                                              <a:schemeClr val="hlink"/>
                                            </p:clrVal>
                                          </p:val>
                                        </p:tav>
                                      </p:tavLst>
                                    </p:anim>
                                    <p:set>
                                      <p:cBhvr>
                                        <p:cTn id="91" dur="80"/>
                                        <p:tgtEl>
                                          <p:spTgt spid="21"/>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27" presetClass="entr" presetSubtype="0" fill="hold" grpId="0" nodeType="clickEffect">
                                  <p:stCondLst>
                                    <p:cond delay="0"/>
                                  </p:stCondLst>
                                  <p:iterate type="lt">
                                    <p:tmPct val="50000"/>
                                  </p:iterate>
                                  <p:childTnLst>
                                    <p:set>
                                      <p:cBhvr>
                                        <p:cTn id="95" dur="1" fill="hold">
                                          <p:stCondLst>
                                            <p:cond delay="0"/>
                                          </p:stCondLst>
                                        </p:cTn>
                                        <p:tgtEl>
                                          <p:spTgt spid="22"/>
                                        </p:tgtEl>
                                        <p:attrNameLst>
                                          <p:attrName>style.visibility</p:attrName>
                                        </p:attrNameLst>
                                      </p:cBhvr>
                                      <p:to>
                                        <p:strVal val="visible"/>
                                      </p:to>
                                    </p:set>
                                    <p:anim calcmode="discrete" valueType="clr">
                                      <p:cBhvr override="childStyle">
                                        <p:cTn id="96"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22"/>
                                        </p:tgtEl>
                                        <p:attrNameLst>
                                          <p:attrName>fillcolor</p:attrName>
                                        </p:attrNameLst>
                                      </p:cBhvr>
                                      <p:tavLst>
                                        <p:tav tm="0">
                                          <p:val>
                                            <p:clrVal>
                                              <a:schemeClr val="accent2"/>
                                            </p:clrVal>
                                          </p:val>
                                        </p:tav>
                                        <p:tav tm="50000">
                                          <p:val>
                                            <p:clrVal>
                                              <a:schemeClr val="hlink"/>
                                            </p:clrVal>
                                          </p:val>
                                        </p:tav>
                                      </p:tavLst>
                                    </p:anim>
                                    <p:set>
                                      <p:cBhvr>
                                        <p:cTn id="98" dur="80"/>
                                        <p:tgtEl>
                                          <p:spTgt spid="22"/>
                                        </p:tgtEl>
                                        <p:attrNameLst>
                                          <p:attrName>fill.type</p:attrName>
                                        </p:attrNameLst>
                                      </p:cBhvr>
                                      <p:to>
                                        <p:strVal val="solid"/>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childTnLst>
                          </p:cTn>
                        </p:par>
                        <p:par>
                          <p:cTn id="103" fill="hold">
                            <p:stCondLst>
                              <p:cond delay="0"/>
                            </p:stCondLst>
                            <p:childTnLst>
                              <p:par>
                                <p:cTn id="104" presetID="9" presetClass="entr" presetSubtype="0" fill="hold" nodeType="afterEffect">
                                  <p:stCondLst>
                                    <p:cond delay="0"/>
                                  </p:stCondLst>
                                  <p:childTnLst>
                                    <p:set>
                                      <p:cBhvr>
                                        <p:cTn id="105" dur="1" fill="hold">
                                          <p:stCondLst>
                                            <p:cond delay="0"/>
                                          </p:stCondLst>
                                        </p:cTn>
                                        <p:tgtEl>
                                          <p:spTgt spid="27653"/>
                                        </p:tgtEl>
                                        <p:attrNameLst>
                                          <p:attrName>style.visibility</p:attrName>
                                        </p:attrNameLst>
                                      </p:cBhvr>
                                      <p:to>
                                        <p:strVal val="visible"/>
                                      </p:to>
                                    </p:set>
                                    <p:animEffect transition="in" filter="dissolve">
                                      <p:cBhvr>
                                        <p:cTn id="106" dur="500"/>
                                        <p:tgtEl>
                                          <p:spTgt spid="27653"/>
                                        </p:tgtEl>
                                      </p:cBhvr>
                                    </p:animEffect>
                                  </p:childTnLst>
                                </p:cTn>
                              </p:par>
                            </p:childTnLst>
                          </p:cTn>
                        </p:par>
                      </p:childTnLst>
                    </p:cTn>
                  </p:par>
                  <p:par>
                    <p:cTn id="107" fill="hold">
                      <p:stCondLst>
                        <p:cond delay="indefinite"/>
                      </p:stCondLst>
                      <p:childTnLst>
                        <p:par>
                          <p:cTn id="108" fill="hold">
                            <p:stCondLst>
                              <p:cond delay="0"/>
                            </p:stCondLst>
                            <p:childTnLst>
                              <p:par>
                                <p:cTn id="109" presetID="27" presetClass="entr" presetSubtype="0" fill="hold" grpId="0" nodeType="clickEffect">
                                  <p:stCondLst>
                                    <p:cond delay="0"/>
                                  </p:stCondLst>
                                  <p:iterate type="lt">
                                    <p:tmPct val="50000"/>
                                  </p:iterate>
                                  <p:childTnLst>
                                    <p:set>
                                      <p:cBhvr>
                                        <p:cTn id="110" dur="1" fill="hold">
                                          <p:stCondLst>
                                            <p:cond delay="0"/>
                                          </p:stCondLst>
                                        </p:cTn>
                                        <p:tgtEl>
                                          <p:spTgt spid="25"/>
                                        </p:tgtEl>
                                        <p:attrNameLst>
                                          <p:attrName>style.visibility</p:attrName>
                                        </p:attrNameLst>
                                      </p:cBhvr>
                                      <p:to>
                                        <p:strVal val="visible"/>
                                      </p:to>
                                    </p:set>
                                    <p:anim calcmode="discrete" valueType="clr">
                                      <p:cBhvr override="childStyle">
                                        <p:cTn id="111"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112" dur="80"/>
                                        <p:tgtEl>
                                          <p:spTgt spid="25"/>
                                        </p:tgtEl>
                                        <p:attrNameLst>
                                          <p:attrName>fillcolor</p:attrName>
                                        </p:attrNameLst>
                                      </p:cBhvr>
                                      <p:tavLst>
                                        <p:tav tm="0">
                                          <p:val>
                                            <p:clrVal>
                                              <a:schemeClr val="accent2"/>
                                            </p:clrVal>
                                          </p:val>
                                        </p:tav>
                                        <p:tav tm="50000">
                                          <p:val>
                                            <p:clrVal>
                                              <a:schemeClr val="hlink"/>
                                            </p:clrVal>
                                          </p:val>
                                        </p:tav>
                                      </p:tavLst>
                                    </p:anim>
                                    <p:set>
                                      <p:cBhvr>
                                        <p:cTn id="113" dur="8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bldLvl="0" animBg="1"/>
      <p:bldP spid="8" grpId="1" animBg="1"/>
      <p:bldP spid="6" grpId="0"/>
      <p:bldP spid="6" grpId="1"/>
      <p:bldP spid="27667" grpId="0" bldLvl="0" animBg="1"/>
      <p:bldP spid="27667" grpId="1" animBg="1"/>
      <p:bldP spid="15" grpId="0" bldLvl="0" animBg="1"/>
      <p:bldP spid="15" grpId="1" animBg="1"/>
      <p:bldP spid="16" grpId="0" bldLvl="0" animBg="1"/>
      <p:bldP spid="16" grpId="1" animBg="1"/>
      <p:bldP spid="17" grpId="0" bldLvl="0" animBg="1"/>
      <p:bldP spid="17" grpId="1" animBg="1"/>
      <p:bldP spid="18" grpId="0" bldLvl="0" animBg="1"/>
      <p:bldP spid="18" grpId="1" animBg="1"/>
      <p:bldP spid="19" grpId="0"/>
      <p:bldP spid="19" grpId="1"/>
      <p:bldP spid="20" grpId="0"/>
      <p:bldP spid="20" grpId="1"/>
      <p:bldP spid="21" grpId="0"/>
      <p:bldP spid="21" grpId="1"/>
      <p:bldP spid="23" grpId="0" bldLvl="0" animBg="1"/>
      <p:bldP spid="23" grpId="1" animBg="1"/>
      <p:bldP spid="22" grpId="0"/>
      <p:bldP spid="22" grpId="1"/>
      <p:bldP spid="24" grpId="0"/>
      <p:bldP spid="24" grpId="1"/>
      <p:bldP spid="25" grpId="0"/>
      <p:bldP spid="2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4" name="文本框 18435"/>
          <p:cNvSpPr txBox="1"/>
          <p:nvPr/>
        </p:nvSpPr>
        <p:spPr>
          <a:xfrm>
            <a:off x="748983" y="656908"/>
            <a:ext cx="311785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5</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检查电路能否自启动</a:t>
            </a:r>
            <a:endParaRPr lang="zh-CN" altLang="zh-CN" dirty="0">
              <a:solidFill>
                <a:srgbClr val="C00000"/>
              </a:solidFill>
              <a:latin typeface="Arial" panose="020B0604020202020204" pitchFamily="34" charset="0"/>
              <a:ea typeface="宋体" panose="02010600030101010101" pitchFamily="2" charset="-122"/>
            </a:endParaRPr>
          </a:p>
        </p:txBody>
      </p:sp>
      <p:sp>
        <p:nvSpPr>
          <p:cNvPr id="27655" name="文本框 18435"/>
          <p:cNvSpPr txBox="1"/>
          <p:nvPr/>
        </p:nvSpPr>
        <p:spPr>
          <a:xfrm>
            <a:off x="5659438" y="3038475"/>
            <a:ext cx="2016125"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6</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画出设计图。</a:t>
            </a:r>
            <a:endParaRPr lang="zh-CN" altLang="zh-CN" dirty="0">
              <a:solidFill>
                <a:srgbClr val="C00000"/>
              </a:solidFill>
              <a:latin typeface="Arial" panose="020B0604020202020204" pitchFamily="34" charset="0"/>
              <a:ea typeface="宋体" panose="02010600030101010101" pitchFamily="2" charset="-122"/>
            </a:endParaRPr>
          </a:p>
        </p:txBody>
      </p:sp>
      <p:sp>
        <p:nvSpPr>
          <p:cNvPr id="27656" name="文本框 18435"/>
          <p:cNvSpPr txBox="1"/>
          <p:nvPr/>
        </p:nvSpPr>
        <p:spPr>
          <a:xfrm>
            <a:off x="1000125" y="1187450"/>
            <a:ext cx="3151188" cy="368300"/>
          </a:xfrm>
          <a:prstGeom prst="rect">
            <a:avLst/>
          </a:prstGeom>
          <a:noFill/>
          <a:ln w="9525">
            <a:noFill/>
          </a:ln>
        </p:spPr>
        <p:txBody>
          <a:bodyPr wrap="square" anchor="t" anchorCtr="0">
            <a:spAutoFit/>
          </a:bodyPr>
          <a:p>
            <a:pPr eaLnBrk="0" hangingPunct="0"/>
            <a:r>
              <a:rPr lang="zh-CN" altLang="zh-CN" dirty="0">
                <a:latin typeface="Arial" panose="020B0604020202020204" pitchFamily="34" charset="0"/>
                <a:ea typeface="宋体" panose="02010600030101010101" pitchFamily="2" charset="-122"/>
              </a:rPr>
              <a:t>状态“111”属于无效状态。</a:t>
            </a:r>
            <a:endParaRPr lang="zh-CN" altLang="zh-CN" dirty="0">
              <a:latin typeface="Arial" panose="020B0604020202020204" pitchFamily="34" charset="0"/>
              <a:ea typeface="宋体" panose="02010600030101010101" pitchFamily="2" charset="-122"/>
            </a:endParaRPr>
          </a:p>
        </p:txBody>
      </p:sp>
      <p:sp>
        <p:nvSpPr>
          <p:cNvPr id="27660" name="文本框 4"/>
          <p:cNvSpPr txBox="1"/>
          <p:nvPr/>
        </p:nvSpPr>
        <p:spPr>
          <a:xfrm>
            <a:off x="677863" y="1503363"/>
            <a:ext cx="7670800" cy="1338262"/>
          </a:xfrm>
          <a:prstGeom prst="rect">
            <a:avLst/>
          </a:prstGeom>
          <a:noFill/>
          <a:ln w="9525">
            <a:noFill/>
          </a:ln>
        </p:spPr>
        <p:txBody>
          <a:bodyPr wrap="square" anchor="t" anchorCtr="0">
            <a:spAutoFit/>
          </a:bodyPr>
          <a:p>
            <a:pPr eaLnBrk="0" hangingPunct="0">
              <a:lnSpc>
                <a:spcPct val="150000"/>
              </a:lnSpc>
            </a:pPr>
            <a:r>
              <a:rPr lang="en-US" altLang="zh-CN" dirty="0">
                <a:latin typeface="Arial" panose="020B0604020202020204" pitchFamily="34" charset="0"/>
                <a:ea typeface="宋体" panose="02010600030101010101" pitchFamily="2" charset="-122"/>
              </a:rPr>
              <a:t>    </a:t>
            </a:r>
            <a:r>
              <a:rPr lang="zh-CN" altLang="zh-CN" dirty="0">
                <a:latin typeface="Arial" panose="020B0604020202020204" pitchFamily="34" charset="0"/>
                <a:ea typeface="宋体" panose="02010600030101010101" pitchFamily="2" charset="-122"/>
              </a:rPr>
              <a:t>从逻辑函数化简过程中可以看出，现态为</a:t>
            </a:r>
            <a:r>
              <a:rPr lang="en-US" altLang="zh-CN" dirty="0">
                <a:latin typeface="Arial" panose="020B0604020202020204" pitchFamily="34" charset="0"/>
                <a:ea typeface="宋体" panose="02010600030101010101" pitchFamily="2" charset="-122"/>
              </a:rPr>
              <a:t>“</a:t>
            </a:r>
            <a:r>
              <a:rPr lang="zh-CN" altLang="zh-CN" dirty="0">
                <a:latin typeface="Arial" panose="020B0604020202020204" pitchFamily="34" charset="0"/>
                <a:ea typeface="宋体" panose="02010600030101010101" pitchFamily="2" charset="-122"/>
              </a:rPr>
              <a:t>111</a:t>
            </a:r>
            <a:r>
              <a:rPr lang="en-US" altLang="zh-CN" dirty="0">
                <a:latin typeface="Arial" panose="020B0604020202020204" pitchFamily="34" charset="0"/>
                <a:ea typeface="宋体" panose="02010600030101010101" pitchFamily="2" charset="-122"/>
              </a:rPr>
              <a:t>”</a:t>
            </a:r>
            <a:r>
              <a:rPr lang="zh-CN" altLang="zh-CN" dirty="0">
                <a:latin typeface="Arial" panose="020B0604020202020204" pitchFamily="34" charset="0"/>
                <a:ea typeface="宋体" panose="02010600030101010101" pitchFamily="2" charset="-122"/>
              </a:rPr>
              <a:t>时其次态在设计过程中已经无形中规定为</a:t>
            </a:r>
            <a:r>
              <a:rPr lang="en-US" altLang="zh-CN" dirty="0">
                <a:latin typeface="Arial" panose="020B0604020202020204" pitchFamily="34" charset="0"/>
                <a:ea typeface="宋体" panose="02010600030101010101" pitchFamily="2" charset="-122"/>
              </a:rPr>
              <a:t>“</a:t>
            </a:r>
            <a:r>
              <a:rPr lang="zh-CN" altLang="zh-CN" dirty="0">
                <a:latin typeface="Arial" panose="020B0604020202020204" pitchFamily="34" charset="0"/>
                <a:ea typeface="宋体" panose="02010600030101010101" pitchFamily="2" charset="-122"/>
              </a:rPr>
              <a:t>000</a:t>
            </a:r>
            <a:r>
              <a:rPr lang="en-US" altLang="zh-CN" dirty="0">
                <a:latin typeface="Arial" panose="020B0604020202020204" pitchFamily="34" charset="0"/>
                <a:ea typeface="宋体" panose="02010600030101010101" pitchFamily="2" charset="-122"/>
              </a:rPr>
              <a:t>”</a:t>
            </a:r>
            <a:r>
              <a:rPr lang="zh-CN" altLang="zh-CN" dirty="0">
                <a:latin typeface="Arial" panose="020B0604020202020204" pitchFamily="34" charset="0"/>
                <a:ea typeface="宋体" panose="02010600030101010101" pitchFamily="2" charset="-122"/>
              </a:rPr>
              <a:t>，说明电路经过一个时钟脉冲即可从无效状态进入有效循环状态，因此电路具有自启动功能。</a:t>
            </a:r>
            <a:endParaRPr lang="zh-CN" altLang="zh-CN" dirty="0">
              <a:latin typeface="Arial" panose="020B0604020202020204" pitchFamily="34" charset="0"/>
              <a:ea typeface="宋体" panose="02010600030101010101" pitchFamily="2" charset="-122"/>
            </a:endParaRPr>
          </a:p>
        </p:txBody>
      </p:sp>
      <p:graphicFrame>
        <p:nvGraphicFramePr>
          <p:cNvPr id="27661" name="对象 -2147482257"/>
          <p:cNvGraphicFramePr>
            <a:graphicFrameLocks noChangeAspect="1"/>
          </p:cNvGraphicFramePr>
          <p:nvPr/>
        </p:nvGraphicFramePr>
        <p:xfrm>
          <a:off x="1017588" y="3038475"/>
          <a:ext cx="4056062" cy="3263900"/>
        </p:xfrm>
        <a:graphic>
          <a:graphicData uri="http://schemas.openxmlformats.org/presentationml/2006/ole">
            <mc:AlternateContent xmlns:mc="http://schemas.openxmlformats.org/markup-compatibility/2006">
              <mc:Choice xmlns:v="urn:schemas-microsoft-com:vml" Requires="v">
                <p:oleObj spid="_x0000_s3106" name="" r:id="rId1" imgW="5511800" imgH="4432300" progId="Visio.Drawing.11">
                  <p:embed/>
                </p:oleObj>
              </mc:Choice>
              <mc:Fallback>
                <p:oleObj name="" r:id="rId1" imgW="5511800" imgH="4432300" progId="Visio.Drawing.11">
                  <p:embed/>
                  <p:pic>
                    <p:nvPicPr>
                      <p:cNvPr id="0" name="图片 3105"/>
                      <p:cNvPicPr/>
                      <p:nvPr/>
                    </p:nvPicPr>
                    <p:blipFill>
                      <a:blip r:embed="rId2"/>
                      <a:stretch>
                        <a:fillRect/>
                      </a:stretch>
                    </p:blipFill>
                    <p:spPr>
                      <a:xfrm>
                        <a:off x="1017588" y="3038475"/>
                        <a:ext cx="4056062" cy="3263900"/>
                      </a:xfrm>
                      <a:prstGeom prst="rect">
                        <a:avLst/>
                      </a:prstGeom>
                      <a:noFill/>
                      <a:ln w="38100">
                        <a:noFill/>
                        <a:miter/>
                      </a:ln>
                    </p:spPr>
                  </p:pic>
                </p:oleObj>
              </mc:Fallback>
            </mc:AlternateContent>
          </a:graphicData>
        </a:graphic>
      </p:graphicFrame>
      <p:sp>
        <p:nvSpPr>
          <p:cNvPr id="27665" name="矩形 11270"/>
          <p:cNvSpPr/>
          <p:nvPr/>
        </p:nvSpPr>
        <p:spPr>
          <a:xfrm>
            <a:off x="2190750" y="3844925"/>
            <a:ext cx="252413" cy="3143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7666" name="矩形 11270"/>
          <p:cNvSpPr/>
          <p:nvPr/>
        </p:nvSpPr>
        <p:spPr>
          <a:xfrm>
            <a:off x="4375150" y="3844925"/>
            <a:ext cx="274638" cy="3143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7667" name="矩形 11270"/>
          <p:cNvSpPr/>
          <p:nvPr/>
        </p:nvSpPr>
        <p:spPr>
          <a:xfrm>
            <a:off x="2190750" y="5578475"/>
            <a:ext cx="306388" cy="3048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8440" name="对象 -2147482275"/>
          <p:cNvGraphicFramePr/>
          <p:nvPr/>
        </p:nvGraphicFramePr>
        <p:xfrm>
          <a:off x="5298758" y="4819650"/>
          <a:ext cx="3576637" cy="1341438"/>
        </p:xfrm>
        <a:graphic>
          <a:graphicData uri="http://schemas.openxmlformats.org/presentationml/2006/ole">
            <mc:AlternateContent xmlns:mc="http://schemas.openxmlformats.org/markup-compatibility/2006">
              <mc:Choice xmlns:v="urn:schemas-microsoft-com:vml" Requires="v">
                <p:oleObj spid="_x0000_s3105" name="" r:id="rId3" imgW="8496300" imgH="2374900" progId="Visio.Drawing.11">
                  <p:embed/>
                </p:oleObj>
              </mc:Choice>
              <mc:Fallback>
                <p:oleObj name="" r:id="rId3" imgW="8496300" imgH="2374900" progId="Visio.Drawing.11">
                  <p:embed/>
                  <p:pic>
                    <p:nvPicPr>
                      <p:cNvPr id="0" name="图片 3104"/>
                      <p:cNvPicPr/>
                      <p:nvPr/>
                    </p:nvPicPr>
                    <p:blipFill>
                      <a:blip r:embed="rId4"/>
                      <a:stretch>
                        <a:fillRect/>
                      </a:stretch>
                    </p:blipFill>
                    <p:spPr>
                      <a:xfrm>
                        <a:off x="5298758" y="4819650"/>
                        <a:ext cx="3576637" cy="1341438"/>
                      </a:xfrm>
                      <a:prstGeom prst="rect">
                        <a:avLst/>
                      </a:prstGeom>
                      <a:noFill/>
                      <a:ln w="38100">
                        <a:noFill/>
                        <a:miter/>
                      </a:ln>
                    </p:spPr>
                  </p:pic>
                </p:oleObj>
              </mc:Fallback>
            </mc:AlternateContent>
          </a:graphicData>
        </a:graphic>
      </p:graphicFrame>
      <p:graphicFrame>
        <p:nvGraphicFramePr>
          <p:cNvPr id="18439" name="对象 -2147482271"/>
          <p:cNvGraphicFramePr>
            <a:graphicFrameLocks noChangeAspect="1"/>
          </p:cNvGraphicFramePr>
          <p:nvPr/>
        </p:nvGraphicFramePr>
        <p:xfrm>
          <a:off x="7797800" y="3543300"/>
          <a:ext cx="873125" cy="554038"/>
        </p:xfrm>
        <a:graphic>
          <a:graphicData uri="http://schemas.openxmlformats.org/presentationml/2006/ole">
            <mc:AlternateContent xmlns:mc="http://schemas.openxmlformats.org/markup-compatibility/2006">
              <mc:Choice xmlns:v="urn:schemas-microsoft-com:vml" Requires="v">
                <p:oleObj spid="_x0000_s3109" name="" r:id="rId5" imgW="817880" imgH="518160" progId="Equation.3">
                  <p:embed/>
                </p:oleObj>
              </mc:Choice>
              <mc:Fallback>
                <p:oleObj name="" r:id="rId5" imgW="817880" imgH="518160" progId="Equation.3">
                  <p:embed/>
                  <p:pic>
                    <p:nvPicPr>
                      <p:cNvPr id="0" name="图片 3108"/>
                      <p:cNvPicPr/>
                      <p:nvPr/>
                    </p:nvPicPr>
                    <p:blipFill>
                      <a:blip r:embed="rId6"/>
                      <a:stretch>
                        <a:fillRect/>
                      </a:stretch>
                    </p:blipFill>
                    <p:spPr>
                      <a:xfrm>
                        <a:off x="7797800" y="3543300"/>
                        <a:ext cx="873125" cy="554038"/>
                      </a:xfrm>
                      <a:prstGeom prst="rect">
                        <a:avLst/>
                      </a:prstGeom>
                      <a:noFill/>
                      <a:ln w="38100">
                        <a:noFill/>
                        <a:miter/>
                      </a:ln>
                    </p:spPr>
                  </p:pic>
                </p:oleObj>
              </mc:Fallback>
            </mc:AlternateContent>
          </a:graphicData>
        </a:graphic>
      </p:graphicFrame>
      <p:graphicFrame>
        <p:nvGraphicFramePr>
          <p:cNvPr id="5" name="对象 -2147482253"/>
          <p:cNvGraphicFramePr>
            <a:graphicFrameLocks noChangeAspect="1"/>
          </p:cNvGraphicFramePr>
          <p:nvPr/>
        </p:nvGraphicFramePr>
        <p:xfrm>
          <a:off x="6642100" y="3543300"/>
          <a:ext cx="1033463" cy="519113"/>
        </p:xfrm>
        <a:graphic>
          <a:graphicData uri="http://schemas.openxmlformats.org/presentationml/2006/ole">
            <mc:AlternateContent xmlns:mc="http://schemas.openxmlformats.org/markup-compatibility/2006">
              <mc:Choice xmlns:v="urn:schemas-microsoft-com:vml" Requires="v">
                <p:oleObj spid="_x0000_s3110" name="" r:id="rId7" imgW="965200" imgH="482600" progId="Equation.3">
                  <p:embed/>
                </p:oleObj>
              </mc:Choice>
              <mc:Fallback>
                <p:oleObj name="" r:id="rId7" imgW="965200" imgH="482600" progId="Equation.3">
                  <p:embed/>
                  <p:pic>
                    <p:nvPicPr>
                      <p:cNvPr id="0" name="图片 3109"/>
                      <p:cNvPicPr/>
                      <p:nvPr/>
                    </p:nvPicPr>
                    <p:blipFill>
                      <a:blip r:embed="rId8"/>
                      <a:stretch>
                        <a:fillRect/>
                      </a:stretch>
                    </p:blipFill>
                    <p:spPr>
                      <a:xfrm>
                        <a:off x="6642100" y="3543300"/>
                        <a:ext cx="1033463" cy="519113"/>
                      </a:xfrm>
                      <a:prstGeom prst="rect">
                        <a:avLst/>
                      </a:prstGeom>
                      <a:noFill/>
                      <a:ln w="38100">
                        <a:noFill/>
                        <a:miter/>
                      </a:ln>
                    </p:spPr>
                  </p:pic>
                </p:oleObj>
              </mc:Fallback>
            </mc:AlternateContent>
          </a:graphicData>
        </a:graphic>
      </p:graphicFrame>
      <p:graphicFrame>
        <p:nvGraphicFramePr>
          <p:cNvPr id="7" name="对象 -2147482252"/>
          <p:cNvGraphicFramePr>
            <a:graphicFrameLocks noChangeAspect="1"/>
          </p:cNvGraphicFramePr>
          <p:nvPr/>
        </p:nvGraphicFramePr>
        <p:xfrm>
          <a:off x="5643563" y="3543300"/>
          <a:ext cx="936625" cy="533400"/>
        </p:xfrm>
        <a:graphic>
          <a:graphicData uri="http://schemas.openxmlformats.org/presentationml/2006/ole">
            <mc:AlternateContent xmlns:mc="http://schemas.openxmlformats.org/markup-compatibility/2006">
              <mc:Choice xmlns:v="urn:schemas-microsoft-com:vml" Requires="v">
                <p:oleObj spid="_x0000_s3111" name="" r:id="rId9" imgW="882650" imgH="500380" progId="Equation.3">
                  <p:embed/>
                </p:oleObj>
              </mc:Choice>
              <mc:Fallback>
                <p:oleObj name="" r:id="rId9" imgW="882650" imgH="500380" progId="Equation.3">
                  <p:embed/>
                  <p:pic>
                    <p:nvPicPr>
                      <p:cNvPr id="0" name="图片 3110"/>
                      <p:cNvPicPr/>
                      <p:nvPr/>
                    </p:nvPicPr>
                    <p:blipFill>
                      <a:blip r:embed="rId10"/>
                      <a:stretch>
                        <a:fillRect/>
                      </a:stretch>
                    </p:blipFill>
                    <p:spPr>
                      <a:xfrm>
                        <a:off x="5643563" y="3543300"/>
                        <a:ext cx="936625" cy="533400"/>
                      </a:xfrm>
                      <a:prstGeom prst="rect">
                        <a:avLst/>
                      </a:prstGeom>
                      <a:noFill/>
                      <a:ln w="38100">
                        <a:noFill/>
                        <a:miter/>
                      </a:ln>
                    </p:spPr>
                  </p:pic>
                </p:oleObj>
              </mc:Fallback>
            </mc:AlternateContent>
          </a:graphicData>
        </a:graphic>
      </p:graphicFrame>
      <p:sp>
        <p:nvSpPr>
          <p:cNvPr id="25" name="文本框 24"/>
          <p:cNvSpPr txBox="1"/>
          <p:nvPr/>
        </p:nvSpPr>
        <p:spPr>
          <a:xfrm>
            <a:off x="5943600" y="4264025"/>
            <a:ext cx="2197100"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输出方程：</a:t>
            </a:r>
            <a:r>
              <a:rPr lang="en-US" altLang="zh-CN" dirty="0">
                <a:latin typeface="Comic Sans MS" panose="030F0702030302020204" pitchFamily="2" charset="0"/>
                <a:ea typeface="宋体" panose="02010600030101010101" pitchFamily="2" charset="-122"/>
                <a:sym typeface="宋体" panose="02010600030101010101" pitchFamily="2" charset="-122"/>
              </a:rPr>
              <a:t>C=</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7654"/>
                                        </p:tgtEl>
                                        <p:attrNameLst>
                                          <p:attrName>style.visibility</p:attrName>
                                        </p:attrNameLst>
                                      </p:cBhvr>
                                      <p:to>
                                        <p:strVal val="visible"/>
                                      </p:to>
                                    </p:set>
                                    <p:anim calcmode="discrete" valueType="clr">
                                      <p:cBhvr override="childStyle">
                                        <p:cTn id="7" dur="80"/>
                                        <p:tgtEl>
                                          <p:spTgt spid="2765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7654"/>
                                        </p:tgtEl>
                                        <p:attrNameLst>
                                          <p:attrName>fillcolor</p:attrName>
                                        </p:attrNameLst>
                                      </p:cBhvr>
                                      <p:tavLst>
                                        <p:tav tm="0">
                                          <p:val>
                                            <p:clrVal>
                                              <a:schemeClr val="accent2"/>
                                            </p:clrVal>
                                          </p:val>
                                        </p:tav>
                                        <p:tav tm="50000">
                                          <p:val>
                                            <p:clrVal>
                                              <a:schemeClr val="hlink"/>
                                            </p:clrVal>
                                          </p:val>
                                        </p:tav>
                                      </p:tavLst>
                                    </p:anim>
                                    <p:set>
                                      <p:cBhvr>
                                        <p:cTn id="9" dur="80"/>
                                        <p:tgtEl>
                                          <p:spTgt spid="2765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7656"/>
                                        </p:tgtEl>
                                        <p:attrNameLst>
                                          <p:attrName>style.visibility</p:attrName>
                                        </p:attrNameLst>
                                      </p:cBhvr>
                                      <p:to>
                                        <p:strVal val="visible"/>
                                      </p:to>
                                    </p:set>
                                    <p:anim calcmode="discrete" valueType="clr">
                                      <p:cBhvr override="childStyle">
                                        <p:cTn id="14" dur="80"/>
                                        <p:tgtEl>
                                          <p:spTgt spid="2765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7656"/>
                                        </p:tgtEl>
                                        <p:attrNameLst>
                                          <p:attrName>fillcolor</p:attrName>
                                        </p:attrNameLst>
                                      </p:cBhvr>
                                      <p:tavLst>
                                        <p:tav tm="0">
                                          <p:val>
                                            <p:clrVal>
                                              <a:schemeClr val="accent2"/>
                                            </p:clrVal>
                                          </p:val>
                                        </p:tav>
                                        <p:tav tm="50000">
                                          <p:val>
                                            <p:clrVal>
                                              <a:schemeClr val="hlink"/>
                                            </p:clrVal>
                                          </p:val>
                                        </p:tav>
                                      </p:tavLst>
                                    </p:anim>
                                    <p:set>
                                      <p:cBhvr>
                                        <p:cTn id="16" dur="80"/>
                                        <p:tgtEl>
                                          <p:spTgt spid="2765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7661"/>
                                        </p:tgtEl>
                                        <p:attrNameLst>
                                          <p:attrName>style.visibility</p:attrName>
                                        </p:attrNameLst>
                                      </p:cBhvr>
                                      <p:to>
                                        <p:strVal val="visible"/>
                                      </p:to>
                                    </p:set>
                                    <p:animEffect transition="in" filter="dissolve">
                                      <p:cBhvr>
                                        <p:cTn id="21" dur="500"/>
                                        <p:tgtEl>
                                          <p:spTgt spid="2766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766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66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6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7660"/>
                                        </p:tgtEl>
                                        <p:attrNameLst>
                                          <p:attrName>style.visibility</p:attrName>
                                        </p:attrNameLst>
                                      </p:cBhvr>
                                      <p:to>
                                        <p:strVal val="visible"/>
                                      </p:to>
                                    </p:set>
                                    <p:animEffect transition="in" filter="wipe(up)">
                                      <p:cBhvr>
                                        <p:cTn id="38" dur="500"/>
                                        <p:tgtEl>
                                          <p:spTgt spid="27660"/>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27655"/>
                                        </p:tgtEl>
                                        <p:attrNameLst>
                                          <p:attrName>style.visibility</p:attrName>
                                        </p:attrNameLst>
                                      </p:cBhvr>
                                      <p:to>
                                        <p:strVal val="visible"/>
                                      </p:to>
                                    </p:set>
                                    <p:anim calcmode="discrete" valueType="clr">
                                      <p:cBhvr override="childStyle">
                                        <p:cTn id="43" dur="80"/>
                                        <p:tgtEl>
                                          <p:spTgt spid="27655"/>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27655"/>
                                        </p:tgtEl>
                                        <p:attrNameLst>
                                          <p:attrName>fillcolor</p:attrName>
                                        </p:attrNameLst>
                                      </p:cBhvr>
                                      <p:tavLst>
                                        <p:tav tm="0">
                                          <p:val>
                                            <p:clrVal>
                                              <a:schemeClr val="accent2"/>
                                            </p:clrVal>
                                          </p:val>
                                        </p:tav>
                                        <p:tav tm="50000">
                                          <p:val>
                                            <p:clrVal>
                                              <a:schemeClr val="hlink"/>
                                            </p:clrVal>
                                          </p:val>
                                        </p:tav>
                                      </p:tavLst>
                                    </p:anim>
                                    <p:set>
                                      <p:cBhvr>
                                        <p:cTn id="45" dur="80"/>
                                        <p:tgtEl>
                                          <p:spTgt spid="27655"/>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dissolve">
                                      <p:cBhvr>
                                        <p:cTn id="50" dur="500"/>
                                        <p:tgtEl>
                                          <p:spTgt spid="7"/>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dissolve">
                                      <p:cBhvr>
                                        <p:cTn id="54" dur="500"/>
                                        <p:tgtEl>
                                          <p:spTgt spid="5"/>
                                        </p:tgtEl>
                                      </p:cBhvr>
                                    </p:animEffect>
                                  </p:childTnLst>
                                </p:cTn>
                              </p:par>
                            </p:childTnLst>
                          </p:cTn>
                        </p:par>
                        <p:par>
                          <p:cTn id="55" fill="hold">
                            <p:stCondLst>
                              <p:cond delay="1000"/>
                            </p:stCondLst>
                            <p:childTnLst>
                              <p:par>
                                <p:cTn id="56" presetID="9" presetClass="entr" presetSubtype="0" fill="hold" nodeType="afterEffect">
                                  <p:stCondLst>
                                    <p:cond delay="0"/>
                                  </p:stCondLst>
                                  <p:childTnLst>
                                    <p:set>
                                      <p:cBhvr>
                                        <p:cTn id="57" dur="1" fill="hold">
                                          <p:stCondLst>
                                            <p:cond delay="0"/>
                                          </p:stCondLst>
                                        </p:cTn>
                                        <p:tgtEl>
                                          <p:spTgt spid="18439"/>
                                        </p:tgtEl>
                                        <p:attrNameLst>
                                          <p:attrName>style.visibility</p:attrName>
                                        </p:attrNameLst>
                                      </p:cBhvr>
                                      <p:to>
                                        <p:strVal val="visible"/>
                                      </p:to>
                                    </p:set>
                                    <p:animEffect transition="in" filter="dissolve">
                                      <p:cBhvr>
                                        <p:cTn id="58" dur="500"/>
                                        <p:tgtEl>
                                          <p:spTgt spid="18439"/>
                                        </p:tgtEl>
                                      </p:cBhvr>
                                    </p:animEffec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25"/>
                                        </p:tgtEl>
                                        <p:attrNameLst>
                                          <p:attrName>style.visibility</p:attrName>
                                        </p:attrNameLst>
                                      </p:cBhvr>
                                      <p:to>
                                        <p:strVal val="visible"/>
                                      </p:to>
                                    </p:set>
                                    <p:anim calcmode="discrete" valueType="clr">
                                      <p:cBhvr override="childStyle">
                                        <p:cTn id="63"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25"/>
                                        </p:tgtEl>
                                        <p:attrNameLst>
                                          <p:attrName>fillcolor</p:attrName>
                                        </p:attrNameLst>
                                      </p:cBhvr>
                                      <p:tavLst>
                                        <p:tav tm="0">
                                          <p:val>
                                            <p:clrVal>
                                              <a:schemeClr val="accent2"/>
                                            </p:clrVal>
                                          </p:val>
                                        </p:tav>
                                        <p:tav tm="50000">
                                          <p:val>
                                            <p:clrVal>
                                              <a:schemeClr val="hlink"/>
                                            </p:clrVal>
                                          </p:val>
                                        </p:tav>
                                      </p:tavLst>
                                    </p:anim>
                                    <p:set>
                                      <p:cBhvr>
                                        <p:cTn id="65" dur="80"/>
                                        <p:tgtEl>
                                          <p:spTgt spid="25"/>
                                        </p:tgtEl>
                                        <p:attrNameLst>
                                          <p:attrName>fill.type</p:attrName>
                                        </p:attrNameLst>
                                      </p:cBhvr>
                                      <p:to>
                                        <p:strVal val="solid"/>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18440"/>
                                        </p:tgtEl>
                                        <p:attrNameLst>
                                          <p:attrName>style.visibility</p:attrName>
                                        </p:attrNameLst>
                                      </p:cBhvr>
                                      <p:to>
                                        <p:strVal val="visible"/>
                                      </p:to>
                                    </p:set>
                                    <p:animEffect transition="in" filter="dissolve">
                                      <p:cBhvr>
                                        <p:cTn id="70"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7654" grpId="1"/>
      <p:bldP spid="27656" grpId="0"/>
      <p:bldP spid="27656" grpId="1"/>
      <p:bldP spid="27665" grpId="0" bldLvl="0" animBg="1"/>
      <p:bldP spid="27665" grpId="1" animBg="1"/>
      <p:bldP spid="27666" grpId="0" bldLvl="0" animBg="1"/>
      <p:bldP spid="27666" grpId="1" animBg="1"/>
      <p:bldP spid="27667" grpId="0" bldLvl="0" animBg="1"/>
      <p:bldP spid="27667" grpId="1" animBg="1"/>
      <p:bldP spid="27655" grpId="0"/>
      <p:bldP spid="27655" grpId="1"/>
      <p:bldP spid="27660" grpId="0"/>
      <p:bldP spid="27660" grpId="1"/>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139"/>
          <p:cNvGraphicFramePr/>
          <p:nvPr/>
        </p:nvGraphicFramePr>
        <p:xfrm>
          <a:off x="3716020" y="4673600"/>
          <a:ext cx="4973320" cy="1449070"/>
        </p:xfrm>
        <a:graphic>
          <a:graphicData uri="http://schemas.openxmlformats.org/presentationml/2006/ole">
            <mc:AlternateContent xmlns:mc="http://schemas.openxmlformats.org/markup-compatibility/2006">
              <mc:Choice xmlns:v="urn:schemas-microsoft-com:vml" Requires="v">
                <p:oleObj spid="_x0000_s3076" name="" r:id="rId1" imgW="4673600" imgH="1244600" progId="Visio.Drawing.11">
                  <p:embed/>
                </p:oleObj>
              </mc:Choice>
              <mc:Fallback>
                <p:oleObj name="" r:id="rId1" imgW="4673600" imgH="1244600" progId="Visio.Drawing.11">
                  <p:embed/>
                  <p:pic>
                    <p:nvPicPr>
                      <p:cNvPr id="0" name="图片 3075"/>
                      <p:cNvPicPr/>
                      <p:nvPr/>
                    </p:nvPicPr>
                    <p:blipFill>
                      <a:blip r:embed="rId2">
                        <a:lum/>
                      </a:blip>
                      <a:stretch>
                        <a:fillRect/>
                      </a:stretch>
                    </p:blipFill>
                    <p:spPr>
                      <a:xfrm>
                        <a:off x="3716020" y="4673600"/>
                        <a:ext cx="4973320" cy="1449070"/>
                      </a:xfrm>
                      <a:prstGeom prst="rect">
                        <a:avLst/>
                      </a:prstGeom>
                      <a:noFill/>
                      <a:ln w="38100">
                        <a:noFill/>
                        <a:miter/>
                      </a:ln>
                    </p:spPr>
                  </p:pic>
                </p:oleObj>
              </mc:Fallback>
            </mc:AlternateContent>
          </a:graphicData>
        </a:graphic>
      </p:graphicFrame>
      <p:sp>
        <p:nvSpPr>
          <p:cNvPr id="28673" name="AutoShape 5"/>
          <p:cNvSpPr/>
          <p:nvPr/>
        </p:nvSpPr>
        <p:spPr>
          <a:xfrm>
            <a:off x="593725" y="608013"/>
            <a:ext cx="8089900" cy="884237"/>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28674" name="文本框 5"/>
          <p:cNvSpPr txBox="1"/>
          <p:nvPr/>
        </p:nvSpPr>
        <p:spPr>
          <a:xfrm>
            <a:off x="703263" y="569913"/>
            <a:ext cx="7850187" cy="922337"/>
          </a:xfrm>
          <a:prstGeom prst="rect">
            <a:avLst/>
          </a:prstGeom>
          <a:noFill/>
          <a:ln w="9525">
            <a:noFill/>
          </a:ln>
        </p:spPr>
        <p:txBody>
          <a:bodyPr wrap="square" anchor="t" anchorCtr="0">
            <a:spAutoFit/>
          </a:bodyPr>
          <a:p>
            <a:pPr eaLnBrk="0" hangingPunct="0">
              <a:lnSpc>
                <a:spcPct val="150000"/>
              </a:lnSpc>
            </a:pP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a:t>
            </a:r>
            <a:r>
              <a:rPr lang="en-US" altLang="zh-CN" dirty="0">
                <a:solidFill>
                  <a:schemeClr val="bg1"/>
                </a:solidFill>
                <a:latin typeface="Arial" panose="020B0604020202020204" pitchFamily="34" charset="0"/>
                <a:ea typeface="宋体" panose="02010600030101010101" pitchFamily="2" charset="-122"/>
                <a:sym typeface="宋体" panose="02010600030101010101" pitchFamily="2" charset="-122"/>
              </a:rPr>
              <a:t>6-</a:t>
            </a: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4】设计一个串行数据检测器，要求连续输入四个或四个以上的1时输出为1，否则输出为0。</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28675" name="文本框 8"/>
          <p:cNvSpPr txBox="1"/>
          <p:nvPr/>
        </p:nvSpPr>
        <p:spPr>
          <a:xfrm>
            <a:off x="1031875" y="4384675"/>
            <a:ext cx="1458913" cy="398463"/>
          </a:xfrm>
          <a:prstGeom prst="rect">
            <a:avLst/>
          </a:prstGeom>
          <a:noFill/>
          <a:ln w="9525">
            <a:noFill/>
          </a:ln>
        </p:spPr>
        <p:txBody>
          <a:bodyPr wrap="none" anchor="t" anchorCtr="0">
            <a:spAutoFit/>
          </a:bodyPr>
          <a:p>
            <a:r>
              <a:rPr lang="zh-CN" altLang="en-US" sz="2000">
                <a:solidFill>
                  <a:srgbClr val="C00000"/>
                </a:solidFill>
                <a:latin typeface="Arial" panose="020B0604020202020204" pitchFamily="34" charset="0"/>
                <a:ea typeface="宋体" panose="02010600030101010101" pitchFamily="2" charset="-122"/>
              </a:rPr>
              <a:t>设计过程：</a:t>
            </a:r>
            <a:endParaRPr lang="zh-CN" altLang="en-US" sz="2000">
              <a:solidFill>
                <a:srgbClr val="C00000"/>
              </a:solidFill>
              <a:latin typeface="Arial" panose="020B0604020202020204" pitchFamily="34" charset="0"/>
              <a:ea typeface="宋体" panose="02010600030101010101" pitchFamily="2" charset="-122"/>
            </a:endParaRPr>
          </a:p>
        </p:txBody>
      </p:sp>
      <p:sp>
        <p:nvSpPr>
          <p:cNvPr id="28676" name="文本框 18435"/>
          <p:cNvSpPr txBox="1"/>
          <p:nvPr/>
        </p:nvSpPr>
        <p:spPr>
          <a:xfrm>
            <a:off x="1031875" y="4783138"/>
            <a:ext cx="2295525" cy="1336675"/>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1</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逻辑抽象，</a:t>
            </a:r>
            <a:r>
              <a:rPr lang="zh-CN" altLang="zh-CN" dirty="0">
                <a:solidFill>
                  <a:srgbClr val="0070C0"/>
                </a:solidFill>
                <a:latin typeface="Arial" panose="020B0604020202020204" pitchFamily="34" charset="0"/>
                <a:ea typeface="宋体" panose="02010600030101010101" pitchFamily="2" charset="-122"/>
              </a:rPr>
              <a:t>画出原始的状态图或列出转换表</a:t>
            </a:r>
            <a:endParaRPr lang="zh-CN" altLang="zh-CN" dirty="0">
              <a:solidFill>
                <a:srgbClr val="0070C0"/>
              </a:solidFill>
              <a:latin typeface="Arial" panose="020B0604020202020204" pitchFamily="34" charset="0"/>
              <a:ea typeface="宋体" panose="02010600030101010101" pitchFamily="2" charset="-122"/>
            </a:endParaRPr>
          </a:p>
        </p:txBody>
      </p:sp>
      <p:graphicFrame>
        <p:nvGraphicFramePr>
          <p:cNvPr id="28677" name="对象 -2147482251"/>
          <p:cNvGraphicFramePr>
            <a:graphicFrameLocks noChangeAspect="1"/>
          </p:cNvGraphicFramePr>
          <p:nvPr/>
        </p:nvGraphicFramePr>
        <p:xfrm>
          <a:off x="6508750" y="1528763"/>
          <a:ext cx="1976438" cy="1322387"/>
        </p:xfrm>
        <a:graphic>
          <a:graphicData uri="http://schemas.openxmlformats.org/presentationml/2006/ole">
            <mc:AlternateContent xmlns:mc="http://schemas.openxmlformats.org/markup-compatibility/2006">
              <mc:Choice xmlns:v="urn:schemas-microsoft-com:vml" Requires="v">
                <p:oleObj spid="_x0000_s3114" name="" r:id="rId3" imgW="1663700" imgH="1117600" progId="Visio.Drawing.11">
                  <p:embed/>
                </p:oleObj>
              </mc:Choice>
              <mc:Fallback>
                <p:oleObj name="" r:id="rId3" imgW="1663700" imgH="1117600" progId="Visio.Drawing.11">
                  <p:embed/>
                  <p:pic>
                    <p:nvPicPr>
                      <p:cNvPr id="0" name="图片 3113"/>
                      <p:cNvPicPr/>
                      <p:nvPr/>
                    </p:nvPicPr>
                    <p:blipFill>
                      <a:blip r:embed="rId4"/>
                      <a:stretch>
                        <a:fillRect/>
                      </a:stretch>
                    </p:blipFill>
                    <p:spPr>
                      <a:xfrm>
                        <a:off x="6508750" y="1528763"/>
                        <a:ext cx="1976438" cy="1322387"/>
                      </a:xfrm>
                      <a:prstGeom prst="rect">
                        <a:avLst/>
                      </a:prstGeom>
                      <a:noFill/>
                      <a:ln w="38100">
                        <a:noFill/>
                        <a:miter/>
                      </a:ln>
                    </p:spPr>
                  </p:pic>
                </p:oleObj>
              </mc:Fallback>
            </mc:AlternateContent>
          </a:graphicData>
        </a:graphic>
      </p:graphicFrame>
      <p:graphicFrame>
        <p:nvGraphicFramePr>
          <p:cNvPr id="28679" name="对象 9"/>
          <p:cNvGraphicFramePr/>
          <p:nvPr/>
        </p:nvGraphicFramePr>
        <p:xfrm>
          <a:off x="963613" y="3259138"/>
          <a:ext cx="7869237" cy="1079500"/>
        </p:xfrm>
        <a:graphic>
          <a:graphicData uri="http://schemas.openxmlformats.org/presentationml/2006/ole">
            <mc:AlternateContent xmlns:mc="http://schemas.openxmlformats.org/markup-compatibility/2006">
              <mc:Choice xmlns:v="urn:schemas-microsoft-com:vml" Requires="v">
                <p:oleObj spid="_x0000_s3110" name="" r:id="rId5" imgW="9572625" imgH="1333500" progId="Paint.Picture">
                  <p:embed/>
                </p:oleObj>
              </mc:Choice>
              <mc:Fallback>
                <p:oleObj name="" r:id="rId5" imgW="9572625" imgH="1333500" progId="Paint.Picture">
                  <p:embed/>
                  <p:pic>
                    <p:nvPicPr>
                      <p:cNvPr id="0" name="图片 3109"/>
                      <p:cNvPicPr/>
                      <p:nvPr/>
                    </p:nvPicPr>
                    <p:blipFill>
                      <a:blip r:embed="rId6"/>
                      <a:stretch>
                        <a:fillRect/>
                      </a:stretch>
                    </p:blipFill>
                    <p:spPr>
                      <a:xfrm>
                        <a:off x="963613" y="3259138"/>
                        <a:ext cx="7869237" cy="1079500"/>
                      </a:xfrm>
                      <a:prstGeom prst="rect">
                        <a:avLst/>
                      </a:prstGeom>
                      <a:noFill/>
                      <a:ln w="38100">
                        <a:noFill/>
                        <a:miter/>
                      </a:ln>
                    </p:spPr>
                  </p:pic>
                </p:oleObj>
              </mc:Fallback>
            </mc:AlternateContent>
          </a:graphicData>
        </a:graphic>
      </p:graphicFrame>
      <p:sp>
        <p:nvSpPr>
          <p:cNvPr id="3" name="文本框 2"/>
          <p:cNvSpPr txBox="1"/>
          <p:nvPr/>
        </p:nvSpPr>
        <p:spPr>
          <a:xfrm>
            <a:off x="790575" y="1746250"/>
            <a:ext cx="2120900" cy="400050"/>
          </a:xfrm>
          <a:prstGeom prst="rect">
            <a:avLst/>
          </a:prstGeom>
          <a:noFill/>
          <a:ln w="9525">
            <a:noFill/>
          </a:ln>
        </p:spPr>
        <p:txBody>
          <a:bodyPr wrap="none" anchor="t" anchorCtr="0">
            <a:spAutoFit/>
          </a:bodyPr>
          <a:p>
            <a:pPr eaLnBrk="0" hangingPunct="0">
              <a:spcBef>
                <a:spcPct val="50000"/>
              </a:spcBef>
            </a:pPr>
            <a:r>
              <a:rPr lang="zh-CN" altLang="en-US"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分析：</a:t>
            </a:r>
            <a:r>
              <a:rPr lang="en-US" altLang="zh-CN" sz="2000" dirty="0">
                <a:solidFill>
                  <a:srgbClr val="0070C0"/>
                </a:solidFill>
                <a:latin typeface="Comic Sans MS" panose="030F0702030302020204" pitchFamily="2" charset="0"/>
                <a:ea typeface="宋体" panose="02010600030101010101" pitchFamily="2" charset="-122"/>
                <a:sym typeface="宋体" panose="02010600030101010101" pitchFamily="2" charset="-122"/>
              </a:rPr>
              <a:t>black box</a:t>
            </a:r>
            <a:endParaRPr lang="en-US" altLang="zh-CN" sz="20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8681" name="文本框 5"/>
          <p:cNvSpPr txBox="1"/>
          <p:nvPr/>
        </p:nvSpPr>
        <p:spPr>
          <a:xfrm>
            <a:off x="3368675" y="1746250"/>
            <a:ext cx="1968500"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1) 有几个输入？</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28682" name="文本框 6"/>
          <p:cNvSpPr txBox="1"/>
          <p:nvPr/>
        </p:nvSpPr>
        <p:spPr>
          <a:xfrm>
            <a:off x="3368675" y="2114550"/>
            <a:ext cx="1968500"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2) 有几个输出？</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28683" name="文本框 72708"/>
          <p:cNvSpPr txBox="1"/>
          <p:nvPr/>
        </p:nvSpPr>
        <p:spPr>
          <a:xfrm>
            <a:off x="3368675" y="2482850"/>
            <a:ext cx="2673350"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3) 应该设定几个状态？</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28684" name="矩形 11270"/>
          <p:cNvSpPr/>
          <p:nvPr/>
        </p:nvSpPr>
        <p:spPr>
          <a:xfrm>
            <a:off x="5257800" y="3344863"/>
            <a:ext cx="1100138" cy="2428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8685" name="矩形 11270"/>
          <p:cNvSpPr/>
          <p:nvPr/>
        </p:nvSpPr>
        <p:spPr>
          <a:xfrm>
            <a:off x="6073775" y="3987800"/>
            <a:ext cx="252413" cy="2428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8686" name="矩形 11270"/>
          <p:cNvSpPr/>
          <p:nvPr/>
        </p:nvSpPr>
        <p:spPr>
          <a:xfrm>
            <a:off x="6686550" y="3344863"/>
            <a:ext cx="1355725" cy="2428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8687" name="矩形 11270"/>
          <p:cNvSpPr/>
          <p:nvPr/>
        </p:nvSpPr>
        <p:spPr>
          <a:xfrm>
            <a:off x="7481888" y="3987800"/>
            <a:ext cx="560387" cy="2428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文本框 72708"/>
          <p:cNvSpPr txBox="1"/>
          <p:nvPr/>
        </p:nvSpPr>
        <p:spPr>
          <a:xfrm>
            <a:off x="3400425" y="2851150"/>
            <a:ext cx="3543300" cy="368300"/>
          </a:xfrm>
          <a:prstGeom prst="rect">
            <a:avLst/>
          </a:prstGeom>
          <a:noFill/>
          <a:ln w="9525">
            <a:noFill/>
          </a:ln>
        </p:spPr>
        <p:txBody>
          <a:bodyPr wrap="square" anchor="t" anchorCtr="0">
            <a:spAutoFit/>
          </a:bodyPr>
          <a:p>
            <a:pPr eaLnBrk="0" hangingPunct="0">
              <a:spcBef>
                <a:spcPct val="50000"/>
              </a:spcBef>
            </a:pPr>
            <a:r>
              <a:rPr lang="zh-CN" altLang="zh-CN" dirty="0">
                <a:solidFill>
                  <a:srgbClr val="C00000"/>
                </a:solidFill>
                <a:latin typeface="Comic Sans MS" panose="030F0702030302020204" pitchFamily="2" charset="0"/>
                <a:ea typeface="宋体" panose="02010600030101010101" pitchFamily="2" charset="-122"/>
              </a:rPr>
              <a:t>预设</a:t>
            </a:r>
            <a:r>
              <a:rPr lang="en-US" altLang="zh-CN" dirty="0">
                <a:solidFill>
                  <a:srgbClr val="C00000"/>
                </a:solidFill>
                <a:latin typeface="Comic Sans MS" panose="030F0702030302020204" pitchFamily="2" charset="0"/>
                <a:ea typeface="宋体" panose="02010600030101010101" pitchFamily="2" charset="-122"/>
              </a:rPr>
              <a:t>5</a:t>
            </a:r>
            <a:r>
              <a:rPr lang="zh-CN" altLang="en-US" dirty="0">
                <a:solidFill>
                  <a:srgbClr val="C00000"/>
                </a:solidFill>
                <a:latin typeface="Comic Sans MS" panose="030F0702030302020204" pitchFamily="2" charset="0"/>
                <a:ea typeface="宋体" panose="02010600030101010101" pitchFamily="2" charset="-122"/>
              </a:rPr>
              <a:t>个状态：</a:t>
            </a:r>
            <a:r>
              <a:rPr lang="en-US" altLang="zh-CN" dirty="0">
                <a:solidFill>
                  <a:srgbClr val="C00000"/>
                </a:solidFill>
                <a:latin typeface="Comic Sans MS" panose="030F0702030302020204" pitchFamily="2" charset="0"/>
                <a:ea typeface="宋体" panose="02010600030101010101" pitchFamily="2" charset="-122"/>
              </a:rPr>
              <a:t>S</a:t>
            </a:r>
            <a:r>
              <a:rPr lang="en-US" altLang="zh-CN" baseline="-25000" dirty="0">
                <a:solidFill>
                  <a:srgbClr val="C00000"/>
                </a:solidFill>
                <a:latin typeface="Comic Sans MS" panose="030F0702030302020204" pitchFamily="2" charset="0"/>
                <a:ea typeface="宋体" panose="02010600030101010101" pitchFamily="2" charset="-122"/>
              </a:rPr>
              <a:t>0</a:t>
            </a:r>
            <a:r>
              <a:rPr lang="en-US" altLang="zh-CN" dirty="0">
                <a:solidFill>
                  <a:srgbClr val="C00000"/>
                </a:solidFill>
                <a:latin typeface="Comic Sans MS" panose="030F0702030302020204" pitchFamily="2" charset="0"/>
                <a:ea typeface="宋体" panose="02010600030101010101" pitchFamily="2" charset="-122"/>
              </a:rPr>
              <a:t>,S</a:t>
            </a:r>
            <a:r>
              <a:rPr lang="en-US" altLang="zh-CN" baseline="-25000" dirty="0">
                <a:solidFill>
                  <a:srgbClr val="C00000"/>
                </a:solidFill>
                <a:latin typeface="Comic Sans MS" panose="030F0702030302020204" pitchFamily="2" charset="0"/>
                <a:ea typeface="宋体" panose="02010600030101010101" pitchFamily="2" charset="-122"/>
              </a:rPr>
              <a:t>1</a:t>
            </a:r>
            <a:r>
              <a:rPr lang="en-US" altLang="zh-CN" dirty="0">
                <a:solidFill>
                  <a:srgbClr val="C00000"/>
                </a:solidFill>
                <a:latin typeface="Comic Sans MS" panose="030F0702030302020204" pitchFamily="2" charset="0"/>
                <a:ea typeface="宋体" panose="02010600030101010101" pitchFamily="2" charset="-122"/>
              </a:rPr>
              <a:t>,S</a:t>
            </a:r>
            <a:r>
              <a:rPr lang="en-US" altLang="zh-CN" baseline="-25000" dirty="0">
                <a:solidFill>
                  <a:srgbClr val="C00000"/>
                </a:solidFill>
                <a:latin typeface="Comic Sans MS" panose="030F0702030302020204" pitchFamily="2" charset="0"/>
                <a:ea typeface="宋体" panose="02010600030101010101" pitchFamily="2" charset="-122"/>
              </a:rPr>
              <a:t>2</a:t>
            </a:r>
            <a:r>
              <a:rPr lang="en-US" altLang="zh-CN" dirty="0">
                <a:solidFill>
                  <a:srgbClr val="C00000"/>
                </a:solidFill>
                <a:latin typeface="Comic Sans MS" panose="030F0702030302020204" pitchFamily="2" charset="0"/>
                <a:ea typeface="宋体" panose="02010600030101010101" pitchFamily="2" charset="-122"/>
              </a:rPr>
              <a:t>,S</a:t>
            </a:r>
            <a:r>
              <a:rPr lang="en-US" altLang="zh-CN" baseline="-25000" dirty="0">
                <a:solidFill>
                  <a:srgbClr val="C00000"/>
                </a:solidFill>
                <a:latin typeface="Comic Sans MS" panose="030F0702030302020204" pitchFamily="2" charset="0"/>
                <a:ea typeface="宋体" panose="02010600030101010101" pitchFamily="2" charset="-122"/>
              </a:rPr>
              <a:t>3</a:t>
            </a:r>
            <a:r>
              <a:rPr lang="zh-CN" altLang="en-US" dirty="0">
                <a:solidFill>
                  <a:srgbClr val="C00000"/>
                </a:solidFill>
                <a:latin typeface="Comic Sans MS" panose="030F0702030302020204" pitchFamily="2" charset="0"/>
                <a:ea typeface="宋体" panose="02010600030101010101" pitchFamily="2" charset="-122"/>
              </a:rPr>
              <a:t>和</a:t>
            </a:r>
            <a:r>
              <a:rPr lang="en-US" altLang="zh-CN" dirty="0">
                <a:solidFill>
                  <a:srgbClr val="C00000"/>
                </a:solidFill>
                <a:latin typeface="Comic Sans MS" panose="030F0702030302020204" pitchFamily="2" charset="0"/>
                <a:ea typeface="宋体" panose="02010600030101010101" pitchFamily="2" charset="-122"/>
              </a:rPr>
              <a:t>S</a:t>
            </a:r>
            <a:r>
              <a:rPr lang="en-US" altLang="zh-CN" baseline="-25000" dirty="0">
                <a:solidFill>
                  <a:srgbClr val="C00000"/>
                </a:solidFill>
                <a:latin typeface="Comic Sans MS" panose="030F0702030302020204" pitchFamily="2" charset="0"/>
                <a:ea typeface="宋体" panose="02010600030101010101" pitchFamily="2" charset="-122"/>
              </a:rPr>
              <a:t>4</a:t>
            </a:r>
            <a:endParaRPr lang="en-US" altLang="zh-CN" baseline="-25000" dirty="0">
              <a:solidFill>
                <a:srgbClr val="C00000"/>
              </a:solidFill>
              <a:latin typeface="Comic Sans MS" panose="030F0702030302020204" pitchFamily="2" charset="0"/>
              <a:ea typeface="宋体" panose="02010600030101010101" pitchFamily="2" charset="-122"/>
            </a:endParaRPr>
          </a:p>
        </p:txBody>
      </p:sp>
      <p:sp>
        <p:nvSpPr>
          <p:cNvPr id="9" name="矩形 11270"/>
          <p:cNvSpPr/>
          <p:nvPr/>
        </p:nvSpPr>
        <p:spPr>
          <a:xfrm>
            <a:off x="6105525" y="3678238"/>
            <a:ext cx="252413" cy="2428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矩形 11270"/>
          <p:cNvSpPr/>
          <p:nvPr/>
        </p:nvSpPr>
        <p:spPr>
          <a:xfrm>
            <a:off x="7515225" y="3676650"/>
            <a:ext cx="560388" cy="2428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椭圆 10"/>
          <p:cNvSpPr/>
          <p:nvPr/>
        </p:nvSpPr>
        <p:spPr>
          <a:xfrm>
            <a:off x="3885565" y="4724400"/>
            <a:ext cx="409575" cy="406400"/>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椭圆 11"/>
          <p:cNvSpPr/>
          <p:nvPr/>
        </p:nvSpPr>
        <p:spPr>
          <a:xfrm>
            <a:off x="4965065" y="4724400"/>
            <a:ext cx="409575" cy="406400"/>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椭圆 12"/>
          <p:cNvSpPr/>
          <p:nvPr/>
        </p:nvSpPr>
        <p:spPr>
          <a:xfrm>
            <a:off x="5979160" y="4724400"/>
            <a:ext cx="409575" cy="406400"/>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椭圆 13"/>
          <p:cNvSpPr/>
          <p:nvPr/>
        </p:nvSpPr>
        <p:spPr>
          <a:xfrm>
            <a:off x="7021830" y="4724400"/>
            <a:ext cx="409575" cy="406400"/>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椭圆 14"/>
          <p:cNvSpPr/>
          <p:nvPr/>
        </p:nvSpPr>
        <p:spPr>
          <a:xfrm>
            <a:off x="7788593" y="4732655"/>
            <a:ext cx="409575" cy="406400"/>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8674"/>
                                        </p:tgtEl>
                                        <p:attrNameLst>
                                          <p:attrName>style.visibility</p:attrName>
                                        </p:attrNameLst>
                                      </p:cBhvr>
                                      <p:to>
                                        <p:strVal val="visible"/>
                                      </p:to>
                                    </p:set>
                                    <p:animEffect transition="in" filter="wipe(left)">
                                      <p:cBhvr>
                                        <p:cTn id="10" dur="500"/>
                                        <p:tgtEl>
                                          <p:spTgt spid="286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8681"/>
                                        </p:tgtEl>
                                        <p:attrNameLst>
                                          <p:attrName>style.visibility</p:attrName>
                                        </p:attrNameLst>
                                      </p:cBhvr>
                                      <p:to>
                                        <p:strVal val="visible"/>
                                      </p:to>
                                    </p:set>
                                    <p:anim calcmode="discrete" valueType="clr">
                                      <p:cBhvr override="childStyle">
                                        <p:cTn id="19" dur="80"/>
                                        <p:tgtEl>
                                          <p:spTgt spid="28681"/>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8681"/>
                                        </p:tgtEl>
                                        <p:attrNameLst>
                                          <p:attrName>fillcolor</p:attrName>
                                        </p:attrNameLst>
                                      </p:cBhvr>
                                      <p:tavLst>
                                        <p:tav tm="0">
                                          <p:val>
                                            <p:clrVal>
                                              <a:schemeClr val="accent2"/>
                                            </p:clrVal>
                                          </p:val>
                                        </p:tav>
                                        <p:tav tm="50000">
                                          <p:val>
                                            <p:clrVal>
                                              <a:schemeClr val="hlink"/>
                                            </p:clrVal>
                                          </p:val>
                                        </p:tav>
                                      </p:tavLst>
                                    </p:anim>
                                    <p:set>
                                      <p:cBhvr>
                                        <p:cTn id="21" dur="80"/>
                                        <p:tgtEl>
                                          <p:spTgt spid="28681"/>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8682"/>
                                        </p:tgtEl>
                                        <p:attrNameLst>
                                          <p:attrName>style.visibility</p:attrName>
                                        </p:attrNameLst>
                                      </p:cBhvr>
                                      <p:to>
                                        <p:strVal val="visible"/>
                                      </p:to>
                                    </p:set>
                                    <p:anim calcmode="discrete" valueType="clr">
                                      <p:cBhvr override="childStyle">
                                        <p:cTn id="26" dur="80"/>
                                        <p:tgtEl>
                                          <p:spTgt spid="28682"/>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8682"/>
                                        </p:tgtEl>
                                        <p:attrNameLst>
                                          <p:attrName>fillcolor</p:attrName>
                                        </p:attrNameLst>
                                      </p:cBhvr>
                                      <p:tavLst>
                                        <p:tav tm="0">
                                          <p:val>
                                            <p:clrVal>
                                              <a:schemeClr val="accent2"/>
                                            </p:clrVal>
                                          </p:val>
                                        </p:tav>
                                        <p:tav tm="50000">
                                          <p:val>
                                            <p:clrVal>
                                              <a:schemeClr val="hlink"/>
                                            </p:clrVal>
                                          </p:val>
                                        </p:tav>
                                      </p:tavLst>
                                    </p:anim>
                                    <p:set>
                                      <p:cBhvr>
                                        <p:cTn id="28" dur="80"/>
                                        <p:tgtEl>
                                          <p:spTgt spid="28682"/>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8677"/>
                                        </p:tgtEl>
                                        <p:attrNameLst>
                                          <p:attrName>style.visibility</p:attrName>
                                        </p:attrNameLst>
                                      </p:cBhvr>
                                      <p:to>
                                        <p:strVal val="visible"/>
                                      </p:to>
                                    </p:set>
                                    <p:animEffect transition="in" filter="dissolve">
                                      <p:cBhvr>
                                        <p:cTn id="33" dur="500"/>
                                        <p:tgtEl>
                                          <p:spTgt spid="28677"/>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28683"/>
                                        </p:tgtEl>
                                        <p:attrNameLst>
                                          <p:attrName>style.visibility</p:attrName>
                                        </p:attrNameLst>
                                      </p:cBhvr>
                                      <p:to>
                                        <p:strVal val="visible"/>
                                      </p:to>
                                    </p:set>
                                    <p:anim calcmode="discrete" valueType="clr">
                                      <p:cBhvr override="childStyle">
                                        <p:cTn id="38" dur="80"/>
                                        <p:tgtEl>
                                          <p:spTgt spid="28683"/>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28683"/>
                                        </p:tgtEl>
                                        <p:attrNameLst>
                                          <p:attrName>fillcolor</p:attrName>
                                        </p:attrNameLst>
                                      </p:cBhvr>
                                      <p:tavLst>
                                        <p:tav tm="0">
                                          <p:val>
                                            <p:clrVal>
                                              <a:schemeClr val="accent2"/>
                                            </p:clrVal>
                                          </p:val>
                                        </p:tav>
                                        <p:tav tm="50000">
                                          <p:val>
                                            <p:clrVal>
                                              <a:schemeClr val="hlink"/>
                                            </p:clrVal>
                                          </p:val>
                                        </p:tav>
                                      </p:tavLst>
                                    </p:anim>
                                    <p:set>
                                      <p:cBhvr>
                                        <p:cTn id="40" dur="80"/>
                                        <p:tgtEl>
                                          <p:spTgt spid="28683"/>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8"/>
                                        </p:tgtEl>
                                        <p:attrNameLst>
                                          <p:attrName>style.visibility</p:attrName>
                                        </p:attrNameLst>
                                      </p:cBhvr>
                                      <p:to>
                                        <p:strVal val="visible"/>
                                      </p:to>
                                    </p:set>
                                    <p:anim calcmode="discrete" valueType="clr">
                                      <p:cBhvr override="childStyle">
                                        <p:cTn id="45"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8"/>
                                        </p:tgtEl>
                                        <p:attrNameLst>
                                          <p:attrName>fillcolor</p:attrName>
                                        </p:attrNameLst>
                                      </p:cBhvr>
                                      <p:tavLst>
                                        <p:tav tm="0">
                                          <p:val>
                                            <p:clrVal>
                                              <a:schemeClr val="accent2"/>
                                            </p:clrVal>
                                          </p:val>
                                        </p:tav>
                                        <p:tav tm="50000">
                                          <p:val>
                                            <p:clrVal>
                                              <a:schemeClr val="hlink"/>
                                            </p:clrVal>
                                          </p:val>
                                        </p:tav>
                                      </p:tavLst>
                                    </p:anim>
                                    <p:set>
                                      <p:cBhvr>
                                        <p:cTn id="47" dur="80"/>
                                        <p:tgtEl>
                                          <p:spTgt spid="8"/>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8679"/>
                                        </p:tgtEl>
                                        <p:attrNameLst>
                                          <p:attrName>style.visibility</p:attrName>
                                        </p:attrNameLst>
                                      </p:cBhvr>
                                      <p:to>
                                        <p:strVal val="visible"/>
                                      </p:to>
                                    </p:set>
                                    <p:animEffect transition="in" filter="dissolve">
                                      <p:cBhvr>
                                        <p:cTn id="52" dur="500"/>
                                        <p:tgtEl>
                                          <p:spTgt spid="286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684"/>
                                        </p:tgtEl>
                                        <p:attrNameLst>
                                          <p:attrName>style.visibility</p:attrName>
                                        </p:attrNameLst>
                                      </p:cBhvr>
                                      <p:to>
                                        <p:strVal val="visible"/>
                                      </p:to>
                                    </p:set>
                                    <p:animEffect transition="in" filter="wipe(left)">
                                      <p:cBhvr>
                                        <p:cTn id="57" dur="500"/>
                                        <p:tgtEl>
                                          <p:spTgt spid="2868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8685"/>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8686"/>
                                        </p:tgtEl>
                                        <p:attrNameLst>
                                          <p:attrName>style.visibility</p:attrName>
                                        </p:attrNameLst>
                                      </p:cBhvr>
                                      <p:to>
                                        <p:strVal val="visible"/>
                                      </p:to>
                                    </p:set>
                                    <p:animEffect transition="in" filter="wipe(left)">
                                      <p:cBhvr>
                                        <p:cTn id="69" dur="500"/>
                                        <p:tgtEl>
                                          <p:spTgt spid="2868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8687"/>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7" presetClass="entr" presetSubtype="0" fill="hold" grpId="0" nodeType="clickEffect">
                                  <p:stCondLst>
                                    <p:cond delay="0"/>
                                  </p:stCondLst>
                                  <p:iterate type="lt">
                                    <p:tmPct val="50000"/>
                                  </p:iterate>
                                  <p:childTnLst>
                                    <p:set>
                                      <p:cBhvr>
                                        <p:cTn id="80" dur="1" fill="hold">
                                          <p:stCondLst>
                                            <p:cond delay="0"/>
                                          </p:stCondLst>
                                        </p:cTn>
                                        <p:tgtEl>
                                          <p:spTgt spid="28675"/>
                                        </p:tgtEl>
                                        <p:attrNameLst>
                                          <p:attrName>style.visibility</p:attrName>
                                        </p:attrNameLst>
                                      </p:cBhvr>
                                      <p:to>
                                        <p:strVal val="visible"/>
                                      </p:to>
                                    </p:set>
                                    <p:anim calcmode="discrete" valueType="clr">
                                      <p:cBhvr override="childStyle">
                                        <p:cTn id="81" dur="80"/>
                                        <p:tgtEl>
                                          <p:spTgt spid="28675"/>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28675"/>
                                        </p:tgtEl>
                                        <p:attrNameLst>
                                          <p:attrName>fillcolor</p:attrName>
                                        </p:attrNameLst>
                                      </p:cBhvr>
                                      <p:tavLst>
                                        <p:tav tm="0">
                                          <p:val>
                                            <p:clrVal>
                                              <a:schemeClr val="accent2"/>
                                            </p:clrVal>
                                          </p:val>
                                        </p:tav>
                                        <p:tav tm="50000">
                                          <p:val>
                                            <p:clrVal>
                                              <a:schemeClr val="hlink"/>
                                            </p:clrVal>
                                          </p:val>
                                        </p:tav>
                                      </p:tavLst>
                                    </p:anim>
                                    <p:set>
                                      <p:cBhvr>
                                        <p:cTn id="83" dur="80"/>
                                        <p:tgtEl>
                                          <p:spTgt spid="28675"/>
                                        </p:tgtEl>
                                        <p:attrNameLst>
                                          <p:attrName>fill.type</p:attrName>
                                        </p:attrNameLst>
                                      </p:cBhvr>
                                      <p:to>
                                        <p:strVal val="solid"/>
                                      </p:to>
                                    </p:set>
                                  </p:childTnLst>
                                </p:cTn>
                              </p:par>
                            </p:childTnLst>
                          </p:cTn>
                        </p:par>
                      </p:childTnLst>
                    </p:cTn>
                  </p:par>
                  <p:par>
                    <p:cTn id="84" fill="hold">
                      <p:stCondLst>
                        <p:cond delay="indefinite"/>
                      </p:stCondLst>
                      <p:childTnLst>
                        <p:par>
                          <p:cTn id="85" fill="hold">
                            <p:stCondLst>
                              <p:cond delay="0"/>
                            </p:stCondLst>
                            <p:childTnLst>
                              <p:par>
                                <p:cTn id="86" presetID="27" presetClass="entr" presetSubtype="0" fill="hold" grpId="0" nodeType="clickEffect">
                                  <p:stCondLst>
                                    <p:cond delay="0"/>
                                  </p:stCondLst>
                                  <p:iterate type="lt">
                                    <p:tmPct val="50000"/>
                                  </p:iterate>
                                  <p:childTnLst>
                                    <p:set>
                                      <p:cBhvr>
                                        <p:cTn id="87" dur="1" fill="hold">
                                          <p:stCondLst>
                                            <p:cond delay="0"/>
                                          </p:stCondLst>
                                        </p:cTn>
                                        <p:tgtEl>
                                          <p:spTgt spid="28676"/>
                                        </p:tgtEl>
                                        <p:attrNameLst>
                                          <p:attrName>style.visibility</p:attrName>
                                        </p:attrNameLst>
                                      </p:cBhvr>
                                      <p:to>
                                        <p:strVal val="visible"/>
                                      </p:to>
                                    </p:set>
                                    <p:anim calcmode="discrete" valueType="clr">
                                      <p:cBhvr override="childStyle">
                                        <p:cTn id="88" dur="80"/>
                                        <p:tgtEl>
                                          <p:spTgt spid="28676"/>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28676"/>
                                        </p:tgtEl>
                                        <p:attrNameLst>
                                          <p:attrName>fillcolor</p:attrName>
                                        </p:attrNameLst>
                                      </p:cBhvr>
                                      <p:tavLst>
                                        <p:tav tm="0">
                                          <p:val>
                                            <p:clrVal>
                                              <a:schemeClr val="accent2"/>
                                            </p:clrVal>
                                          </p:val>
                                        </p:tav>
                                        <p:tav tm="50000">
                                          <p:val>
                                            <p:clrVal>
                                              <a:schemeClr val="hlink"/>
                                            </p:clrVal>
                                          </p:val>
                                        </p:tav>
                                      </p:tavLst>
                                    </p:anim>
                                    <p:set>
                                      <p:cBhvr>
                                        <p:cTn id="90" dur="80"/>
                                        <p:tgtEl>
                                          <p:spTgt spid="28676"/>
                                        </p:tgtEl>
                                        <p:attrNameLst>
                                          <p:attrName>fill.type</p:attrName>
                                        </p:attrNameLst>
                                      </p:cBhvr>
                                      <p:to>
                                        <p:strVal val="solid"/>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down)">
                                      <p:cBhvr>
                                        <p:cTn id="95" dur="500"/>
                                        <p:tgtEl>
                                          <p:spTgt spid="2"/>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dissolve">
                                      <p:cBhvr>
                                        <p:cTn id="100" dur="500"/>
                                        <p:tgtEl>
                                          <p:spTgt spid="11"/>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dissolve">
                                      <p:cBhvr>
                                        <p:cTn id="105" dur="500"/>
                                        <p:tgtEl>
                                          <p:spTgt spid="12"/>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dissolve">
                                      <p:cBhvr>
                                        <p:cTn id="110" dur="500"/>
                                        <p:tgtEl>
                                          <p:spTgt spid="13"/>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dissolve">
                                      <p:cBhvr>
                                        <p:cTn id="115" dur="500"/>
                                        <p:tgtEl>
                                          <p:spTgt spid="14"/>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dissolve">
                                      <p:cBhvr>
                                        <p:cTn id="1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 grpId="0" bldLvl="0" animBg="1"/>
      <p:bldP spid="28673" grpId="1" animBg="1"/>
      <p:bldP spid="28674" grpId="0"/>
      <p:bldP spid="28674" grpId="1"/>
      <p:bldP spid="28681" grpId="0"/>
      <p:bldP spid="28681" grpId="1"/>
      <p:bldP spid="28682" grpId="0"/>
      <p:bldP spid="28682" grpId="1"/>
      <p:bldP spid="28683" grpId="0"/>
      <p:bldP spid="28683" grpId="1"/>
      <p:bldP spid="28684" grpId="0" bldLvl="0" animBg="1"/>
      <p:bldP spid="28684" grpId="1" animBg="1"/>
      <p:bldP spid="28685" grpId="0" bldLvl="0" animBg="1"/>
      <p:bldP spid="28685" grpId="1" animBg="1"/>
      <p:bldP spid="28686" grpId="0" bldLvl="0" animBg="1"/>
      <p:bldP spid="28686" grpId="1" animBg="1"/>
      <p:bldP spid="28687" grpId="0" bldLvl="0" animBg="1"/>
      <p:bldP spid="28687" grpId="1" animBg="1"/>
      <p:bldP spid="28675" grpId="0"/>
      <p:bldP spid="28675" grpId="1"/>
      <p:bldP spid="28676" grpId="0"/>
      <p:bldP spid="28676" grpId="1"/>
      <p:bldP spid="8" grpId="0"/>
      <p:bldP spid="8" grpId="1"/>
      <p:bldP spid="9" grpId="0" bldLvl="0" animBg="1"/>
      <p:bldP spid="9" grpId="1" animBg="1"/>
      <p:bldP spid="10" grpId="0" bldLvl="0" animBg="1"/>
      <p:bldP spid="10" grpId="1" animBg="1"/>
      <p:bldP spid="11" grpId="0" bldLvl="0" animBg="1"/>
      <p:bldP spid="11" grpId="1" animBg="1"/>
      <p:bldP spid="12" grpId="0" bldLvl="0" animBg="1"/>
      <p:bldP spid="12" grpId="1" animBg="1"/>
      <p:bldP spid="13" grpId="0" bldLvl="0" animBg="1"/>
      <p:bldP spid="13" grpId="1" animBg="1"/>
      <p:bldP spid="14" grpId="0" bldLvl="0" animBg="1"/>
      <p:bldP spid="14" grpId="1" animBg="1"/>
      <p:bldP spid="15" grpId="0" bldLvl="0" animBg="1"/>
      <p:bldP spid="15" grpId="1" animBg="1"/>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899795" y="3478530"/>
            <a:ext cx="5701665" cy="2590165"/>
          </a:xfrm>
          <a:prstGeom prst="rect">
            <a:avLst/>
          </a:prstGeom>
        </p:spPr>
      </p:pic>
      <p:pic>
        <p:nvPicPr>
          <p:cNvPr id="6" name="图片 5"/>
          <p:cNvPicPr>
            <a:picLocks noChangeAspect="1"/>
          </p:cNvPicPr>
          <p:nvPr/>
        </p:nvPicPr>
        <p:blipFill>
          <a:blip r:embed="rId2"/>
          <a:stretch>
            <a:fillRect/>
          </a:stretch>
        </p:blipFill>
        <p:spPr>
          <a:xfrm>
            <a:off x="5292090" y="650875"/>
            <a:ext cx="3608070" cy="2140585"/>
          </a:xfrm>
          <a:prstGeom prst="rect">
            <a:avLst/>
          </a:prstGeom>
        </p:spPr>
      </p:pic>
      <p:sp>
        <p:nvSpPr>
          <p:cNvPr id="29697" name="文本框 18435"/>
          <p:cNvSpPr txBox="1"/>
          <p:nvPr/>
        </p:nvSpPr>
        <p:spPr>
          <a:xfrm>
            <a:off x="730250" y="604838"/>
            <a:ext cx="515620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2</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状态化简，</a:t>
            </a:r>
            <a:r>
              <a:rPr lang="zh-CN" altLang="zh-CN" dirty="0">
                <a:solidFill>
                  <a:srgbClr val="0070C0"/>
                </a:solidFill>
                <a:latin typeface="Arial" panose="020B0604020202020204" pitchFamily="34" charset="0"/>
                <a:ea typeface="宋体" panose="02010600030101010101" pitchFamily="2" charset="-122"/>
              </a:rPr>
              <a:t>获得最简的状态图或转换表</a:t>
            </a:r>
            <a:endParaRPr lang="zh-CN" altLang="zh-CN" dirty="0">
              <a:solidFill>
                <a:srgbClr val="0070C0"/>
              </a:solidFill>
              <a:latin typeface="Arial" panose="020B0604020202020204" pitchFamily="34" charset="0"/>
              <a:ea typeface="宋体" panose="02010600030101010101" pitchFamily="2" charset="-122"/>
            </a:endParaRPr>
          </a:p>
        </p:txBody>
      </p:sp>
      <p:sp>
        <p:nvSpPr>
          <p:cNvPr id="29700" name="矩形 11270"/>
          <p:cNvSpPr/>
          <p:nvPr/>
        </p:nvSpPr>
        <p:spPr>
          <a:xfrm>
            <a:off x="5436235" y="2236470"/>
            <a:ext cx="3312795" cy="55499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9701" name="文本框 18435"/>
          <p:cNvSpPr txBox="1"/>
          <p:nvPr/>
        </p:nvSpPr>
        <p:spPr>
          <a:xfrm>
            <a:off x="755650" y="1052513"/>
            <a:ext cx="457200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3</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状态编码，</a:t>
            </a:r>
            <a:r>
              <a:rPr lang="zh-CN" altLang="zh-CN" dirty="0">
                <a:solidFill>
                  <a:srgbClr val="0070C0"/>
                </a:solidFill>
                <a:latin typeface="Arial" panose="020B0604020202020204" pitchFamily="34" charset="0"/>
                <a:ea typeface="宋体" panose="02010600030101010101" pitchFamily="2" charset="-122"/>
              </a:rPr>
              <a:t>得到具体的状态图或转换表</a:t>
            </a:r>
            <a:endParaRPr lang="zh-CN" altLang="zh-CN" dirty="0">
              <a:solidFill>
                <a:srgbClr val="0070C0"/>
              </a:solidFill>
              <a:latin typeface="Arial" panose="020B0604020202020204" pitchFamily="34" charset="0"/>
              <a:ea typeface="宋体" panose="02010600030101010101" pitchFamily="2" charset="-122"/>
            </a:endParaRPr>
          </a:p>
        </p:txBody>
      </p:sp>
      <p:sp>
        <p:nvSpPr>
          <p:cNvPr id="29702" name="文本框 18435"/>
          <p:cNvSpPr txBox="1"/>
          <p:nvPr/>
        </p:nvSpPr>
        <p:spPr>
          <a:xfrm>
            <a:off x="971550" y="1988820"/>
            <a:ext cx="4171315" cy="922020"/>
          </a:xfrm>
          <a:prstGeom prst="rect">
            <a:avLst/>
          </a:prstGeom>
          <a:noFill/>
          <a:ln w="9525">
            <a:noFill/>
          </a:ln>
        </p:spPr>
        <p:txBody>
          <a:bodyPr wrap="square" anchor="t" anchorCtr="0">
            <a:spAutoFit/>
          </a:bodyPr>
          <a:p>
            <a:pPr eaLnBrk="0" hangingPunct="0"/>
            <a:r>
              <a:rPr lang="zh-CN" altLang="zh-CN" dirty="0">
                <a:latin typeface="Comic Sans MS" panose="030F0702030302020204" pitchFamily="2" charset="0"/>
                <a:ea typeface="宋体" panose="02010600030101010101" pitchFamily="2" charset="-122"/>
              </a:rPr>
              <a:t>顺序编码方式：用00</a:t>
            </a:r>
            <a:r>
              <a:rPr lang="en-US" altLang="zh-CN" dirty="0">
                <a:latin typeface="Comic Sans MS" panose="030F0702030302020204" pitchFamily="2" charset="0"/>
                <a:ea typeface="宋体" panose="02010600030101010101" pitchFamily="2" charset="-122"/>
              </a:rPr>
              <a:t>0</a:t>
            </a:r>
            <a:r>
              <a:rPr lang="zh-CN" altLang="zh-CN"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0</a:t>
            </a:r>
            <a:r>
              <a:rPr lang="zh-CN" altLang="zh-CN"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0</a:t>
            </a:r>
            <a:r>
              <a:rPr lang="zh-CN" altLang="zh-CN" dirty="0">
                <a:latin typeface="Comic Sans MS" panose="030F0702030302020204" pitchFamily="2" charset="0"/>
                <a:ea typeface="宋体" panose="02010600030101010101" pitchFamily="2" charset="-122"/>
              </a:rPr>
              <a:t>10、</a:t>
            </a:r>
            <a:r>
              <a:rPr lang="en-US" altLang="zh-CN" dirty="0">
                <a:latin typeface="Comic Sans MS" panose="030F0702030302020204" pitchFamily="2" charset="0"/>
                <a:ea typeface="宋体" panose="02010600030101010101" pitchFamily="2" charset="-122"/>
              </a:rPr>
              <a:t>0</a:t>
            </a:r>
            <a:r>
              <a:rPr lang="zh-CN" altLang="zh-CN" dirty="0">
                <a:latin typeface="Comic Sans MS" panose="030F0702030302020204" pitchFamily="2" charset="0"/>
                <a:ea typeface="宋体" panose="02010600030101010101" pitchFamily="2" charset="-122"/>
              </a:rPr>
              <a:t>11</a:t>
            </a:r>
            <a:r>
              <a:rPr lang="zh-CN" altLang="zh-CN" dirty="0">
                <a:latin typeface="Comic Sans MS" panose="030F0702030302020204" pitchFamily="2" charset="0"/>
                <a:sym typeface="+mn-ea"/>
              </a:rPr>
              <a:t>和</a:t>
            </a:r>
            <a:r>
              <a:rPr lang="en-US" altLang="zh-CN" dirty="0">
                <a:latin typeface="Comic Sans MS" panose="030F0702030302020204" pitchFamily="2" charset="0"/>
                <a:sym typeface="+mn-ea"/>
              </a:rPr>
              <a:t>100</a:t>
            </a:r>
            <a:r>
              <a:rPr lang="zh-CN" altLang="zh-CN" dirty="0">
                <a:latin typeface="Comic Sans MS" panose="030F0702030302020204" pitchFamily="2" charset="0"/>
                <a:ea typeface="宋体" panose="02010600030101010101" pitchFamily="2" charset="-122"/>
              </a:rPr>
              <a:t>分别编码S</a:t>
            </a:r>
            <a:r>
              <a:rPr lang="zh-CN" altLang="zh-CN" baseline="-25000" dirty="0">
                <a:latin typeface="Comic Sans MS" panose="030F0702030302020204" pitchFamily="2" charset="0"/>
                <a:ea typeface="宋体" panose="02010600030101010101" pitchFamily="2" charset="-122"/>
              </a:rPr>
              <a:t>0</a:t>
            </a:r>
            <a:r>
              <a:rPr lang="zh-CN" altLang="zh-CN" dirty="0">
                <a:latin typeface="Comic Sans MS" panose="030F0702030302020204" pitchFamily="2" charset="0"/>
                <a:ea typeface="宋体" panose="02010600030101010101" pitchFamily="2" charset="-122"/>
              </a:rPr>
              <a:t>、S</a:t>
            </a:r>
            <a:r>
              <a:rPr lang="zh-CN" altLang="zh-CN" baseline="-25000" dirty="0">
                <a:latin typeface="Comic Sans MS" panose="030F0702030302020204" pitchFamily="2" charset="0"/>
                <a:ea typeface="宋体" panose="02010600030101010101" pitchFamily="2" charset="-122"/>
              </a:rPr>
              <a:t>1</a:t>
            </a:r>
            <a:r>
              <a:rPr lang="zh-CN" altLang="zh-CN" dirty="0">
                <a:latin typeface="Comic Sans MS" panose="030F0702030302020204" pitchFamily="2" charset="0"/>
                <a:ea typeface="宋体" panose="02010600030101010101" pitchFamily="2" charset="-122"/>
              </a:rPr>
              <a:t>、S</a:t>
            </a:r>
            <a:r>
              <a:rPr lang="zh-CN" altLang="zh-CN" baseline="-25000" dirty="0">
                <a:latin typeface="Comic Sans MS" panose="030F0702030302020204" pitchFamily="2" charset="0"/>
                <a:ea typeface="宋体" panose="02010600030101010101" pitchFamily="2" charset="-122"/>
              </a:rPr>
              <a:t>2</a:t>
            </a:r>
            <a:r>
              <a:rPr lang="zh-CN" altLang="zh-CN" dirty="0">
                <a:latin typeface="Comic Sans MS" panose="030F0702030302020204" pitchFamily="2" charset="0"/>
                <a:ea typeface="宋体" panose="02010600030101010101" pitchFamily="2" charset="-122"/>
              </a:rPr>
              <a:t>、S</a:t>
            </a:r>
            <a:r>
              <a:rPr lang="zh-CN" altLang="zh-CN" baseline="-25000" dirty="0">
                <a:latin typeface="Comic Sans MS" panose="030F0702030302020204" pitchFamily="2" charset="0"/>
                <a:ea typeface="宋体" panose="02010600030101010101" pitchFamily="2" charset="-122"/>
              </a:rPr>
              <a:t>3</a:t>
            </a:r>
            <a:r>
              <a:rPr lang="zh-CN" altLang="zh-CN" dirty="0">
                <a:latin typeface="Comic Sans MS" panose="030F0702030302020204" pitchFamily="2" charset="0"/>
                <a:sym typeface="+mn-ea"/>
              </a:rPr>
              <a:t>和</a:t>
            </a:r>
            <a:r>
              <a:rPr lang="en-US" altLang="zh-CN" dirty="0">
                <a:latin typeface="Comic Sans MS" panose="030F0702030302020204" pitchFamily="2" charset="0"/>
                <a:sym typeface="+mn-ea"/>
              </a:rPr>
              <a:t>S</a:t>
            </a:r>
            <a:r>
              <a:rPr lang="en-US" altLang="zh-CN" baseline="-25000" dirty="0">
                <a:latin typeface="Comic Sans MS" panose="030F0702030302020204" pitchFamily="2" charset="0"/>
                <a:sym typeface="+mn-ea"/>
              </a:rPr>
              <a:t>4</a:t>
            </a:r>
            <a:r>
              <a:rPr lang="zh-CN" altLang="zh-CN" dirty="0">
                <a:latin typeface="Comic Sans MS" panose="030F0702030302020204" pitchFamily="2" charset="0"/>
                <a:ea typeface="宋体" panose="02010600030101010101" pitchFamily="2" charset="-122"/>
              </a:rPr>
              <a:t>。</a:t>
            </a:r>
            <a:endParaRPr lang="zh-CN" altLang="zh-CN" dirty="0">
              <a:latin typeface="Comic Sans MS" panose="030F0702030302020204" pitchFamily="2" charset="0"/>
              <a:ea typeface="宋体" panose="02010600030101010101" pitchFamily="2" charset="-122"/>
            </a:endParaRPr>
          </a:p>
        </p:txBody>
      </p:sp>
      <p:sp>
        <p:nvSpPr>
          <p:cNvPr id="29703" name="文本框 18435"/>
          <p:cNvSpPr txBox="1"/>
          <p:nvPr/>
        </p:nvSpPr>
        <p:spPr>
          <a:xfrm>
            <a:off x="899795" y="2989580"/>
            <a:ext cx="499745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4</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求出状态方程、驱动方程和输出方程</a:t>
            </a:r>
            <a:endParaRPr lang="zh-CN" altLang="zh-CN" dirty="0">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7215188" y="3284855"/>
            <a:ext cx="1654175" cy="368300"/>
          </a:xfrm>
          <a:prstGeom prst="rect">
            <a:avLst/>
          </a:prstGeom>
          <a:noFill/>
          <a:ln w="9525">
            <a:noFill/>
          </a:ln>
        </p:spPr>
        <p:txBody>
          <a:bodyPr wrap="none" anchor="t" anchorCtr="0">
            <a:spAutoFit/>
          </a:bodyPr>
          <a:p>
            <a:pPr algn="l"/>
            <a:r>
              <a:rPr lang="en-US" altLang="zh-CN">
                <a:latin typeface="Comic Sans MS" panose="030F0702030302020204" pitchFamily="2" charset="0"/>
                <a:sym typeface="宋体" panose="02010600030101010101" pitchFamily="2" charset="-122"/>
              </a:rPr>
              <a:t>Q</a:t>
            </a:r>
            <a:r>
              <a:rPr lang="en-US" altLang="zh-CN" baseline="-25000">
                <a:latin typeface="Comic Sans MS" panose="030F0702030302020204" pitchFamily="2" charset="0"/>
                <a:sym typeface="宋体" panose="02010600030101010101" pitchFamily="2" charset="-122"/>
              </a:rPr>
              <a:t>2</a:t>
            </a:r>
            <a:r>
              <a:rPr lang="en-US" altLang="zh-CN">
                <a:latin typeface="Comic Sans MS" panose="030F0702030302020204" pitchFamily="2" charset="0"/>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baseline="30000">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/Z</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cxnSp>
        <p:nvCxnSpPr>
          <p:cNvPr id="2" name="曲线连接符 1"/>
          <p:cNvCxnSpPr/>
          <p:nvPr/>
        </p:nvCxnSpPr>
        <p:spPr>
          <a:xfrm rot="10800000" flipV="1">
            <a:off x="6156325" y="3500438"/>
            <a:ext cx="1058863" cy="612775"/>
          </a:xfrm>
          <a:prstGeom prst="curvedConnector3">
            <a:avLst>
              <a:gd name="adj1" fmla="val 49970"/>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3275965" y="1520508"/>
            <a:ext cx="1722755" cy="368300"/>
          </a:xfrm>
          <a:prstGeom prst="rect">
            <a:avLst/>
          </a:prstGeom>
          <a:noFill/>
          <a:ln w="9525">
            <a:noFill/>
          </a:ln>
        </p:spPr>
        <p:txBody>
          <a:bodyPr wrap="none" anchor="t" anchorCtr="0">
            <a:spAutoFit/>
          </a:bodyPr>
          <a:p>
            <a:pPr algn="l"/>
            <a:r>
              <a:rPr lang="en-US" altLang="zh-CN" dirty="0">
                <a:latin typeface="Comic Sans MS" panose="030F0702030302020204" pitchFamily="2" charset="0"/>
                <a:ea typeface="宋体" panose="02010600030101010101" pitchFamily="2" charset="-122"/>
              </a:rPr>
              <a:t>n=3 (</a:t>
            </a:r>
            <a:r>
              <a:rPr lang="en-US" altLang="zh-CN" dirty="0">
                <a:latin typeface="Comic Sans MS" panose="030F0702030302020204" pitchFamily="2" charset="0"/>
                <a:sym typeface="+mn-ea"/>
              </a:rPr>
              <a:t>Q</a:t>
            </a:r>
            <a:r>
              <a:rPr lang="en-US" altLang="zh-CN" baseline="-25000" dirty="0">
                <a:latin typeface="Comic Sans MS" panose="030F0702030302020204" pitchFamily="2" charset="0"/>
                <a:sym typeface="+mn-ea"/>
              </a:rPr>
              <a:t>2</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9697"/>
                                        </p:tgtEl>
                                        <p:attrNameLst>
                                          <p:attrName>style.visibility</p:attrName>
                                        </p:attrNameLst>
                                      </p:cBhvr>
                                      <p:to>
                                        <p:strVal val="visible"/>
                                      </p:to>
                                    </p:set>
                                    <p:anim calcmode="discrete" valueType="clr">
                                      <p:cBhvr override="childStyle">
                                        <p:cTn id="7" dur="80"/>
                                        <p:tgtEl>
                                          <p:spTgt spid="2969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9697"/>
                                        </p:tgtEl>
                                        <p:attrNameLst>
                                          <p:attrName>fillcolor</p:attrName>
                                        </p:attrNameLst>
                                      </p:cBhvr>
                                      <p:tavLst>
                                        <p:tav tm="0">
                                          <p:val>
                                            <p:clrVal>
                                              <a:schemeClr val="accent2"/>
                                            </p:clrVal>
                                          </p:val>
                                        </p:tav>
                                        <p:tav tm="50000">
                                          <p:val>
                                            <p:clrVal>
                                              <a:schemeClr val="hlink"/>
                                            </p:clrVal>
                                          </p:val>
                                        </p:tav>
                                      </p:tavLst>
                                    </p:anim>
                                    <p:set>
                                      <p:cBhvr>
                                        <p:cTn id="9" dur="80"/>
                                        <p:tgtEl>
                                          <p:spTgt spid="2969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9700"/>
                                        </p:tgtEl>
                                        <p:attrNameLst>
                                          <p:attrName>style.visibility</p:attrName>
                                        </p:attrNameLst>
                                      </p:cBhvr>
                                      <p:to>
                                        <p:strVal val="visible"/>
                                      </p:to>
                                    </p:set>
                                    <p:animEffect transition="in" filter="dissolve">
                                      <p:cBhvr>
                                        <p:cTn id="19" dur="500"/>
                                        <p:tgtEl>
                                          <p:spTgt spid="29700"/>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29701"/>
                                        </p:tgtEl>
                                        <p:attrNameLst>
                                          <p:attrName>style.visibility</p:attrName>
                                        </p:attrNameLst>
                                      </p:cBhvr>
                                      <p:to>
                                        <p:strVal val="visible"/>
                                      </p:to>
                                    </p:set>
                                    <p:anim calcmode="discrete" valueType="clr">
                                      <p:cBhvr override="childStyle">
                                        <p:cTn id="24" dur="80"/>
                                        <p:tgtEl>
                                          <p:spTgt spid="29701"/>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29701"/>
                                        </p:tgtEl>
                                        <p:attrNameLst>
                                          <p:attrName>fillcolor</p:attrName>
                                        </p:attrNameLst>
                                      </p:cBhvr>
                                      <p:tavLst>
                                        <p:tav tm="0">
                                          <p:val>
                                            <p:clrVal>
                                              <a:schemeClr val="accent2"/>
                                            </p:clrVal>
                                          </p:val>
                                        </p:tav>
                                        <p:tav tm="50000">
                                          <p:val>
                                            <p:clrVal>
                                              <a:schemeClr val="hlink"/>
                                            </p:clrVal>
                                          </p:val>
                                        </p:tav>
                                      </p:tavLst>
                                    </p:anim>
                                    <p:set>
                                      <p:cBhvr>
                                        <p:cTn id="26" dur="80"/>
                                        <p:tgtEl>
                                          <p:spTgt spid="29701"/>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5"/>
                                        </p:tgtEl>
                                        <p:attrNameLst>
                                          <p:attrName>style.visibility</p:attrName>
                                        </p:attrNameLst>
                                      </p:cBhvr>
                                      <p:to>
                                        <p:strVal val="visible"/>
                                      </p:to>
                                    </p:set>
                                    <p:anim calcmode="discrete" valueType="clr">
                                      <p:cBhvr override="childStyle">
                                        <p:cTn id="31"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5"/>
                                        </p:tgtEl>
                                        <p:attrNameLst>
                                          <p:attrName>fillcolor</p:attrName>
                                        </p:attrNameLst>
                                      </p:cBhvr>
                                      <p:tavLst>
                                        <p:tav tm="0">
                                          <p:val>
                                            <p:clrVal>
                                              <a:schemeClr val="accent2"/>
                                            </p:clrVal>
                                          </p:val>
                                        </p:tav>
                                        <p:tav tm="50000">
                                          <p:val>
                                            <p:clrVal>
                                              <a:schemeClr val="hlink"/>
                                            </p:clrVal>
                                          </p:val>
                                        </p:tav>
                                      </p:tavLst>
                                    </p:anim>
                                    <p:set>
                                      <p:cBhvr>
                                        <p:cTn id="33" dur="80"/>
                                        <p:tgtEl>
                                          <p:spTgt spid="5"/>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9702"/>
                                        </p:tgtEl>
                                        <p:attrNameLst>
                                          <p:attrName>style.visibility</p:attrName>
                                        </p:attrNameLst>
                                      </p:cBhvr>
                                      <p:to>
                                        <p:strVal val="visible"/>
                                      </p:to>
                                    </p:set>
                                    <p:animEffect transition="in" filter="wipe(left)">
                                      <p:cBhvr>
                                        <p:cTn id="38" dur="500"/>
                                        <p:tgtEl>
                                          <p:spTgt spid="29702"/>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29703"/>
                                        </p:tgtEl>
                                        <p:attrNameLst>
                                          <p:attrName>style.visibility</p:attrName>
                                        </p:attrNameLst>
                                      </p:cBhvr>
                                      <p:to>
                                        <p:strVal val="visible"/>
                                      </p:to>
                                    </p:set>
                                    <p:anim calcmode="discrete" valueType="clr">
                                      <p:cBhvr override="childStyle">
                                        <p:cTn id="43" dur="80"/>
                                        <p:tgtEl>
                                          <p:spTgt spid="29703"/>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29703"/>
                                        </p:tgtEl>
                                        <p:attrNameLst>
                                          <p:attrName>fillcolor</p:attrName>
                                        </p:attrNameLst>
                                      </p:cBhvr>
                                      <p:tavLst>
                                        <p:tav tm="0">
                                          <p:val>
                                            <p:clrVal>
                                              <a:schemeClr val="accent2"/>
                                            </p:clrVal>
                                          </p:val>
                                        </p:tav>
                                        <p:tav tm="50000">
                                          <p:val>
                                            <p:clrVal>
                                              <a:schemeClr val="hlink"/>
                                            </p:clrVal>
                                          </p:val>
                                        </p:tav>
                                      </p:tavLst>
                                    </p:anim>
                                    <p:set>
                                      <p:cBhvr>
                                        <p:cTn id="45" dur="80"/>
                                        <p:tgtEl>
                                          <p:spTgt spid="29703"/>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3"/>
                                        </p:tgtEl>
                                        <p:attrNameLst>
                                          <p:attrName>style.visibility</p:attrName>
                                        </p:attrNameLst>
                                      </p:cBhvr>
                                      <p:to>
                                        <p:strVal val="visible"/>
                                      </p:to>
                                    </p:set>
                                    <p:anim calcmode="discrete" valueType="clr">
                                      <p:cBhvr override="childStyle">
                                        <p:cTn id="50"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3"/>
                                        </p:tgtEl>
                                        <p:attrNameLst>
                                          <p:attrName>fillcolor</p:attrName>
                                        </p:attrNameLst>
                                      </p:cBhvr>
                                      <p:tavLst>
                                        <p:tav tm="0">
                                          <p:val>
                                            <p:clrVal>
                                              <a:schemeClr val="accent2"/>
                                            </p:clrVal>
                                          </p:val>
                                        </p:tav>
                                        <p:tav tm="50000">
                                          <p:val>
                                            <p:clrVal>
                                              <a:schemeClr val="hlink"/>
                                            </p:clrVal>
                                          </p:val>
                                        </p:tav>
                                      </p:tavLst>
                                    </p:anim>
                                    <p:set>
                                      <p:cBhvr>
                                        <p:cTn id="52" dur="80"/>
                                        <p:tgtEl>
                                          <p:spTgt spid="3"/>
                                        </p:tgtEl>
                                        <p:attrNameLst>
                                          <p:attrName>fill.type</p:attrName>
                                        </p:attrNameLst>
                                      </p:cBhvr>
                                      <p:to>
                                        <p:strVal val="solid"/>
                                      </p:to>
                                    </p:set>
                                  </p:childTnLst>
                                </p:cTn>
                              </p:par>
                            </p:childTnLst>
                          </p:cTn>
                        </p:par>
                        <p:par>
                          <p:cTn id="53" fill="hold">
                            <p:stCondLst>
                              <p:cond delay="479"/>
                            </p:stCondLst>
                            <p:childTnLst>
                              <p:par>
                                <p:cTn id="54" presetID="1" presetClass="entr" presetSubtype="0"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linds(horizontal)">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 grpId="0"/>
      <p:bldP spid="29697" grpId="1"/>
      <p:bldP spid="29700" grpId="0" bldLvl="0" animBg="1"/>
      <p:bldP spid="29700" grpId="1" animBg="1"/>
      <p:bldP spid="29701" grpId="0"/>
      <p:bldP spid="29701" grpId="1"/>
      <p:bldP spid="29702" grpId="0"/>
      <p:bldP spid="29702" grpId="1"/>
      <p:bldP spid="29703" grpId="0"/>
      <p:bldP spid="29703" grpId="1"/>
      <p:bldP spid="3" grpId="0"/>
      <p:bldP spid="3"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539750" y="620395"/>
            <a:ext cx="5370830" cy="5592445"/>
          </a:xfrm>
          <a:prstGeom prst="rect">
            <a:avLst/>
          </a:prstGeom>
        </p:spPr>
      </p:pic>
      <p:graphicFrame>
        <p:nvGraphicFramePr>
          <p:cNvPr id="2" name="对象 -2147482136"/>
          <p:cNvGraphicFramePr>
            <a:graphicFrameLocks noChangeAspect="1"/>
          </p:cNvGraphicFramePr>
          <p:nvPr/>
        </p:nvGraphicFramePr>
        <p:xfrm>
          <a:off x="5940425" y="2493010"/>
          <a:ext cx="3013075" cy="1003300"/>
        </p:xfrm>
        <a:graphic>
          <a:graphicData uri="http://schemas.openxmlformats.org/presentationml/2006/ole">
            <mc:AlternateContent xmlns:mc="http://schemas.openxmlformats.org/markup-compatibility/2006">
              <mc:Choice xmlns:v="urn:schemas-microsoft-com:vml" Requires="v">
                <p:oleObj spid="_x0000_s3076" name="" r:id="rId3" imgW="2298700" imgH="787400" progId="">
                  <p:embed/>
                </p:oleObj>
              </mc:Choice>
              <mc:Fallback>
                <p:oleObj name="" r:id="rId3" imgW="2298700" imgH="787400" progId="">
                  <p:embed/>
                  <p:pic>
                    <p:nvPicPr>
                      <p:cNvPr id="0" name="图片 3075"/>
                      <p:cNvPicPr/>
                      <p:nvPr/>
                    </p:nvPicPr>
                    <p:blipFill>
                      <a:blip r:embed="rId4">
                        <a:lum/>
                      </a:blip>
                      <a:stretch>
                        <a:fillRect/>
                      </a:stretch>
                    </p:blipFill>
                    <p:spPr>
                      <a:xfrm>
                        <a:off x="5940425" y="2493010"/>
                        <a:ext cx="3013075" cy="1003300"/>
                      </a:xfrm>
                      <a:prstGeom prst="rect">
                        <a:avLst/>
                      </a:prstGeom>
                      <a:noFill/>
                      <a:ln w="38100">
                        <a:noFill/>
                        <a:miter/>
                      </a:ln>
                    </p:spPr>
                  </p:pic>
                </p:oleObj>
              </mc:Fallback>
            </mc:AlternateContent>
          </a:graphicData>
        </a:graphic>
      </p:graphicFrame>
      <p:graphicFrame>
        <p:nvGraphicFramePr>
          <p:cNvPr id="3" name="对象 -2147482135"/>
          <p:cNvGraphicFramePr>
            <a:graphicFrameLocks noChangeAspect="1"/>
          </p:cNvGraphicFramePr>
          <p:nvPr/>
        </p:nvGraphicFramePr>
        <p:xfrm>
          <a:off x="6588125" y="5516880"/>
          <a:ext cx="854710" cy="404495"/>
        </p:xfrm>
        <a:graphic>
          <a:graphicData uri="http://schemas.openxmlformats.org/presentationml/2006/ole">
            <mc:AlternateContent xmlns:mc="http://schemas.openxmlformats.org/markup-compatibility/2006">
              <mc:Choice xmlns:v="urn:schemas-microsoft-com:vml" Requires="v">
                <p:oleObj spid="_x0000_s7" name="" r:id="rId5" imgW="458470" imgH="215900" progId="">
                  <p:embed/>
                </p:oleObj>
              </mc:Choice>
              <mc:Fallback>
                <p:oleObj name="" r:id="rId5" imgW="458470" imgH="215900" progId="">
                  <p:embed/>
                  <p:pic>
                    <p:nvPicPr>
                      <p:cNvPr id="0" name="图片 6"/>
                      <p:cNvPicPr/>
                      <p:nvPr/>
                    </p:nvPicPr>
                    <p:blipFill>
                      <a:blip r:embed="rId6">
                        <a:lum/>
                      </a:blip>
                      <a:stretch>
                        <a:fillRect/>
                      </a:stretch>
                    </p:blipFill>
                    <p:spPr>
                      <a:xfrm>
                        <a:off x="6588125" y="5516880"/>
                        <a:ext cx="854710" cy="404495"/>
                      </a:xfrm>
                      <a:prstGeom prst="rect">
                        <a:avLst/>
                      </a:prstGeom>
                      <a:noFill/>
                      <a:ln w="38100">
                        <a:noFill/>
                        <a:miter/>
                      </a:ln>
                    </p:spPr>
                  </p:pic>
                </p:oleObj>
              </mc:Fallback>
            </mc:AlternateContent>
          </a:graphicData>
        </a:graphic>
      </p:graphicFrame>
      <p:graphicFrame>
        <p:nvGraphicFramePr>
          <p:cNvPr id="4" name="对象 -2147482134"/>
          <p:cNvGraphicFramePr>
            <a:graphicFrameLocks noChangeAspect="1"/>
          </p:cNvGraphicFramePr>
          <p:nvPr/>
        </p:nvGraphicFramePr>
        <p:xfrm>
          <a:off x="6299835" y="4220845"/>
          <a:ext cx="1976755" cy="1016635"/>
        </p:xfrm>
        <a:graphic>
          <a:graphicData uri="http://schemas.openxmlformats.org/presentationml/2006/ole">
            <mc:AlternateContent xmlns:mc="http://schemas.openxmlformats.org/markup-compatibility/2006">
              <mc:Choice xmlns:v="urn:schemas-microsoft-com:vml" Requires="v">
                <p:oleObj spid="_x0000_s8" name="" r:id="rId7" imgW="1485900" imgH="787400" progId="">
                  <p:embed/>
                </p:oleObj>
              </mc:Choice>
              <mc:Fallback>
                <p:oleObj name="" r:id="rId7" imgW="1485900" imgH="787400" progId="">
                  <p:embed/>
                  <p:pic>
                    <p:nvPicPr>
                      <p:cNvPr id="0" name="图片 7"/>
                      <p:cNvPicPr/>
                      <p:nvPr/>
                    </p:nvPicPr>
                    <p:blipFill>
                      <a:blip r:embed="rId8">
                        <a:lum/>
                      </a:blip>
                      <a:stretch>
                        <a:fillRect/>
                      </a:stretch>
                    </p:blipFill>
                    <p:spPr>
                      <a:xfrm>
                        <a:off x="6299835" y="4220845"/>
                        <a:ext cx="1976755" cy="1016635"/>
                      </a:xfrm>
                      <a:prstGeom prst="rect">
                        <a:avLst/>
                      </a:prstGeom>
                      <a:noFill/>
                      <a:ln w="38100">
                        <a:noFill/>
                        <a:miter/>
                      </a:ln>
                    </p:spPr>
                  </p:pic>
                </p:oleObj>
              </mc:Fallback>
            </mc:AlternateContent>
          </a:graphicData>
        </a:graphic>
      </p:graphicFrame>
      <p:sp>
        <p:nvSpPr>
          <p:cNvPr id="5" name="右箭头 4"/>
          <p:cNvSpPr/>
          <p:nvPr/>
        </p:nvSpPr>
        <p:spPr>
          <a:xfrm>
            <a:off x="5363845" y="2996248"/>
            <a:ext cx="288925"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下箭头 8"/>
          <p:cNvSpPr/>
          <p:nvPr/>
        </p:nvSpPr>
        <p:spPr>
          <a:xfrm>
            <a:off x="7019925" y="3788728"/>
            <a:ext cx="215900" cy="28733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9" grpId="0" bldLvl="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18435"/>
          <p:cNvSpPr txBox="1"/>
          <p:nvPr/>
        </p:nvSpPr>
        <p:spPr>
          <a:xfrm>
            <a:off x="971550" y="2884488"/>
            <a:ext cx="3259138"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5</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检查电路能否自启动</a:t>
            </a:r>
            <a:endParaRPr lang="zh-CN" altLang="zh-CN" dirty="0">
              <a:solidFill>
                <a:srgbClr val="C00000"/>
              </a:solidFill>
              <a:latin typeface="Arial" panose="020B0604020202020204" pitchFamily="34" charset="0"/>
              <a:ea typeface="宋体" panose="02010600030101010101" pitchFamily="2" charset="-122"/>
            </a:endParaRPr>
          </a:p>
        </p:txBody>
      </p:sp>
      <p:sp>
        <p:nvSpPr>
          <p:cNvPr id="30726" name="文本框 18435"/>
          <p:cNvSpPr txBox="1"/>
          <p:nvPr/>
        </p:nvSpPr>
        <p:spPr>
          <a:xfrm>
            <a:off x="1043305" y="3500755"/>
            <a:ext cx="2549525"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6</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画出设计图。</a:t>
            </a:r>
            <a:endParaRPr lang="zh-CN" altLang="zh-CN" dirty="0">
              <a:solidFill>
                <a:srgbClr val="C00000"/>
              </a:solidFill>
              <a:latin typeface="Arial" panose="020B0604020202020204" pitchFamily="34" charset="0"/>
              <a:ea typeface="宋体" panose="02010600030101010101" pitchFamily="2" charset="-122"/>
            </a:endParaRPr>
          </a:p>
        </p:txBody>
      </p:sp>
      <p:graphicFrame>
        <p:nvGraphicFramePr>
          <p:cNvPr id="2" name="对象 -2147482133"/>
          <p:cNvGraphicFramePr/>
          <p:nvPr/>
        </p:nvGraphicFramePr>
        <p:xfrm>
          <a:off x="5004435" y="764540"/>
          <a:ext cx="3700780" cy="1741170"/>
        </p:xfrm>
        <a:graphic>
          <a:graphicData uri="http://schemas.openxmlformats.org/presentationml/2006/ole">
            <mc:AlternateContent xmlns:mc="http://schemas.openxmlformats.org/markup-compatibility/2006">
              <mc:Choice xmlns:v="urn:schemas-microsoft-com:vml" Requires="v">
                <p:oleObj spid="_x0000_s3076" name="" r:id="rId1" imgW="4152900" imgH="1714500" progId="Visio.Drawing.11">
                  <p:embed/>
                </p:oleObj>
              </mc:Choice>
              <mc:Fallback>
                <p:oleObj name="" r:id="rId1" imgW="4152900" imgH="1714500" progId="Visio.Drawing.11">
                  <p:embed/>
                  <p:pic>
                    <p:nvPicPr>
                      <p:cNvPr id="0" name="图片 3075"/>
                      <p:cNvPicPr/>
                      <p:nvPr/>
                    </p:nvPicPr>
                    <p:blipFill>
                      <a:blip r:embed="rId2">
                        <a:lum/>
                      </a:blip>
                      <a:stretch>
                        <a:fillRect/>
                      </a:stretch>
                    </p:blipFill>
                    <p:spPr>
                      <a:xfrm>
                        <a:off x="5004435" y="764540"/>
                        <a:ext cx="3700780" cy="1741170"/>
                      </a:xfrm>
                      <a:prstGeom prst="rect">
                        <a:avLst/>
                      </a:prstGeom>
                      <a:noFill/>
                      <a:ln w="38100">
                        <a:noFill/>
                        <a:miter/>
                      </a:ln>
                    </p:spPr>
                  </p:pic>
                </p:oleObj>
              </mc:Fallback>
            </mc:AlternateContent>
          </a:graphicData>
        </a:graphic>
      </p:graphicFrame>
      <p:pic>
        <p:nvPicPr>
          <p:cNvPr id="7" name="图片 6"/>
          <p:cNvPicPr>
            <a:picLocks noChangeAspect="1"/>
          </p:cNvPicPr>
          <p:nvPr/>
        </p:nvPicPr>
        <p:blipFill>
          <a:blip r:embed="rId3"/>
          <a:stretch>
            <a:fillRect/>
          </a:stretch>
        </p:blipFill>
        <p:spPr>
          <a:xfrm>
            <a:off x="490855" y="703580"/>
            <a:ext cx="4364355" cy="2043430"/>
          </a:xfrm>
          <a:prstGeom prst="rect">
            <a:avLst/>
          </a:prstGeom>
        </p:spPr>
      </p:pic>
      <p:graphicFrame>
        <p:nvGraphicFramePr>
          <p:cNvPr id="3" name="对象 -2147482132"/>
          <p:cNvGraphicFramePr/>
          <p:nvPr/>
        </p:nvGraphicFramePr>
        <p:xfrm>
          <a:off x="4443730" y="2708910"/>
          <a:ext cx="4295775" cy="3587750"/>
        </p:xfrm>
        <a:graphic>
          <a:graphicData uri="http://schemas.openxmlformats.org/presentationml/2006/ole">
            <mc:AlternateContent xmlns:mc="http://schemas.openxmlformats.org/markup-compatibility/2006">
              <mc:Choice xmlns:v="urn:schemas-microsoft-com:vml" Requires="v">
                <p:oleObj spid="_x0000_s6" name="" r:id="rId4" imgW="6756400" imgH="6426200" progId="Visio.Drawing.11">
                  <p:embed/>
                </p:oleObj>
              </mc:Choice>
              <mc:Fallback>
                <p:oleObj name="" r:id="rId4" imgW="6756400" imgH="6426200" progId="Visio.Drawing.11">
                  <p:embed/>
                  <p:pic>
                    <p:nvPicPr>
                      <p:cNvPr id="0" name="图片 5"/>
                      <p:cNvPicPr/>
                      <p:nvPr/>
                    </p:nvPicPr>
                    <p:blipFill>
                      <a:blip r:embed="rId5">
                        <a:lum/>
                      </a:blip>
                      <a:stretch>
                        <a:fillRect/>
                      </a:stretch>
                    </p:blipFill>
                    <p:spPr>
                      <a:xfrm>
                        <a:off x="4443730" y="2708910"/>
                        <a:ext cx="4295775" cy="3587750"/>
                      </a:xfrm>
                      <a:prstGeom prst="rect">
                        <a:avLst/>
                      </a:prstGeom>
                      <a:noFill/>
                      <a:ln w="38100">
                        <a:noFill/>
                        <a:miter/>
                      </a:ln>
                    </p:spPr>
                  </p:pic>
                </p:oleObj>
              </mc:Fallback>
            </mc:AlternateContent>
          </a:graphicData>
        </a:graphic>
      </p:graphicFrame>
      <p:graphicFrame>
        <p:nvGraphicFramePr>
          <p:cNvPr id="8" name="对象 -2147482134"/>
          <p:cNvGraphicFramePr>
            <a:graphicFrameLocks noChangeAspect="1"/>
          </p:cNvGraphicFramePr>
          <p:nvPr/>
        </p:nvGraphicFramePr>
        <p:xfrm>
          <a:off x="1115695" y="4116705"/>
          <a:ext cx="2659380" cy="1367790"/>
        </p:xfrm>
        <a:graphic>
          <a:graphicData uri="http://schemas.openxmlformats.org/presentationml/2006/ole">
            <mc:AlternateContent xmlns:mc="http://schemas.openxmlformats.org/markup-compatibility/2006">
              <mc:Choice xmlns:v="urn:schemas-microsoft-com:vml" Requires="v">
                <p:oleObj spid="_x0000_s9" name="" r:id="rId6" imgW="1485900" imgH="787400" progId="">
                  <p:embed/>
                </p:oleObj>
              </mc:Choice>
              <mc:Fallback>
                <p:oleObj name="" r:id="rId6" imgW="1485900" imgH="787400" progId="">
                  <p:embed/>
                  <p:pic>
                    <p:nvPicPr>
                      <p:cNvPr id="0" name="图片 7"/>
                      <p:cNvPicPr/>
                      <p:nvPr/>
                    </p:nvPicPr>
                    <p:blipFill>
                      <a:blip r:embed="rId7">
                        <a:lum/>
                      </a:blip>
                      <a:stretch>
                        <a:fillRect/>
                      </a:stretch>
                    </p:blipFill>
                    <p:spPr>
                      <a:xfrm>
                        <a:off x="1115695" y="4116705"/>
                        <a:ext cx="2659380" cy="1367790"/>
                      </a:xfrm>
                      <a:prstGeom prst="rect">
                        <a:avLst/>
                      </a:prstGeom>
                      <a:noFill/>
                      <a:ln w="38100">
                        <a:noFill/>
                        <a:miter/>
                      </a:ln>
                    </p:spPr>
                  </p:pic>
                </p:oleObj>
              </mc:Fallback>
            </mc:AlternateContent>
          </a:graphicData>
        </a:graphic>
      </p:graphicFrame>
      <p:graphicFrame>
        <p:nvGraphicFramePr>
          <p:cNvPr id="10" name="对象 -2147482135"/>
          <p:cNvGraphicFramePr>
            <a:graphicFrameLocks noChangeAspect="1"/>
          </p:cNvGraphicFramePr>
          <p:nvPr/>
        </p:nvGraphicFramePr>
        <p:xfrm>
          <a:off x="1259840" y="5732780"/>
          <a:ext cx="854710" cy="404495"/>
        </p:xfrm>
        <a:graphic>
          <a:graphicData uri="http://schemas.openxmlformats.org/presentationml/2006/ole">
            <mc:AlternateContent xmlns:mc="http://schemas.openxmlformats.org/markup-compatibility/2006">
              <mc:Choice xmlns:v="urn:schemas-microsoft-com:vml" Requires="v">
                <p:oleObj spid="_x0000_s11" name="" r:id="rId8" imgW="458470" imgH="215900" progId="">
                  <p:embed/>
                </p:oleObj>
              </mc:Choice>
              <mc:Fallback>
                <p:oleObj name="" r:id="rId8" imgW="458470" imgH="215900" progId="">
                  <p:embed/>
                  <p:pic>
                    <p:nvPicPr>
                      <p:cNvPr id="0" name="图片 6"/>
                      <p:cNvPicPr/>
                      <p:nvPr/>
                    </p:nvPicPr>
                    <p:blipFill>
                      <a:blip r:embed="rId9">
                        <a:lum/>
                      </a:blip>
                      <a:stretch>
                        <a:fillRect/>
                      </a:stretch>
                    </p:blipFill>
                    <p:spPr>
                      <a:xfrm>
                        <a:off x="1259840" y="5732780"/>
                        <a:ext cx="854710" cy="404495"/>
                      </a:xfrm>
                      <a:prstGeom prst="rect">
                        <a:avLst/>
                      </a:prstGeom>
                      <a:noFill/>
                      <a:ln w="38100">
                        <a:noFill/>
                        <a:miter/>
                      </a:ln>
                    </p:spPr>
                  </p:pic>
                </p:oleObj>
              </mc:Fallback>
            </mc:AlternateContent>
          </a:graphicData>
        </a:graphic>
      </p:graphicFrame>
      <p:sp>
        <p:nvSpPr>
          <p:cNvPr id="29700" name="矩形 11270"/>
          <p:cNvSpPr/>
          <p:nvPr/>
        </p:nvSpPr>
        <p:spPr>
          <a:xfrm>
            <a:off x="5507990" y="1484630"/>
            <a:ext cx="3162935" cy="65151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0721"/>
                                        </p:tgtEl>
                                        <p:attrNameLst>
                                          <p:attrName>style.visibility</p:attrName>
                                        </p:attrNameLst>
                                      </p:cBhvr>
                                      <p:to>
                                        <p:strVal val="visible"/>
                                      </p:to>
                                    </p:set>
                                    <p:anim calcmode="discrete" valueType="clr">
                                      <p:cBhvr override="childStyle">
                                        <p:cTn id="7" dur="80"/>
                                        <p:tgtEl>
                                          <p:spTgt spid="3072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721"/>
                                        </p:tgtEl>
                                        <p:attrNameLst>
                                          <p:attrName>fillcolor</p:attrName>
                                        </p:attrNameLst>
                                      </p:cBhvr>
                                      <p:tavLst>
                                        <p:tav tm="0">
                                          <p:val>
                                            <p:clrVal>
                                              <a:schemeClr val="accent2"/>
                                            </p:clrVal>
                                          </p:val>
                                        </p:tav>
                                        <p:tav tm="50000">
                                          <p:val>
                                            <p:clrVal>
                                              <a:schemeClr val="hlink"/>
                                            </p:clrVal>
                                          </p:val>
                                        </p:tav>
                                      </p:tavLst>
                                    </p:anim>
                                    <p:set>
                                      <p:cBhvr>
                                        <p:cTn id="9" dur="80"/>
                                        <p:tgtEl>
                                          <p:spTgt spid="3072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9700"/>
                                        </p:tgtEl>
                                        <p:attrNameLst>
                                          <p:attrName>style.visibility</p:attrName>
                                        </p:attrNameLst>
                                      </p:cBhvr>
                                      <p:to>
                                        <p:strVal val="visible"/>
                                      </p:to>
                                    </p:set>
                                    <p:animEffect transition="in" filter="dissolve">
                                      <p:cBhvr>
                                        <p:cTn id="14" dur="500"/>
                                        <p:tgtEl>
                                          <p:spTgt spid="29700"/>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30726"/>
                                        </p:tgtEl>
                                        <p:attrNameLst>
                                          <p:attrName>style.visibility</p:attrName>
                                        </p:attrNameLst>
                                      </p:cBhvr>
                                      <p:to>
                                        <p:strVal val="visible"/>
                                      </p:to>
                                    </p:set>
                                    <p:anim calcmode="discrete" valueType="clr">
                                      <p:cBhvr override="childStyle">
                                        <p:cTn id="19" dur="80"/>
                                        <p:tgtEl>
                                          <p:spTgt spid="30726"/>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0726"/>
                                        </p:tgtEl>
                                        <p:attrNameLst>
                                          <p:attrName>fillcolor</p:attrName>
                                        </p:attrNameLst>
                                      </p:cBhvr>
                                      <p:tavLst>
                                        <p:tav tm="0">
                                          <p:val>
                                            <p:clrVal>
                                              <a:schemeClr val="accent2"/>
                                            </p:clrVal>
                                          </p:val>
                                        </p:tav>
                                        <p:tav tm="50000">
                                          <p:val>
                                            <p:clrVal>
                                              <a:schemeClr val="hlink"/>
                                            </p:clrVal>
                                          </p:val>
                                        </p:tav>
                                      </p:tavLst>
                                    </p:anim>
                                    <p:set>
                                      <p:cBhvr>
                                        <p:cTn id="21" dur="80"/>
                                        <p:tgtEl>
                                          <p:spTgt spid="3072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p:bldP spid="30721" grpId="1"/>
      <p:bldP spid="30726" grpId="0"/>
      <p:bldP spid="30726" grpId="1"/>
      <p:bldP spid="29700" grpId="0" bldLvl="0" animBg="1"/>
      <p:bldP spid="2970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AutoShape 10"/>
          <p:cNvSpPr/>
          <p:nvPr/>
        </p:nvSpPr>
        <p:spPr>
          <a:xfrm>
            <a:off x="2560638" y="1774825"/>
            <a:ext cx="4254500" cy="46355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8194" name="Rectangle 9"/>
          <p:cNvSpPr/>
          <p:nvPr/>
        </p:nvSpPr>
        <p:spPr>
          <a:xfrm>
            <a:off x="2784475" y="1778000"/>
            <a:ext cx="3960813" cy="460375"/>
          </a:xfrm>
          <a:prstGeom prst="rect">
            <a:avLst/>
          </a:prstGeom>
          <a:noFill/>
          <a:ln w="9525">
            <a:noFill/>
          </a:ln>
        </p:spPr>
        <p:txBody>
          <a:bodyPr wrap="square" anchor="t" anchorCtr="0">
            <a:spAutoFit/>
          </a:bodyPr>
          <a:p>
            <a:r>
              <a:rPr lang="en-US" altLang="zh-CN" sz="2400" b="0" dirty="0">
                <a:solidFill>
                  <a:schemeClr val="bg1"/>
                </a:solidFill>
                <a:latin typeface="Arial" panose="020B0604020202020204" pitchFamily="34" charset="0"/>
                <a:ea typeface="黑体" panose="02010609060101010101" pitchFamily="2" charset="-122"/>
              </a:rPr>
              <a:t>6.3 </a:t>
            </a:r>
            <a:r>
              <a:rPr lang="zh-CN" altLang="en-US" sz="2400" b="0" dirty="0">
                <a:solidFill>
                  <a:schemeClr val="bg1"/>
                </a:solidFill>
                <a:latin typeface="Arial" panose="020B0604020202020204" pitchFamily="34" charset="0"/>
                <a:ea typeface="黑体" panose="02010609060101010101" pitchFamily="2" charset="-122"/>
              </a:rPr>
              <a:t>时序电路的分析与设计</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8195" name="AutoShape 13"/>
          <p:cNvSpPr/>
          <p:nvPr/>
        </p:nvSpPr>
        <p:spPr>
          <a:xfrm>
            <a:off x="2849563" y="2357120"/>
            <a:ext cx="3965575" cy="4699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8196" name="Rectangle 12"/>
          <p:cNvSpPr/>
          <p:nvPr/>
        </p:nvSpPr>
        <p:spPr>
          <a:xfrm>
            <a:off x="2916238" y="2357120"/>
            <a:ext cx="3530600" cy="457200"/>
          </a:xfrm>
          <a:prstGeom prst="rect">
            <a:avLst/>
          </a:prstGeom>
          <a:noFill/>
          <a:ln w="9525">
            <a:noFill/>
          </a:ln>
        </p:spPr>
        <p:txBody>
          <a:bodyPr wrap="none" anchor="ctr" anchorCtr="0"/>
          <a:p>
            <a:r>
              <a:rPr lang="zh-CN" altLang="en-US" sz="2400" b="0" dirty="0">
                <a:solidFill>
                  <a:schemeClr val="bg1"/>
                </a:solidFill>
                <a:latin typeface="Arial" panose="020B0604020202020204" pitchFamily="34" charset="0"/>
                <a:ea typeface="黑体" panose="02010609060101010101" pitchFamily="2" charset="-122"/>
              </a:rPr>
              <a:t> </a:t>
            </a:r>
            <a:r>
              <a:rPr lang="en-US" altLang="zh-CN" sz="2400" b="0" dirty="0">
                <a:solidFill>
                  <a:schemeClr val="bg1"/>
                </a:solidFill>
                <a:latin typeface="Arial" panose="020B0604020202020204" pitchFamily="34" charset="0"/>
                <a:ea typeface="黑体" panose="02010609060101010101" pitchFamily="2" charset="-122"/>
              </a:rPr>
              <a:t>6.4 </a:t>
            </a:r>
            <a:r>
              <a:rPr lang="zh-CN" altLang="en-US" sz="2400" b="0" dirty="0">
                <a:solidFill>
                  <a:schemeClr val="bg1"/>
                </a:solidFill>
                <a:latin typeface="Arial" panose="020B0604020202020204" pitchFamily="34" charset="0"/>
                <a:ea typeface="黑体" panose="02010609060101010101" pitchFamily="2" charset="-122"/>
              </a:rPr>
              <a:t>寄存器与移位寄存器</a:t>
            </a:r>
            <a:endParaRPr lang="zh-CN" altLang="en-US" sz="2400" b="0" dirty="0">
              <a:solidFill>
                <a:schemeClr val="bg1"/>
              </a:solidFill>
              <a:latin typeface="Arial" panose="020B0604020202020204" pitchFamily="34" charset="0"/>
              <a:ea typeface="黑体" panose="02010609060101010101" pitchFamily="2" charset="-122"/>
            </a:endParaRPr>
          </a:p>
        </p:txBody>
      </p:sp>
      <p:pic>
        <p:nvPicPr>
          <p:cNvPr id="8197" name="Picture 2"/>
          <p:cNvPicPr>
            <a:picLocks noChangeAspect="1"/>
          </p:cNvPicPr>
          <p:nvPr/>
        </p:nvPicPr>
        <p:blipFill>
          <a:blip r:embed="rId1"/>
          <a:stretch>
            <a:fillRect/>
          </a:stretch>
        </p:blipFill>
        <p:spPr>
          <a:xfrm>
            <a:off x="178753" y="764540"/>
            <a:ext cx="1946275" cy="5487988"/>
          </a:xfrm>
          <a:prstGeom prst="rect">
            <a:avLst/>
          </a:prstGeom>
          <a:noFill/>
          <a:ln w="9525">
            <a:noFill/>
          </a:ln>
        </p:spPr>
      </p:pic>
      <p:sp>
        <p:nvSpPr>
          <p:cNvPr id="6153" name="Text Box 3"/>
          <p:cNvSpPr txBox="1"/>
          <p:nvPr/>
        </p:nvSpPr>
        <p:spPr>
          <a:xfrm>
            <a:off x="536575" y="2781300"/>
            <a:ext cx="723900" cy="1724025"/>
          </a:xfrm>
          <a:prstGeom prst="rect">
            <a:avLst/>
          </a:prstGeom>
          <a:noFill/>
          <a:ln w="9525">
            <a:noFill/>
          </a:ln>
        </p:spPr>
        <p:txBody>
          <a:bodyPr vert="eaVert" wrap="none">
            <a:spAutoFit/>
          </a:bodyPr>
          <a:p>
            <a:pPr marR="0" defTabSz="914400">
              <a:lnSpc>
                <a:spcPct val="110000"/>
              </a:lnSpc>
            </a:pPr>
            <a:r>
              <a:rPr lang="zh-CN" altLang="zh-CN" sz="3200" noProof="1" dirty="0">
                <a:solidFill>
                  <a:schemeClr val="bg1"/>
                </a:solidFill>
                <a:effectLst>
                  <a:outerShdw blurRad="38100" dist="38100" dir="2700000">
                    <a:srgbClr val="C0C0C0"/>
                  </a:outerShdw>
                </a:effectLst>
                <a:latin typeface="Arial" panose="020B0604020202020204" pitchFamily="34" charset="0"/>
                <a:ea typeface="黑体" panose="02010609060101010101" pitchFamily="2" charset="-122"/>
                <a:cs typeface="+mn-cs"/>
                <a:sym typeface="+mn-ea"/>
              </a:rPr>
              <a:t>本章内容</a:t>
            </a:r>
            <a:endParaRPr kumimoji="0" lang="zh-CN" altLang="en-US" sz="3200" kern="1200" cap="none" spc="0" normalizeH="0" baseline="0" noProof="1" dirty="0">
              <a:solidFill>
                <a:schemeClr val="bg1"/>
              </a:solidFill>
              <a:effectLst>
                <a:outerShdw blurRad="38100" dist="38100" dir="2700000">
                  <a:srgbClr val="C0C0C0"/>
                </a:outerShdw>
              </a:effectLst>
              <a:latin typeface="Arial" panose="020B0604020202020204" pitchFamily="34" charset="0"/>
              <a:ea typeface="黑体" panose="02010609060101010101" pitchFamily="2" charset="-122"/>
              <a:cs typeface="+mn-cs"/>
              <a:sym typeface="+mn-ea"/>
            </a:endParaRPr>
          </a:p>
        </p:txBody>
      </p:sp>
      <p:pic>
        <p:nvPicPr>
          <p:cNvPr id="8199" name="Picture 4" descr="circle"/>
          <p:cNvPicPr>
            <a:picLocks noChangeAspect="1"/>
          </p:cNvPicPr>
          <p:nvPr/>
        </p:nvPicPr>
        <p:blipFill>
          <a:blip r:embed="rId2"/>
          <a:stretch>
            <a:fillRect/>
          </a:stretch>
        </p:blipFill>
        <p:spPr>
          <a:xfrm>
            <a:off x="900113" y="908050"/>
            <a:ext cx="865187" cy="647700"/>
          </a:xfrm>
          <a:prstGeom prst="rect">
            <a:avLst/>
          </a:prstGeom>
          <a:noFill/>
          <a:ln w="9525">
            <a:noFill/>
          </a:ln>
        </p:spPr>
      </p:pic>
      <p:pic>
        <p:nvPicPr>
          <p:cNvPr id="8200" name="Picture 20" descr="circle"/>
          <p:cNvPicPr>
            <a:picLocks noChangeAspect="1"/>
          </p:cNvPicPr>
          <p:nvPr/>
        </p:nvPicPr>
        <p:blipFill>
          <a:blip r:embed="rId2"/>
          <a:stretch>
            <a:fillRect/>
          </a:stretch>
        </p:blipFill>
        <p:spPr>
          <a:xfrm>
            <a:off x="1258888" y="1484313"/>
            <a:ext cx="865187" cy="647700"/>
          </a:xfrm>
          <a:prstGeom prst="rect">
            <a:avLst/>
          </a:prstGeom>
          <a:noFill/>
          <a:ln w="9525">
            <a:noFill/>
          </a:ln>
        </p:spPr>
      </p:pic>
      <p:pic>
        <p:nvPicPr>
          <p:cNvPr id="8201" name="Picture 24" descr="circle"/>
          <p:cNvPicPr>
            <a:picLocks noChangeAspect="1"/>
          </p:cNvPicPr>
          <p:nvPr/>
        </p:nvPicPr>
        <p:blipFill>
          <a:blip r:embed="rId2"/>
          <a:stretch>
            <a:fillRect/>
          </a:stretch>
        </p:blipFill>
        <p:spPr>
          <a:xfrm>
            <a:off x="1476375" y="4292600"/>
            <a:ext cx="865188" cy="647700"/>
          </a:xfrm>
          <a:prstGeom prst="rect">
            <a:avLst/>
          </a:prstGeom>
          <a:noFill/>
          <a:ln w="9525">
            <a:noFill/>
          </a:ln>
        </p:spPr>
      </p:pic>
      <p:pic>
        <p:nvPicPr>
          <p:cNvPr id="8202" name="Picture 25" descr="circle"/>
          <p:cNvPicPr>
            <a:picLocks noChangeAspect="1"/>
          </p:cNvPicPr>
          <p:nvPr/>
        </p:nvPicPr>
        <p:blipFill>
          <a:blip r:embed="rId2"/>
          <a:stretch>
            <a:fillRect/>
          </a:stretch>
        </p:blipFill>
        <p:spPr>
          <a:xfrm>
            <a:off x="1187450" y="5013325"/>
            <a:ext cx="865188" cy="647700"/>
          </a:xfrm>
          <a:prstGeom prst="rect">
            <a:avLst/>
          </a:prstGeom>
          <a:noFill/>
          <a:ln w="9525">
            <a:noFill/>
          </a:ln>
        </p:spPr>
      </p:pic>
      <p:pic>
        <p:nvPicPr>
          <p:cNvPr id="8203" name="Picture 21" descr="circle"/>
          <p:cNvPicPr>
            <a:picLocks noChangeAspect="1"/>
          </p:cNvPicPr>
          <p:nvPr/>
        </p:nvPicPr>
        <p:blipFill>
          <a:blip r:embed="rId2"/>
          <a:stretch>
            <a:fillRect/>
          </a:stretch>
        </p:blipFill>
        <p:spPr>
          <a:xfrm>
            <a:off x="1547813" y="2205038"/>
            <a:ext cx="865187" cy="647700"/>
          </a:xfrm>
          <a:prstGeom prst="rect">
            <a:avLst/>
          </a:prstGeom>
          <a:noFill/>
          <a:ln w="9525">
            <a:noFill/>
          </a:ln>
        </p:spPr>
      </p:pic>
      <p:pic>
        <p:nvPicPr>
          <p:cNvPr id="8204" name="Picture 22" descr="circle"/>
          <p:cNvPicPr>
            <a:picLocks noChangeAspect="1"/>
          </p:cNvPicPr>
          <p:nvPr/>
        </p:nvPicPr>
        <p:blipFill>
          <a:blip r:embed="rId2"/>
          <a:stretch>
            <a:fillRect/>
          </a:stretch>
        </p:blipFill>
        <p:spPr>
          <a:xfrm>
            <a:off x="1619250" y="2924175"/>
            <a:ext cx="865188" cy="647700"/>
          </a:xfrm>
          <a:prstGeom prst="rect">
            <a:avLst/>
          </a:prstGeom>
          <a:noFill/>
          <a:ln w="9525">
            <a:noFill/>
          </a:ln>
        </p:spPr>
      </p:pic>
      <p:pic>
        <p:nvPicPr>
          <p:cNvPr id="8205" name="Picture 23" descr="circle"/>
          <p:cNvPicPr>
            <a:picLocks noChangeAspect="1"/>
          </p:cNvPicPr>
          <p:nvPr/>
        </p:nvPicPr>
        <p:blipFill>
          <a:blip r:embed="rId2"/>
          <a:stretch>
            <a:fillRect/>
          </a:stretch>
        </p:blipFill>
        <p:spPr>
          <a:xfrm>
            <a:off x="1619250" y="3571875"/>
            <a:ext cx="865188" cy="647700"/>
          </a:xfrm>
          <a:prstGeom prst="rect">
            <a:avLst/>
          </a:prstGeom>
          <a:noFill/>
          <a:ln w="9525">
            <a:noFill/>
          </a:ln>
        </p:spPr>
      </p:pic>
      <p:sp>
        <p:nvSpPr>
          <p:cNvPr id="8206" name="AutoShape 29"/>
          <p:cNvSpPr/>
          <p:nvPr/>
        </p:nvSpPr>
        <p:spPr>
          <a:xfrm>
            <a:off x="3013075" y="2998470"/>
            <a:ext cx="2127250" cy="5207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pPr>
            <a:endParaRPr lang="zh-CN" altLang="en-US" dirty="0">
              <a:latin typeface="Arial" panose="020B0604020202020204" pitchFamily="34" charset="0"/>
              <a:ea typeface="宋体" panose="02010600030101010101" pitchFamily="2" charset="-122"/>
            </a:endParaRPr>
          </a:p>
        </p:txBody>
      </p:sp>
      <p:sp>
        <p:nvSpPr>
          <p:cNvPr id="8207" name="Rectangle 28"/>
          <p:cNvSpPr/>
          <p:nvPr/>
        </p:nvSpPr>
        <p:spPr>
          <a:xfrm>
            <a:off x="3214688" y="3061970"/>
            <a:ext cx="1477962" cy="457200"/>
          </a:xfrm>
          <a:prstGeom prst="rect">
            <a:avLst/>
          </a:prstGeom>
          <a:noFill/>
          <a:ln w="9525">
            <a:noFill/>
          </a:ln>
        </p:spPr>
        <p:txBody>
          <a:bodyPr wrap="none" anchor="ctr" anchorCtr="0"/>
          <a:p>
            <a:pPr algn="ctr">
              <a:spcBef>
                <a:spcPct val="20000"/>
              </a:spcBef>
            </a:pPr>
            <a:r>
              <a:rPr lang="zh-CN" altLang="en-US" sz="2400" b="0" dirty="0">
                <a:solidFill>
                  <a:schemeClr val="bg1"/>
                </a:solidFill>
                <a:latin typeface="Arial" panose="020B0604020202020204" pitchFamily="34" charset="0"/>
                <a:ea typeface="黑体" panose="02010609060101010101" pitchFamily="2" charset="-122"/>
              </a:rPr>
              <a:t> </a:t>
            </a:r>
            <a:r>
              <a:rPr lang="en-US" altLang="zh-CN" sz="2400" b="0" dirty="0">
                <a:solidFill>
                  <a:schemeClr val="bg1"/>
                </a:solidFill>
                <a:latin typeface="Arial" panose="020B0604020202020204" pitchFamily="34" charset="0"/>
                <a:ea typeface="黑体" panose="02010609060101010101" pitchFamily="2" charset="-122"/>
              </a:rPr>
              <a:t>6.5 </a:t>
            </a:r>
            <a:r>
              <a:rPr lang="zh-CN" altLang="en-US" sz="2400" b="0" dirty="0">
                <a:solidFill>
                  <a:schemeClr val="bg1"/>
                </a:solidFill>
                <a:latin typeface="Arial" panose="020B0604020202020204" pitchFamily="34" charset="0"/>
                <a:ea typeface="黑体" panose="02010609060101010101" pitchFamily="2" charset="-122"/>
              </a:rPr>
              <a:t>计数器</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8208" name="AutoShape 35"/>
          <p:cNvSpPr/>
          <p:nvPr/>
        </p:nvSpPr>
        <p:spPr>
          <a:xfrm>
            <a:off x="2339340" y="5661660"/>
            <a:ext cx="2027555" cy="5207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8209" name="Rectangle 34"/>
          <p:cNvSpPr/>
          <p:nvPr/>
        </p:nvSpPr>
        <p:spPr>
          <a:xfrm>
            <a:off x="2339340" y="5678805"/>
            <a:ext cx="1884363" cy="457200"/>
          </a:xfrm>
          <a:prstGeom prst="rect">
            <a:avLst/>
          </a:prstGeom>
          <a:noFill/>
          <a:ln w="9525">
            <a:noFill/>
          </a:ln>
        </p:spPr>
        <p:txBody>
          <a:bodyPr wrap="none" anchor="ctr" anchorCtr="0"/>
          <a:p>
            <a:pPr>
              <a:spcBef>
                <a:spcPct val="20000"/>
              </a:spcBef>
            </a:pPr>
            <a:r>
              <a:rPr lang="zh-CN" altLang="en-US" sz="2400" b="0" dirty="0">
                <a:solidFill>
                  <a:schemeClr val="bg1"/>
                </a:solidFill>
                <a:latin typeface="Arial" panose="020B0604020202020204" pitchFamily="34" charset="0"/>
                <a:ea typeface="黑体" panose="02010609060101010101" pitchFamily="2" charset="-122"/>
              </a:rPr>
              <a:t>   本章小结</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8210" name="AutoShape 10"/>
          <p:cNvSpPr/>
          <p:nvPr/>
        </p:nvSpPr>
        <p:spPr>
          <a:xfrm>
            <a:off x="1835150" y="621665"/>
            <a:ext cx="4149725" cy="46355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8211" name="Rectangle 6"/>
          <p:cNvSpPr/>
          <p:nvPr/>
        </p:nvSpPr>
        <p:spPr>
          <a:xfrm>
            <a:off x="1963738" y="621665"/>
            <a:ext cx="3582987" cy="460375"/>
          </a:xfrm>
          <a:prstGeom prst="rect">
            <a:avLst/>
          </a:prstGeom>
          <a:solidFill>
            <a:schemeClr val="bg1">
              <a:alpha val="0"/>
            </a:schemeClr>
          </a:solidFill>
          <a:ln w="9525">
            <a:noFill/>
          </a:ln>
        </p:spPr>
        <p:txBody>
          <a:bodyPr wrap="square" anchor="t" anchorCtr="0">
            <a:spAutoFit/>
          </a:bodyPr>
          <a:p>
            <a:pPr algn="ctr">
              <a:spcBef>
                <a:spcPct val="20000"/>
              </a:spcBef>
            </a:pPr>
            <a:r>
              <a:rPr lang="en-US" altLang="zh-CN" sz="2400" b="0" dirty="0">
                <a:solidFill>
                  <a:schemeClr val="bg1"/>
                </a:solidFill>
                <a:latin typeface="Arial" panose="020B0604020202020204" pitchFamily="34" charset="0"/>
                <a:ea typeface="黑体" panose="02010609060101010101" pitchFamily="2" charset="-122"/>
              </a:rPr>
              <a:t>6.1 </a:t>
            </a:r>
            <a:r>
              <a:rPr lang="zh-CN" altLang="en-US" sz="2400" b="0" dirty="0">
                <a:solidFill>
                  <a:schemeClr val="bg1"/>
                </a:solidFill>
                <a:latin typeface="Arial" panose="020B0604020202020204" pitchFamily="34" charset="0"/>
                <a:ea typeface="黑体" panose="02010609060101010101" pitchFamily="2" charset="-122"/>
              </a:rPr>
              <a:t>时序逻辑电路概述</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8212" name="AutoShape 29"/>
          <p:cNvSpPr/>
          <p:nvPr/>
        </p:nvSpPr>
        <p:spPr>
          <a:xfrm>
            <a:off x="2773363" y="4294823"/>
            <a:ext cx="4205287" cy="5207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pPr>
            <a:endParaRPr lang="zh-CN" altLang="en-US" dirty="0">
              <a:latin typeface="Arial" panose="020B0604020202020204" pitchFamily="34" charset="0"/>
              <a:ea typeface="宋体" panose="02010600030101010101" pitchFamily="2" charset="-122"/>
            </a:endParaRPr>
          </a:p>
        </p:txBody>
      </p:sp>
      <p:sp>
        <p:nvSpPr>
          <p:cNvPr id="8213" name="Rectangle 28"/>
          <p:cNvSpPr/>
          <p:nvPr/>
        </p:nvSpPr>
        <p:spPr>
          <a:xfrm>
            <a:off x="4141788" y="4366260"/>
            <a:ext cx="1477962" cy="457200"/>
          </a:xfrm>
          <a:prstGeom prst="rect">
            <a:avLst/>
          </a:prstGeom>
          <a:noFill/>
          <a:ln w="9525">
            <a:noFill/>
          </a:ln>
        </p:spPr>
        <p:txBody>
          <a:bodyPr wrap="none" anchor="ctr" anchorCtr="0"/>
          <a:p>
            <a:pPr algn="ctr">
              <a:spcBef>
                <a:spcPct val="20000"/>
              </a:spcBef>
            </a:pPr>
            <a:r>
              <a:rPr lang="zh-CN" altLang="en-US" sz="2400" b="0" dirty="0">
                <a:solidFill>
                  <a:schemeClr val="bg1"/>
                </a:solidFill>
                <a:latin typeface="Arial" panose="020B0604020202020204" pitchFamily="34" charset="0"/>
                <a:ea typeface="黑体" panose="02010609060101010101" pitchFamily="2" charset="-122"/>
              </a:rPr>
              <a:t> </a:t>
            </a:r>
            <a:r>
              <a:rPr lang="en-US" altLang="zh-CN" sz="2400" b="0" dirty="0">
                <a:solidFill>
                  <a:schemeClr val="bg1"/>
                </a:solidFill>
                <a:latin typeface="Arial" panose="020B0604020202020204" pitchFamily="34" charset="0"/>
                <a:ea typeface="黑体" panose="02010609060101010101" pitchFamily="2" charset="-122"/>
              </a:rPr>
              <a:t>6.7* </a:t>
            </a:r>
            <a:r>
              <a:rPr lang="zh-CN" altLang="en-US" sz="2400" b="0" dirty="0">
                <a:solidFill>
                  <a:schemeClr val="bg1"/>
                </a:solidFill>
                <a:latin typeface="Arial" panose="020B0604020202020204" pitchFamily="34" charset="0"/>
                <a:ea typeface="黑体" panose="02010609060101010101" pitchFamily="2" charset="-122"/>
              </a:rPr>
              <a:t>时序电路中的竞争</a:t>
            </a:r>
            <a:r>
              <a:rPr lang="en-US" altLang="zh-CN" sz="2400" b="0" dirty="0">
                <a:solidFill>
                  <a:schemeClr val="bg1"/>
                </a:solidFill>
                <a:latin typeface="Arial" panose="020B0604020202020204" pitchFamily="34" charset="0"/>
                <a:ea typeface="黑体" panose="02010609060101010101" pitchFamily="2" charset="-122"/>
              </a:rPr>
              <a:t>-</a:t>
            </a:r>
            <a:r>
              <a:rPr lang="zh-CN" altLang="en-US" sz="2400" b="0" dirty="0">
                <a:solidFill>
                  <a:schemeClr val="bg1"/>
                </a:solidFill>
                <a:latin typeface="Arial" panose="020B0604020202020204" pitchFamily="34" charset="0"/>
                <a:ea typeface="黑体" panose="02010609060101010101" pitchFamily="2" charset="-122"/>
              </a:rPr>
              <a:t>冒险</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8214" name="AutoShape 29"/>
          <p:cNvSpPr/>
          <p:nvPr/>
        </p:nvSpPr>
        <p:spPr>
          <a:xfrm>
            <a:off x="2411413" y="1197293"/>
            <a:ext cx="3900487" cy="449262"/>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pPr>
            <a:endParaRPr lang="zh-CN" altLang="en-US" dirty="0">
              <a:latin typeface="Arial" panose="020B0604020202020204" pitchFamily="34" charset="0"/>
              <a:ea typeface="宋体" panose="02010600030101010101" pitchFamily="2" charset="-122"/>
            </a:endParaRPr>
          </a:p>
        </p:txBody>
      </p:sp>
      <p:sp>
        <p:nvSpPr>
          <p:cNvPr id="8215" name="Rectangle 28"/>
          <p:cNvSpPr/>
          <p:nvPr/>
        </p:nvSpPr>
        <p:spPr>
          <a:xfrm>
            <a:off x="2560638" y="1198880"/>
            <a:ext cx="3424237" cy="457200"/>
          </a:xfrm>
          <a:prstGeom prst="rect">
            <a:avLst/>
          </a:prstGeom>
          <a:noFill/>
          <a:ln w="9525">
            <a:noFill/>
          </a:ln>
        </p:spPr>
        <p:txBody>
          <a:bodyPr wrap="none" anchor="ctr" anchorCtr="0"/>
          <a:p>
            <a:pPr algn="ctr">
              <a:spcBef>
                <a:spcPct val="20000"/>
              </a:spcBef>
            </a:pPr>
            <a:r>
              <a:rPr lang="zh-CN" altLang="en-US" sz="2400" b="0" dirty="0">
                <a:solidFill>
                  <a:schemeClr val="bg1"/>
                </a:solidFill>
                <a:latin typeface="Arial" panose="020B0604020202020204" pitchFamily="34" charset="0"/>
                <a:ea typeface="黑体" panose="02010609060101010101" pitchFamily="2" charset="-122"/>
              </a:rPr>
              <a:t> </a:t>
            </a:r>
            <a:r>
              <a:rPr lang="en-US" altLang="zh-CN" sz="2400" b="0" dirty="0">
                <a:solidFill>
                  <a:schemeClr val="bg1"/>
                </a:solidFill>
                <a:latin typeface="Arial" panose="020B0604020202020204" pitchFamily="34" charset="0"/>
                <a:ea typeface="黑体" panose="02010609060101010101" pitchFamily="2" charset="-122"/>
              </a:rPr>
              <a:t>6.2 </a:t>
            </a:r>
            <a:r>
              <a:rPr lang="zh-CN" altLang="en-US" sz="2400" b="0" dirty="0">
                <a:solidFill>
                  <a:schemeClr val="bg1"/>
                </a:solidFill>
                <a:latin typeface="Arial" panose="020B0604020202020204" pitchFamily="34" charset="0"/>
                <a:ea typeface="黑体" panose="02010609060101010101" pitchFamily="2" charset="-122"/>
              </a:rPr>
              <a:t>时序电路的功能描述</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8216" name="AutoShape 29"/>
          <p:cNvSpPr/>
          <p:nvPr/>
        </p:nvSpPr>
        <p:spPr>
          <a:xfrm>
            <a:off x="2916238" y="3645853"/>
            <a:ext cx="4062412" cy="5207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pPr>
            <a:endParaRPr lang="zh-CN" altLang="en-US" dirty="0">
              <a:latin typeface="Arial" panose="020B0604020202020204" pitchFamily="34" charset="0"/>
              <a:ea typeface="宋体" panose="02010600030101010101" pitchFamily="2" charset="-122"/>
            </a:endParaRPr>
          </a:p>
        </p:txBody>
      </p:sp>
      <p:sp>
        <p:nvSpPr>
          <p:cNvPr id="8217" name="Rectangle 28"/>
          <p:cNvSpPr/>
          <p:nvPr/>
        </p:nvSpPr>
        <p:spPr>
          <a:xfrm>
            <a:off x="3116898" y="3709353"/>
            <a:ext cx="3067050" cy="457200"/>
          </a:xfrm>
          <a:prstGeom prst="rect">
            <a:avLst/>
          </a:prstGeom>
          <a:noFill/>
          <a:ln w="9525">
            <a:noFill/>
          </a:ln>
        </p:spPr>
        <p:txBody>
          <a:bodyPr wrap="none" anchor="ctr" anchorCtr="0"/>
          <a:p>
            <a:pPr algn="ctr">
              <a:spcBef>
                <a:spcPct val="20000"/>
              </a:spcBef>
            </a:pPr>
            <a:r>
              <a:rPr lang="zh-CN" altLang="en-US" sz="2400" b="0" dirty="0">
                <a:solidFill>
                  <a:schemeClr val="bg1"/>
                </a:solidFill>
                <a:latin typeface="Arial" panose="020B0604020202020204" pitchFamily="34" charset="0"/>
                <a:ea typeface="黑体" panose="02010609060101010101" pitchFamily="2" charset="-122"/>
              </a:rPr>
              <a:t> </a:t>
            </a:r>
            <a:r>
              <a:rPr lang="en-US" altLang="zh-CN" sz="2400" b="0" dirty="0">
                <a:solidFill>
                  <a:schemeClr val="bg1"/>
                </a:solidFill>
                <a:latin typeface="Arial" panose="020B0604020202020204" pitchFamily="34" charset="0"/>
                <a:ea typeface="黑体" panose="02010609060101010101" pitchFamily="2" charset="-122"/>
              </a:rPr>
              <a:t>6.6 </a:t>
            </a:r>
            <a:r>
              <a:rPr lang="zh-CN" altLang="en-US" sz="2400" b="0" dirty="0">
                <a:solidFill>
                  <a:schemeClr val="bg1"/>
                </a:solidFill>
                <a:latin typeface="Arial" panose="020B0604020202020204" pitchFamily="34" charset="0"/>
                <a:ea typeface="黑体" panose="02010609060101010101" pitchFamily="2" charset="-122"/>
              </a:rPr>
              <a:t>两种时序单元电路</a:t>
            </a:r>
            <a:endParaRPr lang="zh-CN" altLang="en-US" sz="2400" b="0" dirty="0">
              <a:solidFill>
                <a:schemeClr val="bg1"/>
              </a:solidFill>
              <a:latin typeface="Arial" panose="020B0604020202020204" pitchFamily="34" charset="0"/>
              <a:ea typeface="黑体" panose="02010609060101010101" pitchFamily="2" charset="-122"/>
            </a:endParaRPr>
          </a:p>
        </p:txBody>
      </p:sp>
      <p:sp>
        <p:nvSpPr>
          <p:cNvPr id="2" name="AutoShape 35"/>
          <p:cNvSpPr/>
          <p:nvPr/>
        </p:nvSpPr>
        <p:spPr>
          <a:xfrm>
            <a:off x="2843530" y="5018405"/>
            <a:ext cx="2443480" cy="520700"/>
          </a:xfrm>
          <a:prstGeom prst="roundRect">
            <a:avLst>
              <a:gd name="adj" fmla="val 50000"/>
            </a:avLst>
          </a:prstGeom>
          <a:solidFill>
            <a:srgbClr val="0099FF"/>
          </a:solidFill>
          <a:ln w="28575" cap="flat" cmpd="sng">
            <a:solidFill>
              <a:srgbClr val="DDDDDD"/>
            </a:solidFill>
            <a:prstDash val="solid"/>
            <a:round/>
            <a:headEnd type="none" w="med" len="med"/>
            <a:tailEnd type="none" w="med" len="med"/>
          </a:ln>
          <a:effectLst>
            <a:outerShdw dist="35921" dir="2699999" algn="ctr" rotWithShape="0">
              <a:schemeClr val="bg2"/>
            </a:outerShdw>
          </a:effectLst>
        </p:spPr>
        <p:txBody>
          <a:bodyPr wrap="none" anchor="ctr" anchorCtr="0"/>
          <a:p>
            <a:pPr>
              <a:lnSpc>
                <a:spcPct val="120000"/>
              </a:lnSpc>
              <a:spcBef>
                <a:spcPct val="20000"/>
              </a:spcBef>
              <a:buFont typeface="Arial" panose="020B0604020202020204" pitchFamily="34" charset="0"/>
              <a:buChar char="•"/>
            </a:pPr>
            <a:endParaRPr lang="zh-CN" altLang="en-US" dirty="0">
              <a:latin typeface="Arial" panose="020B0604020202020204" pitchFamily="34" charset="0"/>
              <a:ea typeface="宋体" panose="02010600030101010101" pitchFamily="2" charset="-122"/>
            </a:endParaRPr>
          </a:p>
        </p:txBody>
      </p:sp>
      <p:sp>
        <p:nvSpPr>
          <p:cNvPr id="3" name="Rectangle 34"/>
          <p:cNvSpPr/>
          <p:nvPr/>
        </p:nvSpPr>
        <p:spPr>
          <a:xfrm>
            <a:off x="2843530" y="5035550"/>
            <a:ext cx="1884363" cy="457200"/>
          </a:xfrm>
          <a:prstGeom prst="rect">
            <a:avLst/>
          </a:prstGeom>
          <a:noFill/>
          <a:ln w="9525">
            <a:noFill/>
          </a:ln>
        </p:spPr>
        <p:txBody>
          <a:bodyPr wrap="none" anchor="ctr" anchorCtr="0"/>
          <a:p>
            <a:pPr>
              <a:spcBef>
                <a:spcPct val="20000"/>
              </a:spcBef>
            </a:pPr>
            <a:r>
              <a:rPr lang="zh-CN" altLang="en-US" sz="2400" b="0" dirty="0">
                <a:solidFill>
                  <a:schemeClr val="bg1"/>
                </a:solidFill>
                <a:latin typeface="Arial" panose="020B0604020202020204" pitchFamily="34" charset="0"/>
                <a:ea typeface="黑体" panose="02010609060101010101" pitchFamily="2" charset="-122"/>
              </a:rPr>
              <a:t>   </a:t>
            </a:r>
            <a:r>
              <a:rPr lang="en-US" altLang="zh-CN" sz="2400" b="0" dirty="0">
                <a:solidFill>
                  <a:schemeClr val="bg1"/>
                </a:solidFill>
                <a:latin typeface="Arial" panose="020B0604020202020204" pitchFamily="34" charset="0"/>
                <a:ea typeface="黑体" panose="02010609060101010101" pitchFamily="2" charset="-122"/>
              </a:rPr>
              <a:t>6.8 </a:t>
            </a:r>
            <a:r>
              <a:rPr lang="zh-CN" altLang="zh-CN" sz="2400" b="0" dirty="0">
                <a:solidFill>
                  <a:schemeClr val="bg1"/>
                </a:solidFill>
                <a:latin typeface="Arial" panose="020B0604020202020204" pitchFamily="34" charset="0"/>
                <a:ea typeface="黑体" panose="02010609060101010101" pitchFamily="2" charset="-122"/>
              </a:rPr>
              <a:t>设计实践</a:t>
            </a:r>
            <a:endParaRPr lang="zh-CN" altLang="zh-CN" sz="2400" b="0" dirty="0">
              <a:solidFill>
                <a:schemeClr val="bg1"/>
              </a:solidFill>
              <a:latin typeface="Arial" panose="020B0604020202020204" pitchFamily="34" charset="0"/>
              <a:ea typeface="黑体" panose="0201060906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AutoShape 5"/>
          <p:cNvSpPr/>
          <p:nvPr/>
        </p:nvSpPr>
        <p:spPr>
          <a:xfrm>
            <a:off x="665163" y="536575"/>
            <a:ext cx="8089900" cy="1338263"/>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34818" name="文本框 5"/>
          <p:cNvSpPr txBox="1"/>
          <p:nvPr/>
        </p:nvSpPr>
        <p:spPr>
          <a:xfrm>
            <a:off x="774700" y="536575"/>
            <a:ext cx="7980363" cy="1338263"/>
          </a:xfrm>
          <a:prstGeom prst="rect">
            <a:avLst/>
          </a:prstGeom>
          <a:noFill/>
          <a:ln w="9525">
            <a:noFill/>
          </a:ln>
        </p:spPr>
        <p:txBody>
          <a:bodyPr wrap="square" anchor="t" anchorCtr="0">
            <a:spAutoFit/>
          </a:bodyPr>
          <a:p>
            <a:pPr eaLnBrk="0" hangingPunct="0">
              <a:lnSpc>
                <a:spcPct val="150000"/>
              </a:lnSpc>
            </a:pP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【例5】设计一个自动售饮料机的逻辑电路。它的投币口每次只能投入一枚五角或一元的硬币。累计投入一元五角硬币后机器自动给一杯饮料；投入二元硬币后，在给饮料的同时找一枚五角的硬币。</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31747" name="文本框 8"/>
          <p:cNvSpPr txBox="1"/>
          <p:nvPr/>
        </p:nvSpPr>
        <p:spPr>
          <a:xfrm>
            <a:off x="868363" y="2967038"/>
            <a:ext cx="1393825" cy="368300"/>
          </a:xfrm>
          <a:prstGeom prst="rect">
            <a:avLst/>
          </a:prstGeom>
          <a:noFill/>
          <a:ln w="9525">
            <a:noFill/>
          </a:ln>
        </p:spPr>
        <p:txBody>
          <a:bodyPr wrap="square" anchor="t" anchorCtr="0">
            <a:spAutoFit/>
          </a:bodyPr>
          <a:p>
            <a:r>
              <a:rPr lang="zh-CN" altLang="en-US">
                <a:solidFill>
                  <a:srgbClr val="C00000"/>
                </a:solidFill>
                <a:latin typeface="Arial" panose="020B0604020202020204" pitchFamily="34" charset="0"/>
                <a:ea typeface="宋体" panose="02010600030101010101" pitchFamily="2" charset="-122"/>
              </a:rPr>
              <a:t>设计过程：</a:t>
            </a:r>
            <a:endParaRPr lang="zh-CN" altLang="en-US">
              <a:solidFill>
                <a:srgbClr val="C00000"/>
              </a:solidFill>
              <a:latin typeface="Arial" panose="020B0604020202020204" pitchFamily="34" charset="0"/>
              <a:ea typeface="宋体" panose="02010600030101010101" pitchFamily="2" charset="-122"/>
            </a:endParaRPr>
          </a:p>
        </p:txBody>
      </p:sp>
      <p:sp>
        <p:nvSpPr>
          <p:cNvPr id="31748" name="文本框 18435"/>
          <p:cNvSpPr txBox="1"/>
          <p:nvPr/>
        </p:nvSpPr>
        <p:spPr>
          <a:xfrm>
            <a:off x="868363" y="3289300"/>
            <a:ext cx="4903787" cy="506413"/>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1</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逻辑抽象，</a:t>
            </a:r>
            <a:r>
              <a:rPr lang="zh-CN" altLang="zh-CN" dirty="0">
                <a:solidFill>
                  <a:srgbClr val="0070C0"/>
                </a:solidFill>
                <a:latin typeface="Arial" panose="020B0604020202020204" pitchFamily="34" charset="0"/>
                <a:ea typeface="宋体" panose="02010600030101010101" pitchFamily="2" charset="-122"/>
              </a:rPr>
              <a:t>画出原始的状态图或列出转换表</a:t>
            </a:r>
            <a:endParaRPr lang="zh-CN" altLang="zh-CN" dirty="0">
              <a:solidFill>
                <a:srgbClr val="0070C0"/>
              </a:solidFill>
              <a:latin typeface="Arial" panose="020B0604020202020204" pitchFamily="34" charset="0"/>
              <a:ea typeface="宋体" panose="02010600030101010101" pitchFamily="2" charset="-122"/>
            </a:endParaRPr>
          </a:p>
        </p:txBody>
      </p:sp>
      <p:sp>
        <p:nvSpPr>
          <p:cNvPr id="31749" name="文本框 72708"/>
          <p:cNvSpPr txBox="1"/>
          <p:nvPr/>
        </p:nvSpPr>
        <p:spPr>
          <a:xfrm>
            <a:off x="2932113" y="2760663"/>
            <a:ext cx="2673350"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3) 应该设定几个状态？</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2" name="文本框 1"/>
          <p:cNvSpPr txBox="1"/>
          <p:nvPr/>
        </p:nvSpPr>
        <p:spPr>
          <a:xfrm>
            <a:off x="765808" y="2024329"/>
            <a:ext cx="1929084" cy="368300"/>
          </a:xfrm>
          <a:prstGeom prst="rect">
            <a:avLst/>
          </a:prstGeom>
          <a:noFill/>
        </p:spPr>
        <p:txBody>
          <a:bodyPr wrap="none" rtlCol="0" anchor="t">
            <a:spAutoFit/>
          </a:bodyPr>
          <a:p>
            <a:pPr eaLnBrk="0" hangingPunct="0">
              <a:spcBef>
                <a:spcPct val="50000"/>
              </a:spcBef>
            </a:pPr>
            <a:r>
              <a:rPr lang="zh-CN" altLang="en-US" noProof="1" dirty="0">
                <a:gradFill>
                  <a:gsLst>
                    <a:gs pos="0">
                      <a:srgbClr val="E30000"/>
                    </a:gs>
                    <a:gs pos="100000">
                      <a:srgbClr val="760303"/>
                    </a:gs>
                  </a:gsLst>
                  <a:lin scaled="0"/>
                </a:gradFill>
                <a:latin typeface="Comic Sans MS" panose="030F0702030302020204" pitchFamily="2" charset="0"/>
                <a:ea typeface="宋体" panose="02010600030101010101" pitchFamily="2" charset="-122"/>
                <a:cs typeface="+mn-cs"/>
                <a:sym typeface="+mn-ea"/>
              </a:rPr>
              <a:t>分析：</a:t>
            </a:r>
            <a:r>
              <a:rPr lang="en-US" altLang="zh-CN" noProof="1" dirty="0">
                <a:gradFill>
                  <a:gsLst>
                    <a:gs pos="0">
                      <a:srgbClr val="E30000"/>
                    </a:gs>
                    <a:gs pos="100000">
                      <a:srgbClr val="760303"/>
                    </a:gs>
                  </a:gsLst>
                  <a:lin scaled="0"/>
                </a:gradFill>
                <a:latin typeface="Comic Sans MS" panose="030F0702030302020204" pitchFamily="2" charset="0"/>
                <a:ea typeface="宋体" panose="02010600030101010101" pitchFamily="2" charset="-122"/>
                <a:cs typeface="+mn-cs"/>
                <a:sym typeface="+mn-ea"/>
              </a:rPr>
              <a:t>black box</a:t>
            </a:r>
            <a:endParaRPr lang="zh-CN" altLang="en-US" noProof="1" dirty="0">
              <a:gradFill>
                <a:gsLst>
                  <a:gs pos="0">
                    <a:srgbClr val="E30000"/>
                  </a:gs>
                  <a:gs pos="100000">
                    <a:srgbClr val="760303"/>
                  </a:gs>
                </a:gsLst>
                <a:lin scaled="0"/>
              </a:gradFill>
              <a:latin typeface="Comic Sans MS" panose="030F0702030302020204" pitchFamily="2" charset="0"/>
              <a:sym typeface="+mn-ea"/>
            </a:endParaRPr>
          </a:p>
        </p:txBody>
      </p:sp>
      <p:sp>
        <p:nvSpPr>
          <p:cNvPr id="31751" name="文本框 5"/>
          <p:cNvSpPr txBox="1"/>
          <p:nvPr/>
        </p:nvSpPr>
        <p:spPr>
          <a:xfrm>
            <a:off x="2932113" y="2024063"/>
            <a:ext cx="1905000" cy="368300"/>
          </a:xfrm>
          <a:prstGeom prst="rect">
            <a:avLst/>
          </a:prstGeom>
          <a:noFill/>
          <a:ln w="9525">
            <a:noFill/>
          </a:ln>
        </p:spPr>
        <p:txBody>
          <a:bodyPr wrap="none" anchor="t" anchorCtr="0">
            <a:spAutoFit/>
          </a:bodyPr>
          <a:p>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1) 有几个输入？</a:t>
            </a:r>
            <a:endParaRPr lang="zh-CN" altLang="en-US" dirty="0">
              <a:solidFill>
                <a:srgbClr val="0070C0"/>
              </a:solidFill>
              <a:latin typeface="Arial" panose="020B0604020202020204" pitchFamily="34" charset="0"/>
              <a:ea typeface="宋体" panose="02010600030101010101" pitchFamily="2" charset="-122"/>
            </a:endParaRPr>
          </a:p>
        </p:txBody>
      </p:sp>
      <p:sp>
        <p:nvSpPr>
          <p:cNvPr id="31752" name="文本框 6"/>
          <p:cNvSpPr txBox="1"/>
          <p:nvPr/>
        </p:nvSpPr>
        <p:spPr>
          <a:xfrm>
            <a:off x="2932113" y="2392363"/>
            <a:ext cx="1905000" cy="368300"/>
          </a:xfrm>
          <a:prstGeom prst="rect">
            <a:avLst/>
          </a:prstGeom>
          <a:noFill/>
          <a:ln w="9525">
            <a:noFill/>
          </a:ln>
        </p:spPr>
        <p:txBody>
          <a:bodyPr wrap="none" anchor="t" anchorCtr="0">
            <a:spAutoFit/>
          </a:bodyPr>
          <a:p>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2) 有几个输出？</a:t>
            </a:r>
            <a:endParaRPr lang="zh-CN" altLang="en-US" dirty="0">
              <a:solidFill>
                <a:srgbClr val="0070C0"/>
              </a:solidFill>
              <a:latin typeface="Arial" panose="020B0604020202020204" pitchFamily="34" charset="0"/>
              <a:ea typeface="宋体" panose="02010600030101010101" pitchFamily="2" charset="-122"/>
            </a:endParaRPr>
          </a:p>
        </p:txBody>
      </p:sp>
      <p:graphicFrame>
        <p:nvGraphicFramePr>
          <p:cNvPr id="31753" name="对象 76804"/>
          <p:cNvGraphicFramePr>
            <a:graphicFrameLocks noChangeAspect="1"/>
          </p:cNvGraphicFramePr>
          <p:nvPr/>
        </p:nvGraphicFramePr>
        <p:xfrm>
          <a:off x="6662738" y="2452688"/>
          <a:ext cx="2092325" cy="3541712"/>
        </p:xfrm>
        <a:graphic>
          <a:graphicData uri="http://schemas.openxmlformats.org/presentationml/2006/ole">
            <mc:AlternateContent xmlns:mc="http://schemas.openxmlformats.org/markup-compatibility/2006">
              <mc:Choice xmlns:v="urn:schemas-microsoft-com:vml" Requires="v">
                <p:oleObj spid="_x0000_s3116" name="" r:id="rId1" imgW="2905125" imgH="4914900" progId="Paint.Picture">
                  <p:embed/>
                </p:oleObj>
              </mc:Choice>
              <mc:Fallback>
                <p:oleObj name="" r:id="rId1" imgW="2905125" imgH="4914900" progId="Paint.Picture">
                  <p:embed/>
                  <p:pic>
                    <p:nvPicPr>
                      <p:cNvPr id="0" name="图片 3115"/>
                      <p:cNvPicPr/>
                      <p:nvPr/>
                    </p:nvPicPr>
                    <p:blipFill>
                      <a:blip r:embed="rId2"/>
                      <a:stretch>
                        <a:fillRect/>
                      </a:stretch>
                    </p:blipFill>
                    <p:spPr>
                      <a:xfrm>
                        <a:off x="6662738" y="2452688"/>
                        <a:ext cx="2092325" cy="3541712"/>
                      </a:xfrm>
                      <a:prstGeom prst="rect">
                        <a:avLst/>
                      </a:prstGeom>
                      <a:noFill/>
                      <a:ln w="38100">
                        <a:noFill/>
                        <a:miter/>
                      </a:ln>
                    </p:spPr>
                  </p:pic>
                </p:oleObj>
              </mc:Fallback>
            </mc:AlternateContent>
          </a:graphicData>
        </a:graphic>
      </p:graphicFrame>
      <p:sp>
        <p:nvSpPr>
          <p:cNvPr id="31754" name="文本框 18435"/>
          <p:cNvSpPr txBox="1"/>
          <p:nvPr/>
        </p:nvSpPr>
        <p:spPr>
          <a:xfrm>
            <a:off x="1022350" y="3654425"/>
            <a:ext cx="5303838" cy="922338"/>
          </a:xfrm>
          <a:prstGeom prst="rect">
            <a:avLst/>
          </a:prstGeom>
          <a:noFill/>
          <a:ln w="9525">
            <a:noFill/>
          </a:ln>
        </p:spPr>
        <p:txBody>
          <a:bodyPr wrap="square" anchor="t" anchorCtr="0">
            <a:spAutoFit/>
          </a:bodyPr>
          <a:p>
            <a:pPr eaLnBrk="0" hangingPunct="0">
              <a:lnSpc>
                <a:spcPct val="150000"/>
              </a:lnSpc>
            </a:pPr>
            <a:r>
              <a:rPr lang="zh-CN" altLang="zh-CN" dirty="0">
                <a:latin typeface="Comic Sans MS" panose="030F0702030302020204" pitchFamily="2" charset="0"/>
                <a:ea typeface="宋体" panose="02010600030101010101" pitchFamily="2" charset="-122"/>
              </a:rPr>
              <a:t>分别用两个逻辑变量A和B表示投入一元和五角两种不同的输入事件。并设</a:t>
            </a:r>
            <a:r>
              <a:rPr lang="en-US" altLang="zh-CN" dirty="0">
                <a:latin typeface="Comic Sans MS" panose="030F0702030302020204" pitchFamily="2" charset="0"/>
                <a:ea typeface="宋体" panose="02010600030101010101" pitchFamily="2" charset="-122"/>
              </a:rPr>
              <a:t>A=0/1...</a:t>
            </a:r>
            <a:r>
              <a:rPr lang="zh-CN" altLang="en-US" dirty="0">
                <a:latin typeface="Comic Sans MS" panose="030F0702030302020204" pitchFamily="2" charset="0"/>
                <a:ea typeface="宋体" panose="02010600030101010101" pitchFamily="2" charset="-122"/>
              </a:rPr>
              <a:t>，</a:t>
            </a:r>
            <a:r>
              <a:rPr lang="en-US" altLang="zh-CN" dirty="0">
                <a:latin typeface="Comic Sans MS" panose="030F0702030302020204" pitchFamily="2" charset="0"/>
                <a:ea typeface="宋体" panose="02010600030101010101" pitchFamily="2" charset="-122"/>
              </a:rPr>
              <a:t>B=0/1...</a:t>
            </a:r>
            <a:r>
              <a:rPr lang="zh-CN" altLang="en-US" dirty="0">
                <a:latin typeface="Comic Sans MS" panose="030F0702030302020204" pitchFamily="2" charset="0"/>
                <a:ea typeface="宋体" panose="02010600030101010101" pitchFamily="2" charset="-122"/>
              </a:rPr>
              <a:t>。</a:t>
            </a:r>
            <a:endParaRPr lang="zh-CN" altLang="en-US" dirty="0">
              <a:latin typeface="Comic Sans MS" panose="030F0702030302020204" pitchFamily="2" charset="0"/>
              <a:ea typeface="宋体" panose="02010600030101010101" pitchFamily="2" charset="-122"/>
            </a:endParaRPr>
          </a:p>
        </p:txBody>
      </p:sp>
      <p:sp>
        <p:nvSpPr>
          <p:cNvPr id="31755" name="文本框 18435"/>
          <p:cNvSpPr txBox="1"/>
          <p:nvPr/>
        </p:nvSpPr>
        <p:spPr>
          <a:xfrm>
            <a:off x="1022350" y="4524375"/>
            <a:ext cx="4897438" cy="920750"/>
          </a:xfrm>
          <a:prstGeom prst="rect">
            <a:avLst/>
          </a:prstGeom>
          <a:noFill/>
          <a:ln w="9525">
            <a:noFill/>
          </a:ln>
        </p:spPr>
        <p:txBody>
          <a:bodyPr wrap="square" anchor="t" anchorCtr="0">
            <a:spAutoFit/>
          </a:bodyPr>
          <a:p>
            <a:pPr eaLnBrk="0" hangingPunct="0">
              <a:lnSpc>
                <a:spcPct val="150000"/>
              </a:lnSpc>
            </a:pPr>
            <a:r>
              <a:rPr lang="zh-CN" altLang="zh-CN" dirty="0">
                <a:latin typeface="Comic Sans MS" panose="030F0702030302020204" pitchFamily="2" charset="0"/>
                <a:ea typeface="宋体" panose="02010600030101010101" pitchFamily="2" charset="-122"/>
              </a:rPr>
              <a:t>分别用Y和Z表示给饮料和找钱两种不同的输出事件。并设</a:t>
            </a:r>
            <a:r>
              <a:rPr lang="en-US" altLang="zh-CN" dirty="0">
                <a:latin typeface="Comic Sans MS" panose="030F0702030302020204" pitchFamily="2" charset="0"/>
                <a:ea typeface="宋体" panose="02010600030101010101" pitchFamily="2" charset="-122"/>
              </a:rPr>
              <a:t>Y=0/1...</a:t>
            </a:r>
            <a:r>
              <a:rPr lang="zh-CN" altLang="en-US" dirty="0">
                <a:latin typeface="Comic Sans MS" panose="030F0702030302020204" pitchFamily="2" charset="0"/>
                <a:ea typeface="宋体" panose="02010600030101010101" pitchFamily="2" charset="-122"/>
              </a:rPr>
              <a:t>，</a:t>
            </a:r>
            <a:r>
              <a:rPr lang="en-US" altLang="zh-CN" dirty="0">
                <a:latin typeface="Comic Sans MS" panose="030F0702030302020204" pitchFamily="2" charset="0"/>
                <a:ea typeface="宋体" panose="02010600030101010101" pitchFamily="2" charset="-122"/>
              </a:rPr>
              <a:t>Z=0/1...</a:t>
            </a:r>
            <a:r>
              <a:rPr lang="zh-CN" altLang="en-US" dirty="0">
                <a:latin typeface="Comic Sans MS" panose="030F0702030302020204" pitchFamily="2" charset="0"/>
                <a:ea typeface="宋体" panose="02010600030101010101" pitchFamily="2" charset="-122"/>
              </a:rPr>
              <a:t>。</a:t>
            </a:r>
            <a:endParaRPr lang="zh-CN" altLang="zh-CN" dirty="0">
              <a:latin typeface="Comic Sans MS" panose="030F0702030302020204" pitchFamily="2" charset="0"/>
              <a:ea typeface="宋体" panose="02010600030101010101" pitchFamily="2" charset="-122"/>
            </a:endParaRPr>
          </a:p>
        </p:txBody>
      </p:sp>
      <p:sp>
        <p:nvSpPr>
          <p:cNvPr id="3" name="文本框 18435"/>
          <p:cNvSpPr txBox="1"/>
          <p:nvPr/>
        </p:nvSpPr>
        <p:spPr>
          <a:xfrm>
            <a:off x="1022350" y="5335588"/>
            <a:ext cx="4897438" cy="922337"/>
          </a:xfrm>
          <a:prstGeom prst="rect">
            <a:avLst/>
          </a:prstGeom>
          <a:noFill/>
          <a:ln w="9525">
            <a:noFill/>
          </a:ln>
        </p:spPr>
        <p:txBody>
          <a:bodyPr wrap="square" anchor="t" anchorCtr="0">
            <a:spAutoFit/>
          </a:bodyPr>
          <a:p>
            <a:pPr eaLnBrk="0" hangingPunct="0">
              <a:lnSpc>
                <a:spcPct val="150000"/>
              </a:lnSpc>
            </a:pPr>
            <a:r>
              <a:rPr lang="zh-CN" altLang="zh-CN" dirty="0">
                <a:latin typeface="Comic Sans MS" panose="030F0702030302020204" pitchFamily="2" charset="0"/>
                <a:ea typeface="宋体" panose="02010600030101010101" pitchFamily="2" charset="-122"/>
              </a:rPr>
              <a:t>分别</a:t>
            </a:r>
            <a:r>
              <a:rPr lang="en-US" altLang="zh-CN" dirty="0">
                <a:latin typeface="Comic Sans MS" panose="030F0702030302020204" pitchFamily="2" charset="0"/>
                <a:ea typeface="宋体" panose="02010600030101010101" pitchFamily="2" charset="-122"/>
              </a:rPr>
              <a:t>S</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,S</a:t>
            </a:r>
            <a:r>
              <a:rPr lang="en-US" altLang="zh-CN" baseline="-25000" dirty="0">
                <a:latin typeface="Comic Sans MS" panose="030F0702030302020204" pitchFamily="2" charset="0"/>
                <a:ea typeface="宋体" panose="02010600030101010101" pitchFamily="2" charset="-122"/>
              </a:rPr>
              <a:t>1</a:t>
            </a:r>
            <a:r>
              <a:rPr lang="zh-CN" altLang="zh-CN" dirty="0">
                <a:latin typeface="Comic Sans MS" panose="030F0702030302020204" pitchFamily="2" charset="0"/>
                <a:ea typeface="宋体" panose="02010600030101010101" pitchFamily="2" charset="-122"/>
              </a:rPr>
              <a:t>和</a:t>
            </a:r>
            <a:r>
              <a:rPr lang="en-US" altLang="zh-CN" dirty="0">
                <a:latin typeface="Comic Sans MS" panose="030F0702030302020204" pitchFamily="2" charset="0"/>
                <a:ea typeface="宋体" panose="02010600030101010101" pitchFamily="2" charset="-122"/>
              </a:rPr>
              <a:t>S</a:t>
            </a:r>
            <a:r>
              <a:rPr lang="en-US" altLang="zh-CN" baseline="-25000" dirty="0">
                <a:latin typeface="Comic Sans MS" panose="030F0702030302020204" pitchFamily="2" charset="0"/>
                <a:ea typeface="宋体" panose="02010600030101010101" pitchFamily="2" charset="-122"/>
              </a:rPr>
              <a:t>2</a:t>
            </a:r>
            <a:r>
              <a:rPr lang="zh-CN" altLang="zh-CN" dirty="0">
                <a:latin typeface="Comic Sans MS" panose="030F0702030302020204" pitchFamily="2" charset="0"/>
                <a:ea typeface="宋体" panose="02010600030101010101" pitchFamily="2" charset="-122"/>
              </a:rPr>
              <a:t>表示机器里面没钱、有</a:t>
            </a:r>
            <a:r>
              <a:rPr lang="en-US" altLang="zh-CN" dirty="0">
                <a:latin typeface="Comic Sans MS" panose="030F0702030302020204" pitchFamily="2" charset="0"/>
                <a:ea typeface="宋体" panose="02010600030101010101" pitchFamily="2" charset="-122"/>
              </a:rPr>
              <a:t>5</a:t>
            </a:r>
            <a:r>
              <a:rPr lang="zh-CN" altLang="en-US" dirty="0">
                <a:latin typeface="Comic Sans MS" panose="030F0702030302020204" pitchFamily="2" charset="0"/>
                <a:ea typeface="宋体" panose="02010600030101010101" pitchFamily="2" charset="-122"/>
              </a:rPr>
              <a:t>角钱和</a:t>
            </a:r>
            <a:r>
              <a:rPr lang="en-US" altLang="zh-CN"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元钱。</a:t>
            </a:r>
            <a:endParaRPr lang="zh-CN" altLang="zh-CN" dirty="0">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1753"/>
                                        </p:tgtEl>
                                        <p:attrNameLst>
                                          <p:attrName>style.visibility</p:attrName>
                                        </p:attrNameLst>
                                      </p:cBhvr>
                                      <p:to>
                                        <p:strVal val="visible"/>
                                      </p:to>
                                    </p:set>
                                    <p:animEffect transition="in" filter="dissolve">
                                      <p:cBhvr>
                                        <p:cTn id="11" dur="500"/>
                                        <p:tgtEl>
                                          <p:spTgt spid="31753"/>
                                        </p:tgtEl>
                                      </p:cBhvr>
                                    </p:animEffec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grpId="0" nodeType="clickEffect">
                                  <p:stCondLst>
                                    <p:cond delay="0"/>
                                  </p:stCondLst>
                                  <p:iterate type="lt">
                                    <p:tmPct val="50000"/>
                                  </p:iterate>
                                  <p:childTnLst>
                                    <p:set>
                                      <p:cBhvr>
                                        <p:cTn id="15" dur="1" fill="hold">
                                          <p:stCondLst>
                                            <p:cond delay="0"/>
                                          </p:stCondLst>
                                        </p:cTn>
                                        <p:tgtEl>
                                          <p:spTgt spid="2"/>
                                        </p:tgtEl>
                                        <p:attrNameLst>
                                          <p:attrName>style.visibility</p:attrName>
                                        </p:attrNameLst>
                                      </p:cBhvr>
                                      <p:to>
                                        <p:strVal val="visible"/>
                                      </p:to>
                                    </p:set>
                                    <p:anim calcmode="discrete" valueType="clr">
                                      <p:cBhvr override="childStyle">
                                        <p:cTn id="16"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2"/>
                                        </p:tgtEl>
                                        <p:attrNameLst>
                                          <p:attrName>fillcolor</p:attrName>
                                        </p:attrNameLst>
                                      </p:cBhvr>
                                      <p:tavLst>
                                        <p:tav tm="0">
                                          <p:val>
                                            <p:clrVal>
                                              <a:schemeClr val="accent2"/>
                                            </p:clrVal>
                                          </p:val>
                                        </p:tav>
                                        <p:tav tm="50000">
                                          <p:val>
                                            <p:clrVal>
                                              <a:schemeClr val="hlink"/>
                                            </p:clrVal>
                                          </p:val>
                                        </p:tav>
                                      </p:tavLst>
                                    </p:anim>
                                    <p:set>
                                      <p:cBhvr>
                                        <p:cTn id="18" dur="80"/>
                                        <p:tgtEl>
                                          <p:spTgt spid="2"/>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31751"/>
                                        </p:tgtEl>
                                        <p:attrNameLst>
                                          <p:attrName>style.visibility</p:attrName>
                                        </p:attrNameLst>
                                      </p:cBhvr>
                                      <p:to>
                                        <p:strVal val="visible"/>
                                      </p:to>
                                    </p:set>
                                    <p:anim calcmode="discrete" valueType="clr">
                                      <p:cBhvr override="childStyle">
                                        <p:cTn id="23" dur="80"/>
                                        <p:tgtEl>
                                          <p:spTgt spid="31751"/>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1751"/>
                                        </p:tgtEl>
                                        <p:attrNameLst>
                                          <p:attrName>fillcolor</p:attrName>
                                        </p:attrNameLst>
                                      </p:cBhvr>
                                      <p:tavLst>
                                        <p:tav tm="0">
                                          <p:val>
                                            <p:clrVal>
                                              <a:schemeClr val="accent2"/>
                                            </p:clrVal>
                                          </p:val>
                                        </p:tav>
                                        <p:tav tm="50000">
                                          <p:val>
                                            <p:clrVal>
                                              <a:schemeClr val="hlink"/>
                                            </p:clrVal>
                                          </p:val>
                                        </p:tav>
                                      </p:tavLst>
                                    </p:anim>
                                    <p:set>
                                      <p:cBhvr>
                                        <p:cTn id="25" dur="80"/>
                                        <p:tgtEl>
                                          <p:spTgt spid="31751"/>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7" presetClass="entr" presetSubtype="0" fill="hold" grpId="0" nodeType="clickEffect">
                                  <p:stCondLst>
                                    <p:cond delay="0"/>
                                  </p:stCondLst>
                                  <p:iterate type="lt">
                                    <p:tmPct val="50000"/>
                                  </p:iterate>
                                  <p:childTnLst>
                                    <p:set>
                                      <p:cBhvr>
                                        <p:cTn id="29" dur="1" fill="hold">
                                          <p:stCondLst>
                                            <p:cond delay="0"/>
                                          </p:stCondLst>
                                        </p:cTn>
                                        <p:tgtEl>
                                          <p:spTgt spid="31752"/>
                                        </p:tgtEl>
                                        <p:attrNameLst>
                                          <p:attrName>style.visibility</p:attrName>
                                        </p:attrNameLst>
                                      </p:cBhvr>
                                      <p:to>
                                        <p:strVal val="visible"/>
                                      </p:to>
                                    </p:set>
                                    <p:anim calcmode="discrete" valueType="clr">
                                      <p:cBhvr override="childStyle">
                                        <p:cTn id="30" dur="80"/>
                                        <p:tgtEl>
                                          <p:spTgt spid="31752"/>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31752"/>
                                        </p:tgtEl>
                                        <p:attrNameLst>
                                          <p:attrName>fillcolor</p:attrName>
                                        </p:attrNameLst>
                                      </p:cBhvr>
                                      <p:tavLst>
                                        <p:tav tm="0">
                                          <p:val>
                                            <p:clrVal>
                                              <a:schemeClr val="accent2"/>
                                            </p:clrVal>
                                          </p:val>
                                        </p:tav>
                                        <p:tav tm="50000">
                                          <p:val>
                                            <p:clrVal>
                                              <a:schemeClr val="hlink"/>
                                            </p:clrVal>
                                          </p:val>
                                        </p:tav>
                                      </p:tavLst>
                                    </p:anim>
                                    <p:set>
                                      <p:cBhvr>
                                        <p:cTn id="32" dur="80"/>
                                        <p:tgtEl>
                                          <p:spTgt spid="31752"/>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31749"/>
                                        </p:tgtEl>
                                        <p:attrNameLst>
                                          <p:attrName>style.visibility</p:attrName>
                                        </p:attrNameLst>
                                      </p:cBhvr>
                                      <p:to>
                                        <p:strVal val="visible"/>
                                      </p:to>
                                    </p:set>
                                    <p:anim calcmode="discrete" valueType="clr">
                                      <p:cBhvr override="childStyle">
                                        <p:cTn id="37" dur="80"/>
                                        <p:tgtEl>
                                          <p:spTgt spid="31749"/>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31749"/>
                                        </p:tgtEl>
                                        <p:attrNameLst>
                                          <p:attrName>fillcolor</p:attrName>
                                        </p:attrNameLst>
                                      </p:cBhvr>
                                      <p:tavLst>
                                        <p:tav tm="0">
                                          <p:val>
                                            <p:clrVal>
                                              <a:schemeClr val="accent2"/>
                                            </p:clrVal>
                                          </p:val>
                                        </p:tav>
                                        <p:tav tm="50000">
                                          <p:val>
                                            <p:clrVal>
                                              <a:schemeClr val="hlink"/>
                                            </p:clrVal>
                                          </p:val>
                                        </p:tav>
                                      </p:tavLst>
                                    </p:anim>
                                    <p:set>
                                      <p:cBhvr>
                                        <p:cTn id="39" dur="80"/>
                                        <p:tgtEl>
                                          <p:spTgt spid="31749"/>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31747"/>
                                        </p:tgtEl>
                                        <p:attrNameLst>
                                          <p:attrName>style.visibility</p:attrName>
                                        </p:attrNameLst>
                                      </p:cBhvr>
                                      <p:to>
                                        <p:strVal val="visible"/>
                                      </p:to>
                                    </p:set>
                                    <p:anim calcmode="discrete" valueType="clr">
                                      <p:cBhvr override="childStyle">
                                        <p:cTn id="44" dur="80"/>
                                        <p:tgtEl>
                                          <p:spTgt spid="31747"/>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31747"/>
                                        </p:tgtEl>
                                        <p:attrNameLst>
                                          <p:attrName>fillcolor</p:attrName>
                                        </p:attrNameLst>
                                      </p:cBhvr>
                                      <p:tavLst>
                                        <p:tav tm="0">
                                          <p:val>
                                            <p:clrVal>
                                              <a:schemeClr val="accent2"/>
                                            </p:clrVal>
                                          </p:val>
                                        </p:tav>
                                        <p:tav tm="50000">
                                          <p:val>
                                            <p:clrVal>
                                              <a:schemeClr val="hlink"/>
                                            </p:clrVal>
                                          </p:val>
                                        </p:tav>
                                      </p:tavLst>
                                    </p:anim>
                                    <p:set>
                                      <p:cBhvr>
                                        <p:cTn id="46" dur="80"/>
                                        <p:tgtEl>
                                          <p:spTgt spid="31747"/>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31748"/>
                                        </p:tgtEl>
                                        <p:attrNameLst>
                                          <p:attrName>style.visibility</p:attrName>
                                        </p:attrNameLst>
                                      </p:cBhvr>
                                      <p:to>
                                        <p:strVal val="visible"/>
                                      </p:to>
                                    </p:set>
                                    <p:anim calcmode="discrete" valueType="clr">
                                      <p:cBhvr override="childStyle">
                                        <p:cTn id="51" dur="80"/>
                                        <p:tgtEl>
                                          <p:spTgt spid="31748"/>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31748"/>
                                        </p:tgtEl>
                                        <p:attrNameLst>
                                          <p:attrName>fillcolor</p:attrName>
                                        </p:attrNameLst>
                                      </p:cBhvr>
                                      <p:tavLst>
                                        <p:tav tm="0">
                                          <p:val>
                                            <p:clrVal>
                                              <a:schemeClr val="accent2"/>
                                            </p:clrVal>
                                          </p:val>
                                        </p:tav>
                                        <p:tav tm="50000">
                                          <p:val>
                                            <p:clrVal>
                                              <a:schemeClr val="hlink"/>
                                            </p:clrVal>
                                          </p:val>
                                        </p:tav>
                                      </p:tavLst>
                                    </p:anim>
                                    <p:set>
                                      <p:cBhvr>
                                        <p:cTn id="53" dur="80"/>
                                        <p:tgtEl>
                                          <p:spTgt spid="31748"/>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1754"/>
                                        </p:tgtEl>
                                        <p:attrNameLst>
                                          <p:attrName>style.visibility</p:attrName>
                                        </p:attrNameLst>
                                      </p:cBhvr>
                                      <p:to>
                                        <p:strVal val="visible"/>
                                      </p:to>
                                    </p:set>
                                    <p:animEffect transition="in" filter="wipe(left)">
                                      <p:cBhvr>
                                        <p:cTn id="58" dur="500"/>
                                        <p:tgtEl>
                                          <p:spTgt spid="3175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1755"/>
                                        </p:tgtEl>
                                        <p:attrNameLst>
                                          <p:attrName>style.visibility</p:attrName>
                                        </p:attrNameLst>
                                      </p:cBhvr>
                                      <p:to>
                                        <p:strVal val="visible"/>
                                      </p:to>
                                    </p:set>
                                    <p:animEffect transition="in" filter="wipe(left)">
                                      <p:cBhvr>
                                        <p:cTn id="63" dur="500"/>
                                        <p:tgtEl>
                                          <p:spTgt spid="3175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left)">
                                      <p:cBhvr>
                                        <p:cTn id="6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2" grpId="0"/>
      <p:bldP spid="2" grpId="1"/>
      <p:bldP spid="31751" grpId="0"/>
      <p:bldP spid="31751" grpId="1"/>
      <p:bldP spid="31752" grpId="0"/>
      <p:bldP spid="31752" grpId="1"/>
      <p:bldP spid="31749" grpId="0"/>
      <p:bldP spid="31749" grpId="1"/>
      <p:bldP spid="31747" grpId="0"/>
      <p:bldP spid="31747" grpId="1"/>
      <p:bldP spid="31748" grpId="0"/>
      <p:bldP spid="31748" grpId="1"/>
      <p:bldP spid="31754" grpId="0"/>
      <p:bldP spid="31754" grpId="1"/>
      <p:bldP spid="31755" grpId="0"/>
      <p:bldP spid="31755"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文本框 18435"/>
          <p:cNvSpPr txBox="1"/>
          <p:nvPr/>
        </p:nvSpPr>
        <p:spPr>
          <a:xfrm>
            <a:off x="5429250" y="836930"/>
            <a:ext cx="2874963" cy="922020"/>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(2</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状态编码，</a:t>
            </a:r>
            <a:r>
              <a:rPr lang="zh-CN" altLang="zh-CN" dirty="0">
                <a:solidFill>
                  <a:srgbClr val="0070C0"/>
                </a:solidFill>
                <a:latin typeface="Arial" panose="020B0604020202020204" pitchFamily="34" charset="0"/>
                <a:ea typeface="宋体" panose="02010600030101010101" pitchFamily="2" charset="-122"/>
              </a:rPr>
              <a:t>得到具体的状态图或转换表</a:t>
            </a:r>
            <a:endParaRPr lang="zh-CN" altLang="zh-CN" dirty="0">
              <a:solidFill>
                <a:srgbClr val="0070C0"/>
              </a:solidFill>
              <a:latin typeface="Arial" panose="020B0604020202020204" pitchFamily="34" charset="0"/>
              <a:ea typeface="宋体" panose="02010600030101010101" pitchFamily="2" charset="-122"/>
            </a:endParaRPr>
          </a:p>
        </p:txBody>
      </p:sp>
      <p:graphicFrame>
        <p:nvGraphicFramePr>
          <p:cNvPr id="32771" name="对象 -2147482243"/>
          <p:cNvGraphicFramePr/>
          <p:nvPr/>
        </p:nvGraphicFramePr>
        <p:xfrm>
          <a:off x="685800" y="828675"/>
          <a:ext cx="3989388" cy="2809875"/>
        </p:xfrm>
        <a:graphic>
          <a:graphicData uri="http://schemas.openxmlformats.org/presentationml/2006/ole">
            <mc:AlternateContent xmlns:mc="http://schemas.openxmlformats.org/markup-compatibility/2006">
              <mc:Choice xmlns:v="urn:schemas-microsoft-com:vml" Requires="v">
                <p:oleObj spid="_x0000_s3125" name="" r:id="rId1" imgW="3556000" imgH="2362200" progId="Visio.Drawing.11">
                  <p:embed/>
                </p:oleObj>
              </mc:Choice>
              <mc:Fallback>
                <p:oleObj name="" r:id="rId1" imgW="3556000" imgH="2362200" progId="Visio.Drawing.11">
                  <p:embed/>
                  <p:pic>
                    <p:nvPicPr>
                      <p:cNvPr id="0" name="图片 3124"/>
                      <p:cNvPicPr/>
                      <p:nvPr/>
                    </p:nvPicPr>
                    <p:blipFill>
                      <a:blip r:embed="rId2"/>
                      <a:stretch>
                        <a:fillRect/>
                      </a:stretch>
                    </p:blipFill>
                    <p:spPr>
                      <a:xfrm>
                        <a:off x="685800" y="828675"/>
                        <a:ext cx="3989388" cy="2809875"/>
                      </a:xfrm>
                      <a:prstGeom prst="rect">
                        <a:avLst/>
                      </a:prstGeom>
                      <a:noFill/>
                      <a:ln w="38100">
                        <a:noFill/>
                        <a:miter/>
                      </a:ln>
                    </p:spPr>
                  </p:pic>
                </p:oleObj>
              </mc:Fallback>
            </mc:AlternateContent>
          </a:graphicData>
        </a:graphic>
      </p:graphicFrame>
      <p:sp>
        <p:nvSpPr>
          <p:cNvPr id="32772" name="文本框 18435"/>
          <p:cNvSpPr txBox="1"/>
          <p:nvPr/>
        </p:nvSpPr>
        <p:spPr>
          <a:xfrm>
            <a:off x="939800" y="4860290"/>
            <a:ext cx="2325688" cy="920750"/>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4</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求出状态方程、驱动方程和输出方程</a:t>
            </a:r>
            <a:endParaRPr lang="zh-CN" altLang="zh-CN" dirty="0">
              <a:solidFill>
                <a:srgbClr val="C00000"/>
              </a:solidFill>
              <a:latin typeface="Arial" panose="020B0604020202020204" pitchFamily="34" charset="0"/>
              <a:ea typeface="宋体" panose="02010600030101010101" pitchFamily="2" charset="-122"/>
            </a:endParaRPr>
          </a:p>
        </p:txBody>
      </p:sp>
      <p:graphicFrame>
        <p:nvGraphicFramePr>
          <p:cNvPr id="32773" name="对象 -2147482242"/>
          <p:cNvGraphicFramePr>
            <a:graphicFrameLocks noChangeAspect="1"/>
          </p:cNvGraphicFramePr>
          <p:nvPr/>
        </p:nvGraphicFramePr>
        <p:xfrm>
          <a:off x="3759200" y="3760788"/>
          <a:ext cx="4845050" cy="2295525"/>
        </p:xfrm>
        <a:graphic>
          <a:graphicData uri="http://schemas.openxmlformats.org/presentationml/2006/ole">
            <mc:AlternateContent xmlns:mc="http://schemas.openxmlformats.org/markup-compatibility/2006">
              <mc:Choice xmlns:v="urn:schemas-microsoft-com:vml" Requires="v">
                <p:oleObj spid="_x0000_s3126" name="" r:id="rId3" imgW="3683000" imgH="1524000" progId="Visio.Drawing.11">
                  <p:embed/>
                </p:oleObj>
              </mc:Choice>
              <mc:Fallback>
                <p:oleObj name="" r:id="rId3" imgW="3683000" imgH="1524000" progId="Visio.Drawing.11">
                  <p:embed/>
                  <p:pic>
                    <p:nvPicPr>
                      <p:cNvPr id="0" name="图片 3125"/>
                      <p:cNvPicPr/>
                      <p:nvPr/>
                    </p:nvPicPr>
                    <p:blipFill>
                      <a:blip r:embed="rId4"/>
                      <a:stretch>
                        <a:fillRect/>
                      </a:stretch>
                    </p:blipFill>
                    <p:spPr>
                      <a:xfrm>
                        <a:off x="3759200" y="3760788"/>
                        <a:ext cx="4845050" cy="2295525"/>
                      </a:xfrm>
                      <a:prstGeom prst="rect">
                        <a:avLst/>
                      </a:prstGeom>
                      <a:noFill/>
                      <a:ln w="38100">
                        <a:noFill/>
                        <a:miter/>
                      </a:ln>
                    </p:spPr>
                  </p:pic>
                </p:oleObj>
              </mc:Fallback>
            </mc:AlternateContent>
          </a:graphicData>
        </a:graphic>
      </p:graphicFrame>
      <p:sp>
        <p:nvSpPr>
          <p:cNvPr id="32774" name="矩形 11270"/>
          <p:cNvSpPr/>
          <p:nvPr/>
        </p:nvSpPr>
        <p:spPr>
          <a:xfrm>
            <a:off x="2428875" y="2473325"/>
            <a:ext cx="503238" cy="538163"/>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2775" name="矩形 11270"/>
          <p:cNvSpPr/>
          <p:nvPr/>
        </p:nvSpPr>
        <p:spPr>
          <a:xfrm>
            <a:off x="1565275" y="1174750"/>
            <a:ext cx="501650" cy="536575"/>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2776" name="矩形 11270"/>
          <p:cNvSpPr/>
          <p:nvPr/>
        </p:nvSpPr>
        <p:spPr>
          <a:xfrm>
            <a:off x="3265488" y="1174750"/>
            <a:ext cx="503237" cy="536575"/>
          </a:xfrm>
          <a:prstGeom prst="ellipse">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2777" name="矩形 11270"/>
          <p:cNvSpPr/>
          <p:nvPr/>
        </p:nvSpPr>
        <p:spPr>
          <a:xfrm>
            <a:off x="6654800" y="4391025"/>
            <a:ext cx="974725" cy="15684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2778" name="矩形 11270"/>
          <p:cNvSpPr/>
          <p:nvPr/>
        </p:nvSpPr>
        <p:spPr>
          <a:xfrm>
            <a:off x="4676775" y="5200650"/>
            <a:ext cx="3854450" cy="3397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下箭头 1"/>
          <p:cNvSpPr/>
          <p:nvPr/>
        </p:nvSpPr>
        <p:spPr>
          <a:xfrm>
            <a:off x="6654800" y="2365058"/>
            <a:ext cx="215900" cy="28733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文本框 2"/>
          <p:cNvSpPr txBox="1"/>
          <p:nvPr/>
        </p:nvSpPr>
        <p:spPr>
          <a:xfrm>
            <a:off x="850900" y="4096703"/>
            <a:ext cx="2917825"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rPr>
              <a:t>当AB</a:t>
            </a:r>
            <a:r>
              <a:rPr lang="en-US" altLang="zh-CN" dirty="0">
                <a:latin typeface="Comic Sans MS" panose="030F0702030302020204" pitchFamily="2" charset="0"/>
                <a:ea typeface="宋体" panose="02010600030101010101" pitchFamily="2" charset="-122"/>
              </a:rPr>
              <a:t>=00</a:t>
            </a:r>
            <a:r>
              <a:rPr lang="zh-CN" altLang="en-US" dirty="0">
                <a:latin typeface="Comic Sans MS" panose="030F0702030302020204" pitchFamily="2" charset="0"/>
                <a:ea typeface="宋体" panose="02010600030101010101" pitchFamily="2" charset="-122"/>
              </a:rPr>
              <a:t>，</a:t>
            </a:r>
            <a:r>
              <a:rPr lang="en-US" altLang="zh-CN" dirty="0">
                <a:latin typeface="Comic Sans MS" panose="030F0702030302020204" pitchFamily="2" charset="0"/>
                <a:ea typeface="宋体" panose="02010600030101010101" pitchFamily="2" charset="-122"/>
              </a:rPr>
              <a:t>01</a:t>
            </a:r>
            <a:r>
              <a:rPr lang="zh-CN" altLang="en-US" dirty="0">
                <a:latin typeface="Comic Sans MS" panose="030F0702030302020204" pitchFamily="2" charset="0"/>
                <a:ea typeface="宋体" panose="02010600030101010101" pitchFamily="2" charset="-122"/>
              </a:rPr>
              <a:t>和</a:t>
            </a:r>
            <a:r>
              <a:rPr lang="en-US" altLang="zh-CN" dirty="0">
                <a:latin typeface="Comic Sans MS" panose="030F0702030302020204" pitchFamily="2" charset="0"/>
                <a:ea typeface="宋体" panose="02010600030101010101" pitchFamily="2" charset="-122"/>
              </a:rPr>
              <a:t>10</a:t>
            </a:r>
            <a:r>
              <a:rPr lang="zh-CN" altLang="en-US" dirty="0">
                <a:latin typeface="Comic Sans MS" panose="030F0702030302020204" pitchFamily="2" charset="0"/>
                <a:ea typeface="宋体" panose="02010600030101010101" pitchFamily="2" charset="-122"/>
              </a:rPr>
              <a:t>时，</a:t>
            </a:r>
            <a:r>
              <a:rPr lang="en-US" altLang="zh-CN" dirty="0">
                <a:latin typeface="Comic Sans MS" panose="030F0702030302020204" pitchFamily="2" charset="0"/>
                <a:ea typeface="宋体" panose="02010600030101010101" pitchFamily="2" charset="-122"/>
              </a:rPr>
              <a:t>...</a:t>
            </a:r>
            <a:endParaRPr lang="en-US" altLang="zh-CN" dirty="0">
              <a:latin typeface="Comic Sans MS" panose="030F0702030302020204" pitchFamily="2" charset="0"/>
              <a:ea typeface="宋体" panose="02010600030101010101" pitchFamily="2" charset="-122"/>
            </a:endParaRPr>
          </a:p>
        </p:txBody>
      </p:sp>
      <p:sp>
        <p:nvSpPr>
          <p:cNvPr id="4" name="文本框 3"/>
          <p:cNvSpPr txBox="1"/>
          <p:nvPr/>
        </p:nvSpPr>
        <p:spPr>
          <a:xfrm>
            <a:off x="5429250" y="2049145"/>
            <a:ext cx="950913" cy="922338"/>
          </a:xfrm>
          <a:prstGeom prst="rect">
            <a:avLst/>
          </a:prstGeom>
          <a:noFill/>
          <a:ln w="9525">
            <a:noFill/>
          </a:ln>
        </p:spPr>
        <p:txBody>
          <a:bodyPr wrap="none" anchor="t" anchorCtr="0">
            <a:spAutoFit/>
          </a:bodyPr>
          <a:p>
            <a:r>
              <a:rPr lang="en-US" altLang="zh-CN" dirty="0">
                <a:latin typeface="Comic Sans MS" panose="030F0702030302020204" pitchFamily="2" charset="0"/>
                <a:ea typeface="宋体" panose="02010600030101010101" pitchFamily="2" charset="-122"/>
              </a:rPr>
              <a:t>S</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=00,</a:t>
            </a:r>
            <a:endParaRPr lang="en-US" altLang="zh-CN" dirty="0">
              <a:latin typeface="Comic Sans MS" panose="030F0702030302020204" pitchFamily="2" charset="0"/>
              <a:ea typeface="宋体" panose="02010600030101010101" pitchFamily="2" charset="-122"/>
            </a:endParaRPr>
          </a:p>
          <a:p>
            <a:r>
              <a:rPr lang="en-US" altLang="zh-CN" dirty="0">
                <a:latin typeface="Comic Sans MS" panose="030F0702030302020204" pitchFamily="2" charset="0"/>
                <a:ea typeface="宋体" panose="02010600030101010101" pitchFamily="2" charset="-122"/>
              </a:rPr>
              <a:t>S</a:t>
            </a:r>
            <a:r>
              <a:rPr lang="en-US" altLang="zh-CN" baseline="-25000"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=01,</a:t>
            </a:r>
            <a:endParaRPr lang="zh-CN" altLang="zh-CN" dirty="0">
              <a:latin typeface="Comic Sans MS" panose="030F0702030302020204" pitchFamily="2" charset="0"/>
              <a:ea typeface="宋体" panose="02010600030101010101" pitchFamily="2" charset="-122"/>
            </a:endParaRPr>
          </a:p>
          <a:p>
            <a:r>
              <a:rPr lang="en-US" altLang="zh-CN" dirty="0">
                <a:latin typeface="Comic Sans MS" panose="030F0702030302020204" pitchFamily="2" charset="0"/>
                <a:ea typeface="宋体" panose="02010600030101010101" pitchFamily="2" charset="-122"/>
              </a:rPr>
              <a:t>S</a:t>
            </a:r>
            <a:r>
              <a:rPr lang="en-US" altLang="zh-CN" baseline="-25000"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=10</a:t>
            </a:r>
            <a:endParaRPr lang="en-US" altLang="zh-CN" dirty="0">
              <a:latin typeface="Comic Sans MS" panose="030F0702030302020204" pitchFamily="2" charset="0"/>
              <a:ea typeface="宋体" panose="02010600030101010101" pitchFamily="2" charset="-122"/>
            </a:endParaRPr>
          </a:p>
        </p:txBody>
      </p:sp>
      <p:sp>
        <p:nvSpPr>
          <p:cNvPr id="5" name="文本框 4"/>
          <p:cNvSpPr txBox="1"/>
          <p:nvPr/>
        </p:nvSpPr>
        <p:spPr>
          <a:xfrm>
            <a:off x="7485063" y="2366645"/>
            <a:ext cx="1387475"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baseline="30000">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/YZ</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cxnSp>
        <p:nvCxnSpPr>
          <p:cNvPr id="6" name="曲线连接符 5"/>
          <p:cNvCxnSpPr/>
          <p:nvPr/>
        </p:nvCxnSpPr>
        <p:spPr>
          <a:xfrm rot="5400000" flipV="1">
            <a:off x="7520781" y="3435191"/>
            <a:ext cx="885825" cy="14288"/>
          </a:xfrm>
          <a:prstGeom prst="curvedConnector3">
            <a:avLst>
              <a:gd name="adj1" fmla="val 50072"/>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7" name="矩形 11270"/>
          <p:cNvSpPr/>
          <p:nvPr/>
        </p:nvSpPr>
        <p:spPr>
          <a:xfrm>
            <a:off x="3848100" y="1819275"/>
            <a:ext cx="773113" cy="3968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dissolve">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
                                        </p:tgtEl>
                                        <p:attrNameLst>
                                          <p:attrName>style.visibility</p:attrName>
                                        </p:attrNameLst>
                                      </p:cBhvr>
                                      <p:to>
                                        <p:strVal val="visible"/>
                                      </p:to>
                                    </p:set>
                                    <p:anim calcmode="discrete" valueType="clr">
                                      <p:cBhvr override="childStyle">
                                        <p:cTn id="12"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
                                        </p:tgtEl>
                                        <p:attrNameLst>
                                          <p:attrName>fillcolor</p:attrName>
                                        </p:attrNameLst>
                                      </p:cBhvr>
                                      <p:tavLst>
                                        <p:tav tm="0">
                                          <p:val>
                                            <p:clrVal>
                                              <a:schemeClr val="accent2"/>
                                            </p:clrVal>
                                          </p:val>
                                        </p:tav>
                                        <p:tav tm="50000">
                                          <p:val>
                                            <p:clrVal>
                                              <a:schemeClr val="hlink"/>
                                            </p:clrVal>
                                          </p:val>
                                        </p:tav>
                                      </p:tavLst>
                                    </p:anim>
                                    <p:set>
                                      <p:cBhvr>
                                        <p:cTn id="14" dur="80"/>
                                        <p:tgtEl>
                                          <p:spTgt spid="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7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32770"/>
                                        </p:tgtEl>
                                        <p:attrNameLst>
                                          <p:attrName>style.visibility</p:attrName>
                                        </p:attrNameLst>
                                      </p:cBhvr>
                                      <p:to>
                                        <p:strVal val="visible"/>
                                      </p:to>
                                    </p:set>
                                    <p:anim calcmode="discrete" valueType="clr">
                                      <p:cBhvr override="childStyle">
                                        <p:cTn id="31" dur="80"/>
                                        <p:tgtEl>
                                          <p:spTgt spid="32770"/>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32770"/>
                                        </p:tgtEl>
                                        <p:attrNameLst>
                                          <p:attrName>fillcolor</p:attrName>
                                        </p:attrNameLst>
                                      </p:cBhvr>
                                      <p:tavLst>
                                        <p:tav tm="0">
                                          <p:val>
                                            <p:clrVal>
                                              <a:schemeClr val="accent2"/>
                                            </p:clrVal>
                                          </p:val>
                                        </p:tav>
                                        <p:tav tm="50000">
                                          <p:val>
                                            <p:clrVal>
                                              <a:schemeClr val="hlink"/>
                                            </p:clrVal>
                                          </p:val>
                                        </p:tav>
                                      </p:tavLst>
                                    </p:anim>
                                    <p:set>
                                      <p:cBhvr>
                                        <p:cTn id="33" dur="80"/>
                                        <p:tgtEl>
                                          <p:spTgt spid="32770"/>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4"/>
                                        </p:tgtEl>
                                        <p:attrNameLst>
                                          <p:attrName>style.visibility</p:attrName>
                                        </p:attrNameLst>
                                      </p:cBhvr>
                                      <p:to>
                                        <p:strVal val="visible"/>
                                      </p:to>
                                    </p:set>
                                    <p:anim calcmode="discrete" valueType="clr">
                                      <p:cBhvr override="childStyle">
                                        <p:cTn id="3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4"/>
                                        </p:tgtEl>
                                        <p:attrNameLst>
                                          <p:attrName>fillcolor</p:attrName>
                                        </p:attrNameLst>
                                      </p:cBhvr>
                                      <p:tavLst>
                                        <p:tav tm="0">
                                          <p:val>
                                            <p:clrVal>
                                              <a:schemeClr val="accent2"/>
                                            </p:clrVal>
                                          </p:val>
                                        </p:tav>
                                        <p:tav tm="50000">
                                          <p:val>
                                            <p:clrVal>
                                              <a:schemeClr val="hlink"/>
                                            </p:clrVal>
                                          </p:val>
                                        </p:tav>
                                      </p:tavLst>
                                    </p:anim>
                                    <p:set>
                                      <p:cBhvr>
                                        <p:cTn id="40" dur="80"/>
                                        <p:tgtEl>
                                          <p:spTgt spid="4"/>
                                        </p:tgtEl>
                                        <p:attrNameLst>
                                          <p:attrName>fill.type</p:attrName>
                                        </p:attrNameLst>
                                      </p:cBhvr>
                                      <p:to>
                                        <p:strVal val="solid"/>
                                      </p:to>
                                    </p:set>
                                  </p:childTnLst>
                                </p:cTn>
                              </p:par>
                            </p:childTnLst>
                          </p:cTn>
                        </p:par>
                        <p:par>
                          <p:cTn id="41" fill="hold">
                            <p:stCondLst>
                              <p:cond delay="719"/>
                            </p:stCondLst>
                            <p:childTnLst>
                              <p:par>
                                <p:cTn id="42" presetID="1"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par>
                          <p:cTn id="44" fill="hold">
                            <p:stCondLst>
                              <p:cond delay="719"/>
                            </p:stCondLst>
                            <p:childTnLst>
                              <p:par>
                                <p:cTn id="45" presetID="9" presetClass="entr" presetSubtype="0" fill="hold" nodeType="afterEffect">
                                  <p:stCondLst>
                                    <p:cond delay="0"/>
                                  </p:stCondLst>
                                  <p:childTnLst>
                                    <p:set>
                                      <p:cBhvr>
                                        <p:cTn id="46" dur="1" fill="hold">
                                          <p:stCondLst>
                                            <p:cond delay="0"/>
                                          </p:stCondLst>
                                        </p:cTn>
                                        <p:tgtEl>
                                          <p:spTgt spid="32773"/>
                                        </p:tgtEl>
                                        <p:attrNameLst>
                                          <p:attrName>style.visibility</p:attrName>
                                        </p:attrNameLst>
                                      </p:cBhvr>
                                      <p:to>
                                        <p:strVal val="visible"/>
                                      </p:to>
                                    </p:set>
                                    <p:animEffect transition="in" filter="dissolve">
                                      <p:cBhvr>
                                        <p:cTn id="47" dur="500"/>
                                        <p:tgtEl>
                                          <p:spTgt spid="327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778"/>
                                        </p:tgtEl>
                                        <p:attrNameLst>
                                          <p:attrName>style.visibility</p:attrName>
                                        </p:attrNameLst>
                                      </p:cBhvr>
                                      <p:to>
                                        <p:strVal val="visible"/>
                                      </p:to>
                                    </p:set>
                                    <p:animEffect transition="in" filter="wipe(left)">
                                      <p:cBhvr>
                                        <p:cTn id="52" dur="500"/>
                                        <p:tgtEl>
                                          <p:spTgt spid="3277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2777"/>
                                        </p:tgtEl>
                                        <p:attrNameLst>
                                          <p:attrName>style.visibility</p:attrName>
                                        </p:attrNameLst>
                                      </p:cBhvr>
                                      <p:to>
                                        <p:strVal val="visible"/>
                                      </p:to>
                                    </p:set>
                                    <p:animEffect transition="in" filter="wipe(up)">
                                      <p:cBhvr>
                                        <p:cTn id="57" dur="500"/>
                                        <p:tgtEl>
                                          <p:spTgt spid="32777"/>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5"/>
                                        </p:tgtEl>
                                        <p:attrNameLst>
                                          <p:attrName>style.visibility</p:attrName>
                                        </p:attrNameLst>
                                      </p:cBhvr>
                                      <p:to>
                                        <p:strVal val="visible"/>
                                      </p:to>
                                    </p:set>
                                    <p:anim calcmode="discrete" valueType="clr">
                                      <p:cBhvr override="childStyle">
                                        <p:cTn id="62"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5"/>
                                        </p:tgtEl>
                                        <p:attrNameLst>
                                          <p:attrName>fillcolor</p:attrName>
                                        </p:attrNameLst>
                                      </p:cBhvr>
                                      <p:tavLst>
                                        <p:tav tm="0">
                                          <p:val>
                                            <p:clrVal>
                                              <a:schemeClr val="accent2"/>
                                            </p:clrVal>
                                          </p:val>
                                        </p:tav>
                                        <p:tav tm="50000">
                                          <p:val>
                                            <p:clrVal>
                                              <a:schemeClr val="hlink"/>
                                            </p:clrVal>
                                          </p:val>
                                        </p:tav>
                                      </p:tavLst>
                                    </p:anim>
                                    <p:set>
                                      <p:cBhvr>
                                        <p:cTn id="64" dur="80"/>
                                        <p:tgtEl>
                                          <p:spTgt spid="5"/>
                                        </p:tgtEl>
                                        <p:attrNameLst>
                                          <p:attrName>fill.type</p:attrName>
                                        </p:attrNameLst>
                                      </p:cBhvr>
                                      <p:to>
                                        <p:strVal val="solid"/>
                                      </p:to>
                                    </p:set>
                                  </p:childTnLst>
                                </p:cTn>
                              </p:par>
                            </p:childTnLst>
                          </p:cTn>
                        </p:par>
                        <p:par>
                          <p:cTn id="65" fill="hold">
                            <p:stCondLst>
                              <p:cond delay="399"/>
                            </p:stCondLst>
                            <p:childTnLst>
                              <p:par>
                                <p:cTn id="66" presetID="1" presetClass="entr" presetSubtype="0"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grpId="0" nodeType="clickEffect">
                                  <p:stCondLst>
                                    <p:cond delay="0"/>
                                  </p:stCondLst>
                                  <p:iterate type="lt">
                                    <p:tmPct val="50000"/>
                                  </p:iterate>
                                  <p:childTnLst>
                                    <p:set>
                                      <p:cBhvr>
                                        <p:cTn id="71" dur="1" fill="hold">
                                          <p:stCondLst>
                                            <p:cond delay="0"/>
                                          </p:stCondLst>
                                        </p:cTn>
                                        <p:tgtEl>
                                          <p:spTgt spid="32772"/>
                                        </p:tgtEl>
                                        <p:attrNameLst>
                                          <p:attrName>style.visibility</p:attrName>
                                        </p:attrNameLst>
                                      </p:cBhvr>
                                      <p:to>
                                        <p:strVal val="visible"/>
                                      </p:to>
                                    </p:set>
                                    <p:anim calcmode="discrete" valueType="clr">
                                      <p:cBhvr override="childStyle">
                                        <p:cTn id="72" dur="80"/>
                                        <p:tgtEl>
                                          <p:spTgt spid="32772"/>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32772"/>
                                        </p:tgtEl>
                                        <p:attrNameLst>
                                          <p:attrName>fillcolor</p:attrName>
                                        </p:attrNameLst>
                                      </p:cBhvr>
                                      <p:tavLst>
                                        <p:tav tm="0">
                                          <p:val>
                                            <p:clrVal>
                                              <a:schemeClr val="accent2"/>
                                            </p:clrVal>
                                          </p:val>
                                        </p:tav>
                                        <p:tav tm="50000">
                                          <p:val>
                                            <p:clrVal>
                                              <a:schemeClr val="hlink"/>
                                            </p:clrVal>
                                          </p:val>
                                        </p:tav>
                                      </p:tavLst>
                                    </p:anim>
                                    <p:set>
                                      <p:cBhvr>
                                        <p:cTn id="74" dur="80"/>
                                        <p:tgtEl>
                                          <p:spTgt spid="32772"/>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dissolv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animBg="1"/>
      <p:bldP spid="32775" grpId="1" animBg="1"/>
      <p:bldP spid="32776" grpId="0" animBg="1"/>
      <p:bldP spid="32776" grpId="1" animBg="1"/>
      <p:bldP spid="32774" grpId="0" animBg="1"/>
      <p:bldP spid="32774" grpId="1" animBg="1"/>
      <p:bldP spid="32770" grpId="0"/>
      <p:bldP spid="32770" grpId="1"/>
      <p:bldP spid="2" grpId="0" bldLvl="0" animBg="1"/>
      <p:bldP spid="2" grpId="1" animBg="1"/>
      <p:bldP spid="32778" grpId="0" bldLvl="0" animBg="1"/>
      <p:bldP spid="32778" grpId="1" animBg="1"/>
      <p:bldP spid="32777" grpId="0" bldLvl="0" animBg="1"/>
      <p:bldP spid="32777" grpId="1" animBg="1"/>
      <p:bldP spid="32772" grpId="0"/>
      <p:bldP spid="32772" grpId="1"/>
      <p:bldP spid="4" grpId="0"/>
      <p:bldP spid="4" grpId="1"/>
      <p:bldP spid="3" grpId="0"/>
      <p:bldP spid="3" grpId="1"/>
      <p:bldP spid="5" grpId="0"/>
      <p:bldP spid="5" grpId="1"/>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793" name="对象 3"/>
          <p:cNvGraphicFramePr/>
          <p:nvPr/>
        </p:nvGraphicFramePr>
        <p:xfrm>
          <a:off x="765175" y="715963"/>
          <a:ext cx="5060950" cy="4951412"/>
        </p:xfrm>
        <a:graphic>
          <a:graphicData uri="http://schemas.openxmlformats.org/presentationml/2006/ole">
            <mc:AlternateContent xmlns:mc="http://schemas.openxmlformats.org/markup-compatibility/2006">
              <mc:Choice xmlns:v="urn:schemas-microsoft-com:vml" Requires="v">
                <p:oleObj spid="_x0000_s3127" name="" r:id="rId1" imgW="5619750" imgH="5791200" progId="Paint.Picture">
                  <p:embed/>
                </p:oleObj>
              </mc:Choice>
              <mc:Fallback>
                <p:oleObj name="" r:id="rId1" imgW="5619750" imgH="5791200" progId="Paint.Picture">
                  <p:embed/>
                  <p:pic>
                    <p:nvPicPr>
                      <p:cNvPr id="0" name="图片 3126"/>
                      <p:cNvPicPr/>
                      <p:nvPr/>
                    </p:nvPicPr>
                    <p:blipFill>
                      <a:blip r:embed="rId2"/>
                      <a:stretch>
                        <a:fillRect/>
                      </a:stretch>
                    </p:blipFill>
                    <p:spPr>
                      <a:xfrm>
                        <a:off x="765175" y="715963"/>
                        <a:ext cx="5060950" cy="4951412"/>
                      </a:xfrm>
                      <a:prstGeom prst="rect">
                        <a:avLst/>
                      </a:prstGeom>
                      <a:noFill/>
                      <a:ln w="38100">
                        <a:noFill/>
                        <a:miter/>
                      </a:ln>
                    </p:spPr>
                  </p:pic>
                </p:oleObj>
              </mc:Fallback>
            </mc:AlternateContent>
          </a:graphicData>
        </a:graphic>
      </p:graphicFrame>
      <p:graphicFrame>
        <p:nvGraphicFramePr>
          <p:cNvPr id="33794" name="对象 -2147482239"/>
          <p:cNvGraphicFramePr>
            <a:graphicFrameLocks noChangeAspect="1"/>
          </p:cNvGraphicFramePr>
          <p:nvPr/>
        </p:nvGraphicFramePr>
        <p:xfrm>
          <a:off x="6407150" y="1595438"/>
          <a:ext cx="2560638" cy="757237"/>
        </p:xfrm>
        <a:graphic>
          <a:graphicData uri="http://schemas.openxmlformats.org/presentationml/2006/ole">
            <mc:AlternateContent xmlns:mc="http://schemas.openxmlformats.org/markup-compatibility/2006">
              <mc:Choice xmlns:v="urn:schemas-microsoft-com:vml" Requires="v">
                <p:oleObj spid="_x0000_s3124" name="" r:id="rId3" imgW="1587500" imgH="469900" progId="Equation.3">
                  <p:embed/>
                </p:oleObj>
              </mc:Choice>
              <mc:Fallback>
                <p:oleObj name="" r:id="rId3" imgW="1587500" imgH="469900" progId="Equation.3">
                  <p:embed/>
                  <p:pic>
                    <p:nvPicPr>
                      <p:cNvPr id="0" name="图片 3123"/>
                      <p:cNvPicPr/>
                      <p:nvPr/>
                    </p:nvPicPr>
                    <p:blipFill>
                      <a:blip r:embed="rId4"/>
                      <a:stretch>
                        <a:fillRect/>
                      </a:stretch>
                    </p:blipFill>
                    <p:spPr>
                      <a:xfrm>
                        <a:off x="6407150" y="1595438"/>
                        <a:ext cx="2560638" cy="757237"/>
                      </a:xfrm>
                      <a:prstGeom prst="rect">
                        <a:avLst/>
                      </a:prstGeom>
                      <a:noFill/>
                      <a:ln w="38100">
                        <a:noFill/>
                        <a:miter/>
                      </a:ln>
                    </p:spPr>
                  </p:pic>
                </p:oleObj>
              </mc:Fallback>
            </mc:AlternateContent>
          </a:graphicData>
        </a:graphic>
      </p:graphicFrame>
      <p:graphicFrame>
        <p:nvGraphicFramePr>
          <p:cNvPr id="33795" name="对象 -2147482238"/>
          <p:cNvGraphicFramePr>
            <a:graphicFrameLocks noChangeAspect="1"/>
          </p:cNvGraphicFramePr>
          <p:nvPr/>
        </p:nvGraphicFramePr>
        <p:xfrm>
          <a:off x="6792913" y="4778375"/>
          <a:ext cx="1933575" cy="681038"/>
        </p:xfrm>
        <a:graphic>
          <a:graphicData uri="http://schemas.openxmlformats.org/presentationml/2006/ole">
            <mc:AlternateContent xmlns:mc="http://schemas.openxmlformats.org/markup-compatibility/2006">
              <mc:Choice xmlns:v="urn:schemas-microsoft-com:vml" Requires="v">
                <p:oleObj spid="_x0000_s3122" name="" r:id="rId5" imgW="1193800" imgH="419100" progId="Equation.3">
                  <p:embed/>
                </p:oleObj>
              </mc:Choice>
              <mc:Fallback>
                <p:oleObj name="" r:id="rId5" imgW="1193800" imgH="419100" progId="Equation.3">
                  <p:embed/>
                  <p:pic>
                    <p:nvPicPr>
                      <p:cNvPr id="0" name="图片 3121"/>
                      <p:cNvPicPr/>
                      <p:nvPr/>
                    </p:nvPicPr>
                    <p:blipFill>
                      <a:blip r:embed="rId6"/>
                      <a:stretch>
                        <a:fillRect/>
                      </a:stretch>
                    </p:blipFill>
                    <p:spPr>
                      <a:xfrm>
                        <a:off x="6792913" y="4778375"/>
                        <a:ext cx="1933575" cy="681038"/>
                      </a:xfrm>
                      <a:prstGeom prst="rect">
                        <a:avLst/>
                      </a:prstGeom>
                      <a:noFill/>
                      <a:ln w="38100">
                        <a:noFill/>
                        <a:miter/>
                      </a:ln>
                    </p:spPr>
                  </p:pic>
                </p:oleObj>
              </mc:Fallback>
            </mc:AlternateContent>
          </a:graphicData>
        </a:graphic>
      </p:graphicFrame>
      <p:graphicFrame>
        <p:nvGraphicFramePr>
          <p:cNvPr id="33796" name="对象 -2147482237"/>
          <p:cNvGraphicFramePr>
            <a:graphicFrameLocks noChangeAspect="1"/>
          </p:cNvGraphicFramePr>
          <p:nvPr/>
        </p:nvGraphicFramePr>
        <p:xfrm>
          <a:off x="6272213" y="3319463"/>
          <a:ext cx="2436812" cy="646112"/>
        </p:xfrm>
        <a:graphic>
          <a:graphicData uri="http://schemas.openxmlformats.org/presentationml/2006/ole">
            <mc:AlternateContent xmlns:mc="http://schemas.openxmlformats.org/markup-compatibility/2006">
              <mc:Choice xmlns:v="urn:schemas-microsoft-com:vml" Requires="v">
                <p:oleObj spid="_x0000_s3128" name="" r:id="rId7" imgW="1816100" imgH="482600" progId="Equation.3">
                  <p:embed/>
                </p:oleObj>
              </mc:Choice>
              <mc:Fallback>
                <p:oleObj name="" r:id="rId7" imgW="1816100" imgH="482600" progId="Equation.3">
                  <p:embed/>
                  <p:pic>
                    <p:nvPicPr>
                      <p:cNvPr id="0" name="图片 3127"/>
                      <p:cNvPicPr/>
                      <p:nvPr/>
                    </p:nvPicPr>
                    <p:blipFill>
                      <a:blip r:embed="rId8"/>
                      <a:stretch>
                        <a:fillRect/>
                      </a:stretch>
                    </p:blipFill>
                    <p:spPr>
                      <a:xfrm>
                        <a:off x="6272213" y="3319463"/>
                        <a:ext cx="2436812" cy="646112"/>
                      </a:xfrm>
                      <a:prstGeom prst="rect">
                        <a:avLst/>
                      </a:prstGeom>
                      <a:noFill/>
                      <a:ln w="38100">
                        <a:noFill/>
                        <a:miter/>
                      </a:ln>
                    </p:spPr>
                  </p:pic>
                </p:oleObj>
              </mc:Fallback>
            </mc:AlternateContent>
          </a:graphicData>
        </a:graphic>
      </p:graphicFrame>
      <p:sp>
        <p:nvSpPr>
          <p:cNvPr id="4" name="右箭头 3"/>
          <p:cNvSpPr/>
          <p:nvPr/>
        </p:nvSpPr>
        <p:spPr>
          <a:xfrm>
            <a:off x="6067425" y="1830388"/>
            <a:ext cx="288925"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 name="右箭头 1"/>
          <p:cNvSpPr/>
          <p:nvPr/>
        </p:nvSpPr>
        <p:spPr>
          <a:xfrm>
            <a:off x="6311900" y="5010150"/>
            <a:ext cx="287338"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下箭头 2"/>
          <p:cNvSpPr/>
          <p:nvPr/>
        </p:nvSpPr>
        <p:spPr>
          <a:xfrm>
            <a:off x="7316788" y="2760663"/>
            <a:ext cx="215900" cy="28892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3800" name="文本框 18435"/>
          <p:cNvSpPr txBox="1"/>
          <p:nvPr/>
        </p:nvSpPr>
        <p:spPr>
          <a:xfrm>
            <a:off x="976313" y="5818188"/>
            <a:ext cx="3573462"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5</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检查电路能否自启动（略）</a:t>
            </a:r>
            <a:endParaRPr lang="zh-CN" altLang="zh-CN" dirty="0">
              <a:solidFill>
                <a:srgbClr val="C00000"/>
              </a:solidFill>
              <a:latin typeface="Arial" panose="020B0604020202020204" pitchFamily="34" charset="0"/>
              <a:ea typeface="宋体" panose="02010600030101010101" pitchFamily="2" charset="-122"/>
            </a:endParaRPr>
          </a:p>
        </p:txBody>
      </p:sp>
      <p:sp>
        <p:nvSpPr>
          <p:cNvPr id="5" name="文本框 4"/>
          <p:cNvSpPr txBox="1"/>
          <p:nvPr/>
        </p:nvSpPr>
        <p:spPr>
          <a:xfrm>
            <a:off x="7761288" y="2681288"/>
            <a:ext cx="809625"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D</a:t>
            </a:r>
            <a:endParaRPr lang="en-US" altLang="zh-CN">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3"/>
                                        </p:tgtEl>
                                        <p:attrNameLst>
                                          <p:attrName>style.visibility</p:attrName>
                                        </p:attrNameLst>
                                      </p:cBhvr>
                                      <p:to>
                                        <p:strVal val="visible"/>
                                      </p:to>
                                    </p:set>
                                    <p:animEffect transition="in" filter="dissolve">
                                      <p:cBhvr>
                                        <p:cTn id="7" dur="500"/>
                                        <p:tgtEl>
                                          <p:spTgt spid="337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33794"/>
                                        </p:tgtEl>
                                        <p:attrNameLst>
                                          <p:attrName>style.visibility</p:attrName>
                                        </p:attrNameLst>
                                      </p:cBhvr>
                                      <p:to>
                                        <p:strVal val="visible"/>
                                      </p:to>
                                    </p:set>
                                    <p:animEffect transition="in" filter="wipe(left)">
                                      <p:cBhvr>
                                        <p:cTn id="15" dur="500"/>
                                        <p:tgtEl>
                                          <p:spTgt spid="33794"/>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grpId="0" nodeType="clickEffect">
                                  <p:stCondLst>
                                    <p:cond delay="0"/>
                                  </p:stCondLst>
                                  <p:iterate type="lt">
                                    <p:tmPct val="50000"/>
                                  </p:iterate>
                                  <p:childTnLst>
                                    <p:set>
                                      <p:cBhvr>
                                        <p:cTn id="19" dur="1" fill="hold">
                                          <p:stCondLst>
                                            <p:cond delay="0"/>
                                          </p:stCondLst>
                                        </p:cTn>
                                        <p:tgtEl>
                                          <p:spTgt spid="5"/>
                                        </p:tgtEl>
                                        <p:attrNameLst>
                                          <p:attrName>style.visibility</p:attrName>
                                        </p:attrNameLst>
                                      </p:cBhvr>
                                      <p:to>
                                        <p:strVal val="visible"/>
                                      </p:to>
                                    </p:set>
                                    <p:anim calcmode="discrete" valueType="clr">
                                      <p:cBhvr override="childStyle">
                                        <p:cTn id="20"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5"/>
                                        </p:tgtEl>
                                        <p:attrNameLst>
                                          <p:attrName>fillcolor</p:attrName>
                                        </p:attrNameLst>
                                      </p:cBhvr>
                                      <p:tavLst>
                                        <p:tav tm="0">
                                          <p:val>
                                            <p:clrVal>
                                              <a:schemeClr val="accent2"/>
                                            </p:clrVal>
                                          </p:val>
                                        </p:tav>
                                        <p:tav tm="50000">
                                          <p:val>
                                            <p:clrVal>
                                              <a:schemeClr val="hlink"/>
                                            </p:clrVal>
                                          </p:val>
                                        </p:tav>
                                      </p:tavLst>
                                    </p:anim>
                                    <p:set>
                                      <p:cBhvr>
                                        <p:cTn id="22" dur="80"/>
                                        <p:tgtEl>
                                          <p:spTgt spid="5"/>
                                        </p:tgtEl>
                                        <p:attrNameLst>
                                          <p:attrName>fill.type</p:attrName>
                                        </p:attrNameLst>
                                      </p:cBhvr>
                                      <p:to>
                                        <p:strVal val="solid"/>
                                      </p:to>
                                    </p:set>
                                  </p:childTnLst>
                                </p:cTn>
                              </p:par>
                            </p:childTnLst>
                          </p:cTn>
                        </p:par>
                        <p:par>
                          <p:cTn id="23" fill="hold">
                            <p:stCondLst>
                              <p:cond delay="199"/>
                            </p:stCondLst>
                            <p:childTnLst>
                              <p:par>
                                <p:cTn id="24" presetID="1"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par>
                          <p:cTn id="26" fill="hold">
                            <p:stCondLst>
                              <p:cond delay="199"/>
                            </p:stCondLst>
                            <p:childTnLst>
                              <p:par>
                                <p:cTn id="27" presetID="9" presetClass="entr" presetSubtype="0" fill="hold" nodeType="afterEffect">
                                  <p:stCondLst>
                                    <p:cond delay="0"/>
                                  </p:stCondLst>
                                  <p:childTnLst>
                                    <p:set>
                                      <p:cBhvr>
                                        <p:cTn id="28" dur="1" fill="hold">
                                          <p:stCondLst>
                                            <p:cond delay="0"/>
                                          </p:stCondLst>
                                        </p:cTn>
                                        <p:tgtEl>
                                          <p:spTgt spid="33796"/>
                                        </p:tgtEl>
                                        <p:attrNameLst>
                                          <p:attrName>style.visibility</p:attrName>
                                        </p:attrNameLst>
                                      </p:cBhvr>
                                      <p:to>
                                        <p:strVal val="visible"/>
                                      </p:to>
                                    </p:set>
                                    <p:animEffect transition="in" filter="dissolve">
                                      <p:cBhvr>
                                        <p:cTn id="29" dur="500"/>
                                        <p:tgtEl>
                                          <p:spTgt spid="3379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nodeType="afterEffect">
                                  <p:stCondLst>
                                    <p:cond delay="0"/>
                                  </p:stCondLst>
                                  <p:childTnLst>
                                    <p:set>
                                      <p:cBhvr>
                                        <p:cTn id="36" dur="1" fill="hold">
                                          <p:stCondLst>
                                            <p:cond delay="0"/>
                                          </p:stCondLst>
                                        </p:cTn>
                                        <p:tgtEl>
                                          <p:spTgt spid="33795"/>
                                        </p:tgtEl>
                                        <p:attrNameLst>
                                          <p:attrName>style.visibility</p:attrName>
                                        </p:attrNameLst>
                                      </p:cBhvr>
                                      <p:to>
                                        <p:strVal val="visible"/>
                                      </p:to>
                                    </p:set>
                                    <p:animEffect transition="in" filter="wipe(left)">
                                      <p:cBhvr>
                                        <p:cTn id="37" dur="500"/>
                                        <p:tgtEl>
                                          <p:spTgt spid="33795"/>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33800"/>
                                        </p:tgtEl>
                                        <p:attrNameLst>
                                          <p:attrName>style.visibility</p:attrName>
                                        </p:attrNameLst>
                                      </p:cBhvr>
                                      <p:to>
                                        <p:strVal val="visible"/>
                                      </p:to>
                                    </p:set>
                                    <p:anim calcmode="discrete" valueType="clr">
                                      <p:cBhvr override="childStyle">
                                        <p:cTn id="42" dur="80"/>
                                        <p:tgtEl>
                                          <p:spTgt spid="33800"/>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33800"/>
                                        </p:tgtEl>
                                        <p:attrNameLst>
                                          <p:attrName>fillcolor</p:attrName>
                                        </p:attrNameLst>
                                      </p:cBhvr>
                                      <p:tavLst>
                                        <p:tav tm="0">
                                          <p:val>
                                            <p:clrVal>
                                              <a:schemeClr val="accent2"/>
                                            </p:clrVal>
                                          </p:val>
                                        </p:tav>
                                        <p:tav tm="50000">
                                          <p:val>
                                            <p:clrVal>
                                              <a:schemeClr val="hlink"/>
                                            </p:clrVal>
                                          </p:val>
                                        </p:tav>
                                      </p:tavLst>
                                    </p:anim>
                                    <p:set>
                                      <p:cBhvr>
                                        <p:cTn id="44" dur="80"/>
                                        <p:tgtEl>
                                          <p:spTgt spid="338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3" grpId="0" bldLvl="0" animBg="1"/>
      <p:bldP spid="3" grpId="1" animBg="1"/>
      <p:bldP spid="2" grpId="0" animBg="1"/>
      <p:bldP spid="2" grpId="1" animBg="1"/>
      <p:bldP spid="33800" grpId="0"/>
      <p:bldP spid="33800"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7" name="图片 873" descr="6-4-17"/>
          <p:cNvPicPr>
            <a:picLocks noChangeAspect="1"/>
          </p:cNvPicPr>
          <p:nvPr/>
        </p:nvPicPr>
        <p:blipFill>
          <a:blip r:embed="rId1"/>
          <a:stretch>
            <a:fillRect/>
          </a:stretch>
        </p:blipFill>
        <p:spPr>
          <a:xfrm>
            <a:off x="615950" y="1162050"/>
            <a:ext cx="3633788" cy="4865688"/>
          </a:xfrm>
          <a:prstGeom prst="rect">
            <a:avLst/>
          </a:prstGeom>
          <a:noFill/>
          <a:ln w="9525">
            <a:noFill/>
          </a:ln>
        </p:spPr>
      </p:pic>
      <p:sp>
        <p:nvSpPr>
          <p:cNvPr id="34818" name="文本框 18435"/>
          <p:cNvSpPr txBox="1"/>
          <p:nvPr/>
        </p:nvSpPr>
        <p:spPr>
          <a:xfrm>
            <a:off x="719138" y="676275"/>
            <a:ext cx="1960562"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a:t>
            </a:r>
            <a:r>
              <a:rPr lang="zh-CN" altLang="zh-CN" dirty="0">
                <a:solidFill>
                  <a:srgbClr val="C00000"/>
                </a:solidFill>
                <a:latin typeface="Arial" panose="020B0604020202020204" pitchFamily="34" charset="0"/>
                <a:ea typeface="宋体" panose="02010600030101010101" pitchFamily="2" charset="-122"/>
              </a:rPr>
              <a:t>6</a:t>
            </a:r>
            <a:r>
              <a:rPr lang="en-US" altLang="zh-CN" dirty="0">
                <a:solidFill>
                  <a:srgbClr val="C00000"/>
                </a:solidFill>
                <a:latin typeface="Arial" panose="020B0604020202020204" pitchFamily="34" charset="0"/>
                <a:ea typeface="宋体" panose="02010600030101010101" pitchFamily="2" charset="-122"/>
              </a:rPr>
              <a:t>) </a:t>
            </a:r>
            <a:r>
              <a:rPr lang="zh-CN" altLang="zh-CN" dirty="0">
                <a:solidFill>
                  <a:srgbClr val="C00000"/>
                </a:solidFill>
                <a:latin typeface="Arial" panose="020B0604020202020204" pitchFamily="34" charset="0"/>
                <a:ea typeface="宋体" panose="02010600030101010101" pitchFamily="2" charset="-122"/>
              </a:rPr>
              <a:t>画出设计图。</a:t>
            </a:r>
            <a:endParaRPr lang="zh-CN" altLang="zh-CN" dirty="0">
              <a:solidFill>
                <a:srgbClr val="C00000"/>
              </a:solidFill>
              <a:latin typeface="Arial" panose="020B0604020202020204" pitchFamily="34" charset="0"/>
              <a:ea typeface="宋体" panose="02010600030101010101" pitchFamily="2" charset="-122"/>
            </a:endParaRPr>
          </a:p>
        </p:txBody>
      </p:sp>
      <p:sp>
        <p:nvSpPr>
          <p:cNvPr id="34819" name="文本框 18435"/>
          <p:cNvSpPr txBox="1"/>
          <p:nvPr/>
        </p:nvSpPr>
        <p:spPr>
          <a:xfrm>
            <a:off x="4283075" y="1866900"/>
            <a:ext cx="4672013" cy="4246563"/>
          </a:xfrm>
          <a:prstGeom prst="rect">
            <a:avLst/>
          </a:prstGeom>
          <a:noFill/>
          <a:ln w="9525">
            <a:noFill/>
          </a:ln>
        </p:spPr>
        <p:txBody>
          <a:bodyPr wrap="square" anchor="t" anchorCtr="0">
            <a:spAutoFit/>
          </a:bodyPr>
          <a:p>
            <a:pPr eaLnBrk="0" hangingPunct="0">
              <a:lnSpc>
                <a:spcPct val="150000"/>
              </a:lnSpc>
            </a:pPr>
            <a:r>
              <a:rPr lang="zh-CN" altLang="zh-CN" dirty="0">
                <a:solidFill>
                  <a:srgbClr val="0070C0"/>
                </a:solidFill>
                <a:latin typeface="Arial" panose="020B0604020202020204" pitchFamily="34" charset="0"/>
                <a:ea typeface="宋体" panose="02010600030101010101" pitchFamily="2" charset="-122"/>
              </a:rPr>
              <a:t>    </a:t>
            </a:r>
            <a:r>
              <a:rPr lang="zh-CN" altLang="zh-CN" dirty="0">
                <a:solidFill>
                  <a:srgbClr val="0070C0"/>
                </a:solidFill>
                <a:latin typeface="Comic Sans MS" panose="030F0702030302020204" pitchFamily="2" charset="0"/>
                <a:ea typeface="宋体" panose="02010600030101010101" pitchFamily="2" charset="-122"/>
              </a:rPr>
              <a:t>6-1. 设计一个“111”序列检测器，要求连续输入三个或三个以上的1时输出为1，否则输出为0。按例4的过程进行设计，画出设计图。</a:t>
            </a:r>
            <a:endParaRPr lang="zh-CN" altLang="zh-CN" dirty="0">
              <a:solidFill>
                <a:srgbClr val="0070C0"/>
              </a:solidFill>
              <a:latin typeface="Comic Sans MS" panose="030F0702030302020204" pitchFamily="2" charset="0"/>
              <a:ea typeface="宋体" panose="02010600030101010101" pitchFamily="2" charset="-122"/>
            </a:endParaRPr>
          </a:p>
          <a:p>
            <a:pPr eaLnBrk="0" hangingPunct="0">
              <a:lnSpc>
                <a:spcPct val="150000"/>
              </a:lnSpc>
            </a:pPr>
            <a:r>
              <a:rPr lang="zh-CN" altLang="zh-CN" dirty="0">
                <a:solidFill>
                  <a:srgbClr val="0070C0"/>
                </a:solidFill>
                <a:latin typeface="Comic Sans MS" panose="030F0702030302020204" pitchFamily="2" charset="0"/>
                <a:ea typeface="宋体" panose="02010600030101010101" pitchFamily="2" charset="-122"/>
              </a:rPr>
              <a:t>    6-2. 设计一个自动售车票的逻辑电路。它的投币口每次只能投入一枚5角或一元的硬币。投入两元硬币后机器自动给一张车票；若投入二元五硬币，在给车票的同时找一枚五角的硬币。按例5的过程进行设计，画出设计图。</a:t>
            </a:r>
            <a:endParaRPr lang="zh-CN" altLang="zh-CN" dirty="0">
              <a:solidFill>
                <a:srgbClr val="0070C0"/>
              </a:solidFill>
              <a:latin typeface="Comic Sans MS" panose="030F0702030302020204" pitchFamily="2" charset="0"/>
              <a:ea typeface="宋体" panose="02010600030101010101" pitchFamily="2" charset="-122"/>
            </a:endParaRPr>
          </a:p>
        </p:txBody>
      </p:sp>
      <p:sp>
        <p:nvSpPr>
          <p:cNvPr id="34820" name="文本框 4"/>
          <p:cNvSpPr txBox="1"/>
          <p:nvPr/>
        </p:nvSpPr>
        <p:spPr>
          <a:xfrm>
            <a:off x="4454525" y="1320800"/>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Comic Sans MS" panose="030F0702030302020204" pitchFamily="2" charset="0"/>
                <a:ea typeface="宋体" panose="02010600030101010101" pitchFamily="2" charset="-122"/>
              </a:rPr>
              <a:t>? </a:t>
            </a:r>
            <a:r>
              <a:rPr lang="zh-CN" altLang="zh-CN" sz="2400" dirty="0">
                <a:solidFill>
                  <a:srgbClr val="C00000"/>
                </a:solidFill>
                <a:latin typeface="Comic Sans MS" panose="030F0702030302020204" pitchFamily="2" charset="0"/>
                <a:ea typeface="宋体" panose="02010600030101010101" pitchFamily="2" charset="-122"/>
              </a:rPr>
              <a:t>思考与练习</a:t>
            </a:r>
            <a:endParaRPr lang="en-US" altLang="zh-CN" sz="2400" dirty="0">
              <a:solidFill>
                <a:srgbClr val="C00000"/>
              </a:solidFill>
              <a:latin typeface="Comic Sans MS" panose="030F0702030302020204" pitchFamily="2" charset="0"/>
              <a:ea typeface="宋体" panose="02010600030101010101" pitchFamily="2" charset="-122"/>
            </a:endParaRPr>
          </a:p>
        </p:txBody>
      </p:sp>
      <p:sp>
        <p:nvSpPr>
          <p:cNvPr id="4" name="矩形 11270"/>
          <p:cNvSpPr/>
          <p:nvPr/>
        </p:nvSpPr>
        <p:spPr>
          <a:xfrm>
            <a:off x="647700" y="5780088"/>
            <a:ext cx="285750" cy="3333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4818"/>
                                        </p:tgtEl>
                                        <p:attrNameLst>
                                          <p:attrName>style.visibility</p:attrName>
                                        </p:attrNameLst>
                                      </p:cBhvr>
                                      <p:to>
                                        <p:strVal val="visible"/>
                                      </p:to>
                                    </p:set>
                                    <p:anim calcmode="discrete" valueType="clr">
                                      <p:cBhvr override="childStyle">
                                        <p:cTn id="7" dur="80"/>
                                        <p:tgtEl>
                                          <p:spTgt spid="3481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4818"/>
                                        </p:tgtEl>
                                        <p:attrNameLst>
                                          <p:attrName>fillcolor</p:attrName>
                                        </p:attrNameLst>
                                      </p:cBhvr>
                                      <p:tavLst>
                                        <p:tav tm="0">
                                          <p:val>
                                            <p:clrVal>
                                              <a:schemeClr val="accent2"/>
                                            </p:clrVal>
                                          </p:val>
                                        </p:tav>
                                        <p:tav tm="50000">
                                          <p:val>
                                            <p:clrVal>
                                              <a:schemeClr val="hlink"/>
                                            </p:clrVal>
                                          </p:val>
                                        </p:tav>
                                      </p:tavLst>
                                    </p:anim>
                                    <p:set>
                                      <p:cBhvr>
                                        <p:cTn id="9" dur="80"/>
                                        <p:tgtEl>
                                          <p:spTgt spid="3481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4817"/>
                                        </p:tgtEl>
                                        <p:attrNameLst>
                                          <p:attrName>style.visibility</p:attrName>
                                        </p:attrNameLst>
                                      </p:cBhvr>
                                      <p:to>
                                        <p:strVal val="visible"/>
                                      </p:to>
                                    </p:set>
                                    <p:animEffect transition="in" filter="dissolve">
                                      <p:cBhvr>
                                        <p:cTn id="14" dur="500"/>
                                        <p:tgtEl>
                                          <p:spTgt spid="348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34820"/>
                                        </p:tgtEl>
                                        <p:attrNameLst>
                                          <p:attrName>style.visibility</p:attrName>
                                        </p:attrNameLst>
                                      </p:cBhvr>
                                      <p:to>
                                        <p:strVal val="visible"/>
                                      </p:to>
                                    </p:set>
                                    <p:anim calcmode="discrete" valueType="clr">
                                      <p:cBhvr override="childStyle">
                                        <p:cTn id="23" dur="80"/>
                                        <p:tgtEl>
                                          <p:spTgt spid="34820"/>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4820"/>
                                        </p:tgtEl>
                                        <p:attrNameLst>
                                          <p:attrName>fillcolor</p:attrName>
                                        </p:attrNameLst>
                                      </p:cBhvr>
                                      <p:tavLst>
                                        <p:tav tm="0">
                                          <p:val>
                                            <p:clrVal>
                                              <a:schemeClr val="accent2"/>
                                            </p:clrVal>
                                          </p:val>
                                        </p:tav>
                                        <p:tav tm="50000">
                                          <p:val>
                                            <p:clrVal>
                                              <a:schemeClr val="hlink"/>
                                            </p:clrVal>
                                          </p:val>
                                        </p:tav>
                                      </p:tavLst>
                                    </p:anim>
                                    <p:set>
                                      <p:cBhvr>
                                        <p:cTn id="25" dur="80"/>
                                        <p:tgtEl>
                                          <p:spTgt spid="3482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4819"/>
                                        </p:tgtEl>
                                        <p:attrNameLst>
                                          <p:attrName>style.visibility</p:attrName>
                                        </p:attrNameLst>
                                      </p:cBhvr>
                                      <p:to>
                                        <p:strVal val="visible"/>
                                      </p:to>
                                    </p:set>
                                    <p:animEffect transition="in" filter="wipe(up)">
                                      <p:cBhvr>
                                        <p:cTn id="30"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8" grpId="1"/>
      <p:bldP spid="34820" grpId="0"/>
      <p:bldP spid="34820" grpId="1"/>
      <p:bldP spid="34819" grpId="0"/>
      <p:bldP spid="34819" grpId="1"/>
      <p:bldP spid="4" grpId="0" bldLvl="0" animBg="1"/>
      <p:bldP spid="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6.4 </a:t>
            </a:r>
            <a:r>
              <a:rPr lang="zh-CN" altLang="en-US" sz="4800" b="0" dirty="0">
                <a:latin typeface="Comic Sans MS" panose="030F0702030302020204" pitchFamily="2" charset="0"/>
                <a:ea typeface="黑体" panose="02010609060101010101" pitchFamily="2" charset="-122"/>
              </a:rPr>
              <a:t>寄存器与移位寄存器</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文本框 22530"/>
          <p:cNvSpPr txBox="1"/>
          <p:nvPr/>
        </p:nvSpPr>
        <p:spPr>
          <a:xfrm>
            <a:off x="3178175" y="3968750"/>
            <a:ext cx="1944688" cy="366713"/>
          </a:xfrm>
          <a:prstGeom prst="rect">
            <a:avLst/>
          </a:prstGeom>
          <a:noFill/>
          <a:ln w="9525">
            <a:noFill/>
          </a:ln>
        </p:spPr>
        <p:txBody>
          <a:bodyPr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4-Bit Register</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36866" name="文本框 22533"/>
          <p:cNvSpPr txBox="1"/>
          <p:nvPr/>
        </p:nvSpPr>
        <p:spPr>
          <a:xfrm>
            <a:off x="808038" y="628650"/>
            <a:ext cx="3148012" cy="460375"/>
          </a:xfrm>
          <a:prstGeom prst="rect">
            <a:avLst/>
          </a:prstGeom>
          <a:noFill/>
          <a:ln w="9525">
            <a:noFill/>
          </a:ln>
        </p:spPr>
        <p:txBody>
          <a:bodyPr wrap="square" anchor="t" anchorCtr="0">
            <a:spAutoFit/>
          </a:bodyPr>
          <a:p>
            <a:pPr eaLnBrk="0" hangingPunct="0">
              <a:spcBef>
                <a:spcPct val="50000"/>
              </a:spcBef>
            </a:pPr>
            <a:r>
              <a:rPr lang="en-US" altLang="zh-CN" sz="2400" dirty="0">
                <a:solidFill>
                  <a:srgbClr val="C00000"/>
                </a:solidFill>
                <a:latin typeface="Comic Sans MS" panose="030F0702030302020204" pitchFamily="2" charset="0"/>
                <a:ea typeface="宋体" panose="02010600030101010101" pitchFamily="2" charset="-122"/>
              </a:rPr>
              <a:t>1.</a:t>
            </a:r>
            <a:r>
              <a:rPr lang="zh-CN" altLang="en-US" sz="2400" dirty="0">
                <a:solidFill>
                  <a:srgbClr val="C00000"/>
                </a:solidFill>
                <a:latin typeface="Comic Sans MS" panose="030F0702030302020204" pitchFamily="2" charset="0"/>
                <a:ea typeface="宋体" panose="02010600030101010101" pitchFamily="2" charset="-122"/>
              </a:rPr>
              <a:t>寄存器</a:t>
            </a:r>
            <a:r>
              <a:rPr lang="en-US" altLang="zh-CN" sz="2400" dirty="0">
                <a:solidFill>
                  <a:srgbClr val="C00000"/>
                </a:solidFill>
                <a:latin typeface="Comic Sans MS" panose="030F0702030302020204" pitchFamily="2" charset="0"/>
                <a:ea typeface="宋体" panose="02010600030101010101" pitchFamily="2" charset="-122"/>
              </a:rPr>
              <a:t>(Register)</a:t>
            </a:r>
            <a:endParaRPr lang="en-US" altLang="zh-CN" sz="2400" dirty="0">
              <a:solidFill>
                <a:srgbClr val="C00000"/>
              </a:solidFill>
              <a:latin typeface="Comic Sans MS" panose="030F0702030302020204" pitchFamily="2" charset="0"/>
              <a:ea typeface="宋体" panose="02010600030101010101" pitchFamily="2" charset="-122"/>
            </a:endParaRPr>
          </a:p>
        </p:txBody>
      </p:sp>
      <p:sp>
        <p:nvSpPr>
          <p:cNvPr id="36867" name="文本框 22533"/>
          <p:cNvSpPr txBox="1"/>
          <p:nvPr/>
        </p:nvSpPr>
        <p:spPr>
          <a:xfrm>
            <a:off x="974725" y="1143000"/>
            <a:ext cx="4914900" cy="368300"/>
          </a:xfrm>
          <a:prstGeom prst="rect">
            <a:avLst/>
          </a:prstGeom>
          <a:noFill/>
          <a:ln w="9525">
            <a:noFill/>
          </a:ln>
        </p:spPr>
        <p:txBody>
          <a:bodyPr wrap="square" anchor="t" anchorCtr="0">
            <a:spAutoFit/>
          </a:bodyPr>
          <a:p>
            <a:pPr eaLnBrk="0" hangingPunct="0"/>
            <a:r>
              <a:rPr lang="zh-CN" altLang="zh-CN" dirty="0">
                <a:solidFill>
                  <a:srgbClr val="0070C0"/>
                </a:solidFill>
                <a:latin typeface="Comic Sans MS" panose="030F0702030302020204" pitchFamily="2" charset="0"/>
                <a:ea typeface="宋体" panose="02010600030101010101" pitchFamily="2" charset="-122"/>
              </a:rPr>
              <a:t>用于存储一组二值信息的时序逻辑器件。</a:t>
            </a:r>
            <a:endParaRPr lang="zh-CN" altLang="zh-CN" dirty="0">
              <a:latin typeface="Comic Sans MS" panose="030F0702030302020204" pitchFamily="2" charset="0"/>
              <a:ea typeface="宋体" panose="02010600030101010101" pitchFamily="2" charset="-122"/>
            </a:endParaRPr>
          </a:p>
        </p:txBody>
      </p:sp>
      <p:graphicFrame>
        <p:nvGraphicFramePr>
          <p:cNvPr id="36868" name="对象 -2147482236"/>
          <p:cNvGraphicFramePr/>
          <p:nvPr/>
        </p:nvGraphicFramePr>
        <p:xfrm>
          <a:off x="1260475" y="2427288"/>
          <a:ext cx="5286375" cy="1495425"/>
        </p:xfrm>
        <a:graphic>
          <a:graphicData uri="http://schemas.openxmlformats.org/presentationml/2006/ole">
            <mc:AlternateContent xmlns:mc="http://schemas.openxmlformats.org/markup-compatibility/2006">
              <mc:Choice xmlns:v="urn:schemas-microsoft-com:vml" Requires="v">
                <p:oleObj spid="_x0000_s3113" name="" r:id="rId1" imgW="6629400" imgH="2133600" progId="Visio.Drawing.11">
                  <p:embed/>
                </p:oleObj>
              </mc:Choice>
              <mc:Fallback>
                <p:oleObj name="" r:id="rId1" imgW="6629400" imgH="2133600" progId="Visio.Drawing.11">
                  <p:embed/>
                  <p:pic>
                    <p:nvPicPr>
                      <p:cNvPr id="0" name="图片 3112"/>
                      <p:cNvPicPr/>
                      <p:nvPr/>
                    </p:nvPicPr>
                    <p:blipFill>
                      <a:blip r:embed="rId2"/>
                      <a:stretch>
                        <a:fillRect/>
                      </a:stretch>
                    </p:blipFill>
                    <p:spPr>
                      <a:xfrm>
                        <a:off x="1260475" y="2427288"/>
                        <a:ext cx="5286375" cy="1495425"/>
                      </a:xfrm>
                      <a:prstGeom prst="rect">
                        <a:avLst/>
                      </a:prstGeom>
                      <a:noFill/>
                      <a:ln w="38100">
                        <a:noFill/>
                        <a:miter/>
                      </a:ln>
                    </p:spPr>
                  </p:pic>
                </p:oleObj>
              </mc:Fallback>
            </mc:AlternateContent>
          </a:graphicData>
        </a:graphic>
      </p:graphicFrame>
      <p:graphicFrame>
        <p:nvGraphicFramePr>
          <p:cNvPr id="36869" name="对象 -2147482235"/>
          <p:cNvGraphicFramePr/>
          <p:nvPr/>
        </p:nvGraphicFramePr>
        <p:xfrm>
          <a:off x="1366838" y="4335463"/>
          <a:ext cx="5322887" cy="1463675"/>
        </p:xfrm>
        <a:graphic>
          <a:graphicData uri="http://schemas.openxmlformats.org/presentationml/2006/ole">
            <mc:AlternateContent xmlns:mc="http://schemas.openxmlformats.org/markup-compatibility/2006">
              <mc:Choice xmlns:v="urn:schemas-microsoft-com:vml" Requires="v">
                <p:oleObj spid="_x0000_s3112" name="" r:id="rId3" imgW="6629400" imgH="2133600" progId="Visio.Drawing.11">
                  <p:embed/>
                </p:oleObj>
              </mc:Choice>
              <mc:Fallback>
                <p:oleObj name="" r:id="rId3" imgW="6629400" imgH="2133600" progId="Visio.Drawing.11">
                  <p:embed/>
                  <p:pic>
                    <p:nvPicPr>
                      <p:cNvPr id="0" name="图片 3111"/>
                      <p:cNvPicPr/>
                      <p:nvPr/>
                    </p:nvPicPr>
                    <p:blipFill>
                      <a:blip r:embed="rId4"/>
                      <a:stretch>
                        <a:fillRect/>
                      </a:stretch>
                    </p:blipFill>
                    <p:spPr>
                      <a:xfrm>
                        <a:off x="1366838" y="4335463"/>
                        <a:ext cx="5322887" cy="1463675"/>
                      </a:xfrm>
                      <a:prstGeom prst="rect">
                        <a:avLst/>
                      </a:prstGeom>
                      <a:noFill/>
                      <a:ln w="38100">
                        <a:noFill/>
                        <a:miter/>
                      </a:ln>
                    </p:spPr>
                  </p:pic>
                </p:oleObj>
              </mc:Fallback>
            </mc:AlternateContent>
          </a:graphicData>
        </a:graphic>
      </p:graphicFrame>
      <p:sp>
        <p:nvSpPr>
          <p:cNvPr id="36870" name="文本框 22530"/>
          <p:cNvSpPr txBox="1"/>
          <p:nvPr/>
        </p:nvSpPr>
        <p:spPr>
          <a:xfrm>
            <a:off x="3055938" y="5884863"/>
            <a:ext cx="1944687" cy="366712"/>
          </a:xfrm>
          <a:prstGeom prst="rect">
            <a:avLst/>
          </a:prstGeom>
          <a:noFill/>
          <a:ln w="9525">
            <a:noFill/>
          </a:ln>
        </p:spPr>
        <p:txBody>
          <a:bodyPr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4-Bit Register</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36871" name="文本框 22530"/>
          <p:cNvSpPr txBox="1"/>
          <p:nvPr/>
        </p:nvSpPr>
        <p:spPr>
          <a:xfrm>
            <a:off x="7299325" y="3173413"/>
            <a:ext cx="1403350" cy="175260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按</a:t>
            </a:r>
            <a:r>
              <a:rPr lang="zh-CN" altLang="zh-CN" dirty="0">
                <a:latin typeface="Comic Sans MS" panose="030F0702030302020204" pitchFamily="2" charset="0"/>
                <a:ea typeface="宋体" panose="02010600030101010101" pitchFamily="2" charset="-122"/>
              </a:rPr>
              <a:t>左</a:t>
            </a:r>
            <a:r>
              <a:rPr lang="en-US" altLang="zh-CN" dirty="0">
                <a:latin typeface="Comic Sans MS" panose="030F0702030302020204" pitchFamily="2" charset="0"/>
                <a:ea typeface="宋体" panose="02010600030101010101" pitchFamily="2" charset="-122"/>
              </a:rPr>
              <a:t>图所示的</a:t>
            </a:r>
            <a:r>
              <a:rPr lang="zh-CN" altLang="zh-CN" dirty="0">
                <a:latin typeface="Comic Sans MS" panose="030F0702030302020204" pitchFamily="2" charset="0"/>
                <a:ea typeface="宋体" panose="02010600030101010101" pitchFamily="2" charset="-122"/>
              </a:rPr>
              <a:t>电路</a:t>
            </a:r>
            <a:r>
              <a:rPr lang="en-US" altLang="zh-CN" dirty="0">
                <a:latin typeface="Comic Sans MS" panose="030F0702030302020204" pitchFamily="2" charset="0"/>
                <a:ea typeface="宋体" panose="02010600030101010101" pitchFamily="2" charset="-122"/>
              </a:rPr>
              <a:t>可扩展出任意位寄存器。</a:t>
            </a:r>
            <a:endParaRPr lang="en-US" altLang="zh-CN" dirty="0">
              <a:latin typeface="Comic Sans MS" panose="030F0702030302020204" pitchFamily="2" charset="0"/>
              <a:ea typeface="宋体" panose="02010600030101010101" pitchFamily="2" charset="-122"/>
            </a:endParaRPr>
          </a:p>
        </p:txBody>
      </p:sp>
      <p:sp>
        <p:nvSpPr>
          <p:cNvPr id="36872" name="矩形 11270"/>
          <p:cNvSpPr/>
          <p:nvPr/>
        </p:nvSpPr>
        <p:spPr>
          <a:xfrm>
            <a:off x="1503363" y="2765425"/>
            <a:ext cx="298450"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6873" name="矩形 11270"/>
          <p:cNvSpPr/>
          <p:nvPr/>
        </p:nvSpPr>
        <p:spPr>
          <a:xfrm>
            <a:off x="2797175" y="2765425"/>
            <a:ext cx="296863"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6874" name="矩形 11270"/>
          <p:cNvSpPr/>
          <p:nvPr/>
        </p:nvSpPr>
        <p:spPr>
          <a:xfrm>
            <a:off x="3917950" y="2765425"/>
            <a:ext cx="298450"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6875" name="矩形 11270"/>
          <p:cNvSpPr/>
          <p:nvPr/>
        </p:nvSpPr>
        <p:spPr>
          <a:xfrm>
            <a:off x="5162550" y="2765425"/>
            <a:ext cx="296863"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1646238" y="4600575"/>
            <a:ext cx="298450"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2940050" y="4600575"/>
            <a:ext cx="296863"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4060825" y="4600575"/>
            <a:ext cx="298450"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5305425" y="4600575"/>
            <a:ext cx="296863"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文本框 5"/>
          <p:cNvSpPr txBox="1"/>
          <p:nvPr/>
        </p:nvSpPr>
        <p:spPr>
          <a:xfrm>
            <a:off x="974725" y="1385888"/>
            <a:ext cx="6988175" cy="922337"/>
          </a:xfrm>
          <a:prstGeom prst="rect">
            <a:avLst/>
          </a:prstGeom>
          <a:noFill/>
          <a:ln w="9525">
            <a:noFill/>
          </a:ln>
        </p:spPr>
        <p:txBody>
          <a:bodyPr wrap="square" anchor="t" anchorCtr="0">
            <a:spAutoFit/>
          </a:bodyPr>
          <a:p>
            <a:pPr>
              <a:lnSpc>
                <a:spcPct val="150000"/>
              </a:lnSpc>
            </a:pPr>
            <a:r>
              <a:rPr lang="zh-CN" altLang="zh-CN" dirty="0">
                <a:latin typeface="Comic Sans MS" panose="030F0702030302020204" pitchFamily="2" charset="0"/>
                <a:ea typeface="宋体" panose="02010600030101010101" pitchFamily="2" charset="-122"/>
              </a:rPr>
              <a:t>需要存储</a:t>
            </a:r>
            <a:r>
              <a:rPr lang="en-US" altLang="zh-CN" dirty="0">
                <a:latin typeface="Comic Sans MS" panose="030F0702030302020204" pitchFamily="2" charset="0"/>
                <a:ea typeface="宋体" panose="02010600030101010101" pitchFamily="2" charset="-122"/>
              </a:rPr>
              <a:t>n</a:t>
            </a:r>
            <a:r>
              <a:rPr lang="zh-CN" altLang="en-US" dirty="0">
                <a:latin typeface="Comic Sans MS" panose="030F0702030302020204" pitchFamily="2" charset="0"/>
                <a:ea typeface="宋体" panose="02010600030101010101" pitchFamily="2" charset="-122"/>
              </a:rPr>
              <a:t>位数据时，</a:t>
            </a:r>
            <a:r>
              <a:rPr lang="zh-CN" altLang="zh-CN" dirty="0">
                <a:latin typeface="Comic Sans MS" panose="030F0702030302020204" pitchFamily="2" charset="0"/>
                <a:ea typeface="宋体" panose="02010600030101010101" pitchFamily="2" charset="-122"/>
              </a:rPr>
              <a:t>由于一个锁存器/触发器只能存储1位数据，所以需要用n个锁存器/触发器。</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866"/>
                                        </p:tgtEl>
                                        <p:attrNameLst>
                                          <p:attrName>style.visibility</p:attrName>
                                        </p:attrNameLst>
                                      </p:cBhvr>
                                      <p:to>
                                        <p:strVal val="visible"/>
                                      </p:to>
                                    </p:set>
                                    <p:anim calcmode="discrete" valueType="clr">
                                      <p:cBhvr override="childStyle">
                                        <p:cTn id="7" dur="80"/>
                                        <p:tgtEl>
                                          <p:spTgt spid="3686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866"/>
                                        </p:tgtEl>
                                        <p:attrNameLst>
                                          <p:attrName>fillcolor</p:attrName>
                                        </p:attrNameLst>
                                      </p:cBhvr>
                                      <p:tavLst>
                                        <p:tav tm="0">
                                          <p:val>
                                            <p:clrVal>
                                              <a:schemeClr val="accent2"/>
                                            </p:clrVal>
                                          </p:val>
                                        </p:tav>
                                        <p:tav tm="50000">
                                          <p:val>
                                            <p:clrVal>
                                              <a:schemeClr val="hlink"/>
                                            </p:clrVal>
                                          </p:val>
                                        </p:tav>
                                      </p:tavLst>
                                    </p:anim>
                                    <p:set>
                                      <p:cBhvr>
                                        <p:cTn id="9" dur="80"/>
                                        <p:tgtEl>
                                          <p:spTgt spid="3686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6867"/>
                                        </p:tgtEl>
                                        <p:attrNameLst>
                                          <p:attrName>style.visibility</p:attrName>
                                        </p:attrNameLst>
                                      </p:cBhvr>
                                      <p:to>
                                        <p:strVal val="visible"/>
                                      </p:to>
                                    </p:set>
                                    <p:animEffect transition="in" filter="wipe(left)">
                                      <p:cBhvr>
                                        <p:cTn id="14" dur="500"/>
                                        <p:tgtEl>
                                          <p:spTgt spid="3686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6868"/>
                                        </p:tgtEl>
                                        <p:attrNameLst>
                                          <p:attrName>style.visibility</p:attrName>
                                        </p:attrNameLst>
                                      </p:cBhvr>
                                      <p:to>
                                        <p:strVal val="visible"/>
                                      </p:to>
                                    </p:set>
                                    <p:animEffect transition="in" filter="dissolve">
                                      <p:cBhvr>
                                        <p:cTn id="24" dur="500"/>
                                        <p:tgtEl>
                                          <p:spTgt spid="36868"/>
                                        </p:tgtEl>
                                      </p:cBhvr>
                                    </p:animEffect>
                                  </p:childTnLst>
                                </p:cTn>
                              </p:par>
                            </p:childTnLst>
                          </p:cTn>
                        </p:par>
                        <p:par>
                          <p:cTn id="25" fill="hold">
                            <p:stCondLst>
                              <p:cond delay="500"/>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36865"/>
                                        </p:tgtEl>
                                        <p:attrNameLst>
                                          <p:attrName>style.visibility</p:attrName>
                                        </p:attrNameLst>
                                      </p:cBhvr>
                                      <p:to>
                                        <p:strVal val="visible"/>
                                      </p:to>
                                    </p:set>
                                    <p:anim calcmode="discrete" valueType="clr">
                                      <p:cBhvr override="childStyle">
                                        <p:cTn id="28" dur="80"/>
                                        <p:tgtEl>
                                          <p:spTgt spid="36865"/>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6865"/>
                                        </p:tgtEl>
                                        <p:attrNameLst>
                                          <p:attrName>fillcolor</p:attrName>
                                        </p:attrNameLst>
                                      </p:cBhvr>
                                      <p:tavLst>
                                        <p:tav tm="0">
                                          <p:val>
                                            <p:clrVal>
                                              <a:schemeClr val="accent2"/>
                                            </p:clrVal>
                                          </p:val>
                                        </p:tav>
                                        <p:tav tm="50000">
                                          <p:val>
                                            <p:clrVal>
                                              <a:schemeClr val="hlink"/>
                                            </p:clrVal>
                                          </p:val>
                                        </p:tav>
                                      </p:tavLst>
                                    </p:anim>
                                    <p:set>
                                      <p:cBhvr>
                                        <p:cTn id="30" dur="80"/>
                                        <p:tgtEl>
                                          <p:spTgt spid="36865"/>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8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8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6869"/>
                                        </p:tgtEl>
                                        <p:attrNameLst>
                                          <p:attrName>style.visibility</p:attrName>
                                        </p:attrNameLst>
                                      </p:cBhvr>
                                      <p:to>
                                        <p:strVal val="visible"/>
                                      </p:to>
                                    </p:set>
                                    <p:animEffect transition="in" filter="dissolve">
                                      <p:cBhvr>
                                        <p:cTn id="51" dur="500"/>
                                        <p:tgtEl>
                                          <p:spTgt spid="36869"/>
                                        </p:tgtEl>
                                      </p:cBhvr>
                                    </p:animEffect>
                                  </p:childTnLst>
                                </p:cTn>
                              </p:par>
                            </p:childTnLst>
                          </p:cTn>
                        </p:par>
                        <p:par>
                          <p:cTn id="52" fill="hold">
                            <p:stCondLst>
                              <p:cond delay="500"/>
                            </p:stCondLst>
                            <p:childTnLst>
                              <p:par>
                                <p:cTn id="53" presetID="27" presetClass="entr" presetSubtype="0" fill="hold" grpId="0" nodeType="afterEffect">
                                  <p:stCondLst>
                                    <p:cond delay="0"/>
                                  </p:stCondLst>
                                  <p:iterate type="lt">
                                    <p:tmPct val="50000"/>
                                  </p:iterate>
                                  <p:childTnLst>
                                    <p:set>
                                      <p:cBhvr>
                                        <p:cTn id="54" dur="1" fill="hold">
                                          <p:stCondLst>
                                            <p:cond delay="0"/>
                                          </p:stCondLst>
                                        </p:cTn>
                                        <p:tgtEl>
                                          <p:spTgt spid="36870"/>
                                        </p:tgtEl>
                                        <p:attrNameLst>
                                          <p:attrName>style.visibility</p:attrName>
                                        </p:attrNameLst>
                                      </p:cBhvr>
                                      <p:to>
                                        <p:strVal val="visible"/>
                                      </p:to>
                                    </p:set>
                                    <p:anim calcmode="discrete" valueType="clr">
                                      <p:cBhvr override="childStyle">
                                        <p:cTn id="55" dur="80"/>
                                        <p:tgtEl>
                                          <p:spTgt spid="36870"/>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36870"/>
                                        </p:tgtEl>
                                        <p:attrNameLst>
                                          <p:attrName>fillcolor</p:attrName>
                                        </p:attrNameLst>
                                      </p:cBhvr>
                                      <p:tavLst>
                                        <p:tav tm="0">
                                          <p:val>
                                            <p:clrVal>
                                              <a:schemeClr val="accent2"/>
                                            </p:clrVal>
                                          </p:val>
                                        </p:tav>
                                        <p:tav tm="50000">
                                          <p:val>
                                            <p:clrVal>
                                              <a:schemeClr val="hlink"/>
                                            </p:clrVal>
                                          </p:val>
                                        </p:tav>
                                      </p:tavLst>
                                    </p:anim>
                                    <p:set>
                                      <p:cBhvr>
                                        <p:cTn id="57" dur="80"/>
                                        <p:tgtEl>
                                          <p:spTgt spid="36870"/>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4"/>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7" presetClass="entr" presetSubtype="0" fill="hold" grpId="0" nodeType="clickEffect">
                                  <p:stCondLst>
                                    <p:cond delay="0"/>
                                  </p:stCondLst>
                                  <p:iterate type="lt">
                                    <p:tmPct val="50000"/>
                                  </p:iterate>
                                  <p:childTnLst>
                                    <p:set>
                                      <p:cBhvr>
                                        <p:cTn id="74" dur="1" fill="hold">
                                          <p:stCondLst>
                                            <p:cond delay="0"/>
                                          </p:stCondLst>
                                        </p:cTn>
                                        <p:tgtEl>
                                          <p:spTgt spid="36871"/>
                                        </p:tgtEl>
                                        <p:attrNameLst>
                                          <p:attrName>style.visibility</p:attrName>
                                        </p:attrNameLst>
                                      </p:cBhvr>
                                      <p:to>
                                        <p:strVal val="visible"/>
                                      </p:to>
                                    </p:set>
                                    <p:anim calcmode="discrete" valueType="clr">
                                      <p:cBhvr override="childStyle">
                                        <p:cTn id="75" dur="80"/>
                                        <p:tgtEl>
                                          <p:spTgt spid="36871"/>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36871"/>
                                        </p:tgtEl>
                                        <p:attrNameLst>
                                          <p:attrName>fillcolor</p:attrName>
                                        </p:attrNameLst>
                                      </p:cBhvr>
                                      <p:tavLst>
                                        <p:tav tm="0">
                                          <p:val>
                                            <p:clrVal>
                                              <a:schemeClr val="accent2"/>
                                            </p:clrVal>
                                          </p:val>
                                        </p:tav>
                                        <p:tav tm="50000">
                                          <p:val>
                                            <p:clrVal>
                                              <a:schemeClr val="hlink"/>
                                            </p:clrVal>
                                          </p:val>
                                        </p:tav>
                                      </p:tavLst>
                                    </p:anim>
                                    <p:set>
                                      <p:cBhvr>
                                        <p:cTn id="77" dur="80"/>
                                        <p:tgtEl>
                                          <p:spTgt spid="3687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66" grpId="1"/>
      <p:bldP spid="36867" grpId="0"/>
      <p:bldP spid="36867" grpId="1"/>
      <p:bldP spid="36872" grpId="0" bldLvl="0" animBg="1"/>
      <p:bldP spid="36872" grpId="1" animBg="1"/>
      <p:bldP spid="36873" grpId="0" bldLvl="0" animBg="1"/>
      <p:bldP spid="36873" grpId="1" animBg="1"/>
      <p:bldP spid="36874" grpId="0" bldLvl="0" animBg="1"/>
      <p:bldP spid="36874" grpId="1" animBg="1"/>
      <p:bldP spid="36875" grpId="0" bldLvl="0" animBg="1"/>
      <p:bldP spid="36875" grpId="1" animBg="1"/>
      <p:bldP spid="36865" grpId="0"/>
      <p:bldP spid="36865" grpId="1"/>
      <p:bldP spid="36870" grpId="0"/>
      <p:bldP spid="36870" grpId="1"/>
      <p:bldP spid="2" grpId="0" bldLvl="0" animBg="1"/>
      <p:bldP spid="2" grpId="1" animBg="1"/>
      <p:bldP spid="3" grpId="0" bldLvl="0" animBg="1"/>
      <p:bldP spid="3" grpId="1" animBg="1"/>
      <p:bldP spid="4" grpId="0" bldLvl="0" animBg="1"/>
      <p:bldP spid="4" grpId="1" animBg="1"/>
      <p:bldP spid="5" grpId="0" bldLvl="0" animBg="1"/>
      <p:bldP spid="5" grpId="1" animBg="1"/>
      <p:bldP spid="36871" grpId="0"/>
      <p:bldP spid="36871" grpId="1"/>
      <p:bldP spid="6" grpId="0"/>
      <p:bldP spid="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图片 24577"/>
          <p:cNvPicPr>
            <a:picLocks noChangeAspect="1"/>
          </p:cNvPicPr>
          <p:nvPr/>
        </p:nvPicPr>
        <p:blipFill>
          <a:blip r:embed="rId1"/>
          <a:stretch>
            <a:fillRect/>
          </a:stretch>
        </p:blipFill>
        <p:spPr>
          <a:xfrm>
            <a:off x="5202238" y="5343525"/>
            <a:ext cx="3327400" cy="512763"/>
          </a:xfrm>
          <a:prstGeom prst="rect">
            <a:avLst/>
          </a:prstGeom>
          <a:noFill/>
          <a:ln w="9525">
            <a:noFill/>
          </a:ln>
        </p:spPr>
      </p:pic>
      <p:sp>
        <p:nvSpPr>
          <p:cNvPr id="37890" name="文本框 24579"/>
          <p:cNvSpPr txBox="1"/>
          <p:nvPr/>
        </p:nvSpPr>
        <p:spPr>
          <a:xfrm>
            <a:off x="5148263" y="4854575"/>
            <a:ext cx="2160587" cy="368300"/>
          </a:xfrm>
          <a:prstGeom prst="rect">
            <a:avLst/>
          </a:prstGeom>
          <a:noFill/>
          <a:ln w="9525">
            <a:noFill/>
          </a:ln>
        </p:spPr>
        <p:txBody>
          <a:bodyPr anchor="t" anchorCtr="0">
            <a:spAutoFit/>
          </a:bodyPr>
          <a:p>
            <a:pPr eaLnBrk="0" hangingPunct="0">
              <a:spcBef>
                <a:spcPct val="50000"/>
              </a:spcBef>
            </a:pPr>
            <a:r>
              <a:rPr lang="zh-CN" altLang="en-US" dirty="0">
                <a:solidFill>
                  <a:srgbClr val="009AD0"/>
                </a:solidFill>
                <a:latin typeface="Arial" panose="020B0604020202020204" pitchFamily="34" charset="0"/>
                <a:ea typeface="宋体" panose="02010600030101010101" pitchFamily="2" charset="-122"/>
              </a:rPr>
              <a:t>功能相同的器件：</a:t>
            </a:r>
            <a:endParaRPr lang="en-US" altLang="zh-CN" dirty="0">
              <a:solidFill>
                <a:srgbClr val="009AD0"/>
              </a:solidFill>
              <a:latin typeface="Arial" panose="020B0604020202020204" pitchFamily="34" charset="0"/>
              <a:ea typeface="宋体" panose="02010600030101010101" pitchFamily="2" charset="-122"/>
            </a:endParaRPr>
          </a:p>
        </p:txBody>
      </p:sp>
      <p:pic>
        <p:nvPicPr>
          <p:cNvPr id="37891" name="图片 24580"/>
          <p:cNvPicPr>
            <a:picLocks noChangeAspect="1"/>
          </p:cNvPicPr>
          <p:nvPr/>
        </p:nvPicPr>
        <p:blipFill>
          <a:blip r:embed="rId2"/>
          <a:stretch>
            <a:fillRect/>
          </a:stretch>
        </p:blipFill>
        <p:spPr>
          <a:xfrm>
            <a:off x="900430" y="763905"/>
            <a:ext cx="3189288" cy="833438"/>
          </a:xfrm>
          <a:prstGeom prst="rect">
            <a:avLst/>
          </a:prstGeom>
          <a:noFill/>
          <a:ln w="9525">
            <a:noFill/>
          </a:ln>
        </p:spPr>
      </p:pic>
      <p:pic>
        <p:nvPicPr>
          <p:cNvPr id="37892" name="图片 24582"/>
          <p:cNvPicPr>
            <a:picLocks noChangeAspect="1"/>
          </p:cNvPicPr>
          <p:nvPr/>
        </p:nvPicPr>
        <p:blipFill>
          <a:blip r:embed="rId3"/>
          <a:srcRect r="33557"/>
          <a:stretch>
            <a:fillRect/>
          </a:stretch>
        </p:blipFill>
        <p:spPr>
          <a:xfrm>
            <a:off x="4879975" y="687705"/>
            <a:ext cx="1165225" cy="985838"/>
          </a:xfrm>
          <a:prstGeom prst="rect">
            <a:avLst/>
          </a:prstGeom>
          <a:noFill/>
          <a:ln w="9525">
            <a:noFill/>
          </a:ln>
        </p:spPr>
      </p:pic>
      <p:sp>
        <p:nvSpPr>
          <p:cNvPr id="37893" name="矩形 11270"/>
          <p:cNvSpPr/>
          <p:nvPr/>
        </p:nvSpPr>
        <p:spPr>
          <a:xfrm>
            <a:off x="624205" y="641668"/>
            <a:ext cx="3627438" cy="10318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37894" name="对象 -2147482234"/>
          <p:cNvGraphicFramePr/>
          <p:nvPr/>
        </p:nvGraphicFramePr>
        <p:xfrm>
          <a:off x="1183958" y="1851025"/>
          <a:ext cx="7486650" cy="2454275"/>
        </p:xfrm>
        <a:graphic>
          <a:graphicData uri="http://schemas.openxmlformats.org/presentationml/2006/ole">
            <mc:AlternateContent xmlns:mc="http://schemas.openxmlformats.org/markup-compatibility/2006">
              <mc:Choice xmlns:v="urn:schemas-microsoft-com:vml" Requires="v">
                <p:oleObj spid="_x0000_s3114" name="" r:id="rId4" imgW="8343900" imgH="3378200" progId="Visio.Drawing.11">
                  <p:embed/>
                </p:oleObj>
              </mc:Choice>
              <mc:Fallback>
                <p:oleObj name="" r:id="rId4" imgW="8343900" imgH="3378200" progId="Visio.Drawing.11">
                  <p:embed/>
                  <p:pic>
                    <p:nvPicPr>
                      <p:cNvPr id="0" name="图片 3113"/>
                      <p:cNvPicPr/>
                      <p:nvPr/>
                    </p:nvPicPr>
                    <p:blipFill>
                      <a:blip r:embed="rId5"/>
                      <a:stretch>
                        <a:fillRect/>
                      </a:stretch>
                    </p:blipFill>
                    <p:spPr>
                      <a:xfrm>
                        <a:off x="1183958" y="1851025"/>
                        <a:ext cx="7486650" cy="2454275"/>
                      </a:xfrm>
                      <a:prstGeom prst="rect">
                        <a:avLst/>
                      </a:prstGeom>
                      <a:noFill/>
                      <a:ln w="38100">
                        <a:noFill/>
                        <a:miter/>
                      </a:ln>
                    </p:spPr>
                  </p:pic>
                </p:oleObj>
              </mc:Fallback>
            </mc:AlternateContent>
          </a:graphicData>
        </a:graphic>
      </p:graphicFrame>
      <p:graphicFrame>
        <p:nvGraphicFramePr>
          <p:cNvPr id="37895" name="对象 1"/>
          <p:cNvGraphicFramePr/>
          <p:nvPr/>
        </p:nvGraphicFramePr>
        <p:xfrm>
          <a:off x="1247775" y="4629468"/>
          <a:ext cx="3421063" cy="1606550"/>
        </p:xfrm>
        <a:graphic>
          <a:graphicData uri="http://schemas.openxmlformats.org/presentationml/2006/ole">
            <mc:AlternateContent xmlns:mc="http://schemas.openxmlformats.org/markup-compatibility/2006">
              <mc:Choice xmlns:v="urn:schemas-microsoft-com:vml" Requires="v">
                <p:oleObj spid="_x0000_s3115" name="" r:id="rId6" imgW="4648200" imgH="2400300" progId="Paint.Picture">
                  <p:embed/>
                </p:oleObj>
              </mc:Choice>
              <mc:Fallback>
                <p:oleObj name="" r:id="rId6" imgW="4648200" imgH="2400300" progId="Paint.Picture">
                  <p:embed/>
                  <p:pic>
                    <p:nvPicPr>
                      <p:cNvPr id="0" name="图片 3114"/>
                      <p:cNvPicPr/>
                      <p:nvPr/>
                    </p:nvPicPr>
                    <p:blipFill>
                      <a:blip r:embed="rId7"/>
                      <a:stretch>
                        <a:fillRect/>
                      </a:stretch>
                    </p:blipFill>
                    <p:spPr>
                      <a:xfrm>
                        <a:off x="1247775" y="4629468"/>
                        <a:ext cx="3421063" cy="1606550"/>
                      </a:xfrm>
                      <a:prstGeom prst="rect">
                        <a:avLst/>
                      </a:prstGeom>
                      <a:noFill/>
                      <a:ln w="38100">
                        <a:noFill/>
                        <a:miter/>
                      </a:ln>
                    </p:spPr>
                  </p:pic>
                </p:oleObj>
              </mc:Fallback>
            </mc:AlternateContent>
          </a:graphicData>
        </a:graphic>
      </p:graphicFrame>
      <p:sp>
        <p:nvSpPr>
          <p:cNvPr id="2" name="文本框 1"/>
          <p:cNvSpPr txBox="1"/>
          <p:nvPr/>
        </p:nvSpPr>
        <p:spPr>
          <a:xfrm>
            <a:off x="439103" y="2489200"/>
            <a:ext cx="1608137" cy="368300"/>
          </a:xfrm>
          <a:prstGeom prst="rect">
            <a:avLst/>
          </a:prstGeom>
          <a:noFill/>
          <a:ln w="9525">
            <a:noFill/>
          </a:ln>
        </p:spPr>
        <p:txBody>
          <a:bodyPr wrap="none" anchor="t" anchorCtr="0">
            <a:spAutoFit/>
          </a:bodyPr>
          <a:p>
            <a:r>
              <a:rPr lang="en-US" altLang="zh-CN">
                <a:solidFill>
                  <a:srgbClr val="C00000"/>
                </a:solidFill>
                <a:latin typeface="Comic Sans MS" panose="030F0702030302020204" pitchFamily="2" charset="0"/>
                <a:ea typeface="宋体" panose="02010600030101010101" pitchFamily="2" charset="-122"/>
              </a:rPr>
              <a:t>L</a:t>
            </a:r>
            <a:r>
              <a:rPr lang="en-US" altLang="zh-CN">
                <a:latin typeface="Comic Sans MS" panose="030F0702030302020204" pitchFamily="2" charset="0"/>
                <a:ea typeface="宋体" panose="02010600030101010101" pitchFamily="2" charset="-122"/>
              </a:rPr>
              <a:t>atch </a:t>
            </a:r>
            <a:r>
              <a:rPr lang="en-US" altLang="zh-CN">
                <a:solidFill>
                  <a:srgbClr val="C00000"/>
                </a:solidFill>
                <a:latin typeface="Comic Sans MS" panose="030F0702030302020204" pitchFamily="2" charset="0"/>
                <a:ea typeface="宋体" panose="02010600030101010101" pitchFamily="2" charset="-122"/>
              </a:rPr>
              <a:t>E</a:t>
            </a:r>
            <a:r>
              <a:rPr lang="en-US" altLang="zh-CN">
                <a:latin typeface="Comic Sans MS" panose="030F0702030302020204" pitchFamily="2" charset="0"/>
                <a:ea typeface="宋体" panose="02010600030101010101" pitchFamily="2" charset="-122"/>
              </a:rPr>
              <a:t>nable</a:t>
            </a:r>
            <a:endParaRPr lang="en-US" altLang="zh-CN">
              <a:latin typeface="Comic Sans MS" panose="030F0702030302020204" pitchFamily="2" charset="0"/>
              <a:ea typeface="宋体" panose="02010600030101010101" pitchFamily="2" charset="-122"/>
            </a:endParaRPr>
          </a:p>
        </p:txBody>
      </p:sp>
      <p:cxnSp>
        <p:nvCxnSpPr>
          <p:cNvPr id="3" name="曲线连接符 2"/>
          <p:cNvCxnSpPr>
            <a:stCxn id="2" idx="2"/>
          </p:cNvCxnSpPr>
          <p:nvPr/>
        </p:nvCxnSpPr>
        <p:spPr>
          <a:xfrm rot="5400000" flipV="1">
            <a:off x="1073468" y="3027363"/>
            <a:ext cx="498475" cy="158750"/>
          </a:xfrm>
          <a:prstGeom prst="curvedConnector3">
            <a:avLst>
              <a:gd name="adj1" fmla="val 50064"/>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4" name="文本框 3"/>
          <p:cNvSpPr txBox="1"/>
          <p:nvPr/>
        </p:nvSpPr>
        <p:spPr>
          <a:xfrm>
            <a:off x="439103" y="4117975"/>
            <a:ext cx="1755775" cy="368300"/>
          </a:xfrm>
          <a:prstGeom prst="rect">
            <a:avLst/>
          </a:prstGeom>
          <a:noFill/>
          <a:ln w="9525">
            <a:noFill/>
          </a:ln>
        </p:spPr>
        <p:txBody>
          <a:bodyPr wrap="none" anchor="t" anchorCtr="0">
            <a:spAutoFit/>
          </a:bodyPr>
          <a:p>
            <a:r>
              <a:rPr lang="en-US" altLang="zh-CN">
                <a:solidFill>
                  <a:srgbClr val="C00000"/>
                </a:solidFill>
                <a:latin typeface="Comic Sans MS" panose="030F0702030302020204" pitchFamily="2" charset="0"/>
                <a:ea typeface="宋体" panose="02010600030101010101" pitchFamily="2" charset="-122"/>
              </a:rPr>
              <a:t>O</a:t>
            </a:r>
            <a:r>
              <a:rPr lang="en-US" altLang="zh-CN">
                <a:latin typeface="Comic Sans MS" panose="030F0702030302020204" pitchFamily="2" charset="0"/>
                <a:ea typeface="宋体" panose="02010600030101010101" pitchFamily="2" charset="-122"/>
              </a:rPr>
              <a:t>utput </a:t>
            </a:r>
            <a:r>
              <a:rPr lang="en-US" altLang="zh-CN">
                <a:solidFill>
                  <a:srgbClr val="C00000"/>
                </a:solidFill>
                <a:latin typeface="Comic Sans MS" panose="030F0702030302020204" pitchFamily="2" charset="0"/>
                <a:ea typeface="宋体" panose="02010600030101010101" pitchFamily="2" charset="-122"/>
              </a:rPr>
              <a:t>E</a:t>
            </a:r>
            <a:r>
              <a:rPr lang="en-US" altLang="zh-CN">
                <a:latin typeface="Comic Sans MS" panose="030F0702030302020204" pitchFamily="2" charset="0"/>
                <a:ea typeface="宋体" panose="02010600030101010101" pitchFamily="2" charset="-122"/>
              </a:rPr>
              <a:t>nable</a:t>
            </a:r>
            <a:endParaRPr lang="en-US" altLang="zh-CN">
              <a:latin typeface="Comic Sans MS" panose="030F0702030302020204" pitchFamily="2" charset="0"/>
              <a:ea typeface="宋体" panose="02010600030101010101" pitchFamily="2" charset="-122"/>
            </a:endParaRPr>
          </a:p>
        </p:txBody>
      </p:sp>
      <p:cxnSp>
        <p:nvCxnSpPr>
          <p:cNvPr id="5" name="曲线连接符 4"/>
          <p:cNvCxnSpPr/>
          <p:nvPr/>
        </p:nvCxnSpPr>
        <p:spPr>
          <a:xfrm rot="16200000">
            <a:off x="1200309" y="3977481"/>
            <a:ext cx="319088" cy="85725"/>
          </a:xfrm>
          <a:prstGeom prst="curvedConnector3">
            <a:avLst>
              <a:gd name="adj1" fmla="val 49900"/>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6" name="矩形 11270"/>
          <p:cNvSpPr/>
          <p:nvPr/>
        </p:nvSpPr>
        <p:spPr>
          <a:xfrm>
            <a:off x="1450975" y="5907405"/>
            <a:ext cx="298450"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7" name="矩形 11270"/>
          <p:cNvSpPr/>
          <p:nvPr/>
        </p:nvSpPr>
        <p:spPr>
          <a:xfrm>
            <a:off x="1450975" y="4969193"/>
            <a:ext cx="298450" cy="866775"/>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矩形 11270"/>
          <p:cNvSpPr/>
          <p:nvPr/>
        </p:nvSpPr>
        <p:spPr>
          <a:xfrm>
            <a:off x="2274888" y="5585143"/>
            <a:ext cx="271462" cy="3444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矩形 11270"/>
          <p:cNvSpPr/>
          <p:nvPr/>
        </p:nvSpPr>
        <p:spPr>
          <a:xfrm>
            <a:off x="3011488" y="4969193"/>
            <a:ext cx="1309687" cy="615950"/>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7893"/>
                                        </p:tgtEl>
                                        <p:attrNameLst>
                                          <p:attrName>style.visibility</p:attrName>
                                        </p:attrNameLst>
                                      </p:cBhvr>
                                      <p:to>
                                        <p:strVal val="visible"/>
                                      </p:to>
                                    </p:set>
                                    <p:animEffect transition="in" filter="dissolve">
                                      <p:cBhvr>
                                        <p:cTn id="11" dur="500"/>
                                        <p:tgtEl>
                                          <p:spTgt spid="3789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7892"/>
                                        </p:tgtEl>
                                        <p:attrNameLst>
                                          <p:attrName>style.visibility</p:attrName>
                                        </p:attrNameLst>
                                      </p:cBhvr>
                                      <p:to>
                                        <p:strVal val="visible"/>
                                      </p:to>
                                    </p:set>
                                    <p:animEffect transition="in" filter="dissolve">
                                      <p:cBhvr>
                                        <p:cTn id="15" dur="500"/>
                                        <p:tgtEl>
                                          <p:spTgt spid="3789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7894"/>
                                        </p:tgtEl>
                                        <p:attrNameLst>
                                          <p:attrName>style.visibility</p:attrName>
                                        </p:attrNameLst>
                                      </p:cBhvr>
                                      <p:to>
                                        <p:strVal val="visible"/>
                                      </p:to>
                                    </p:set>
                                    <p:animEffect transition="in" filter="dissolve">
                                      <p:cBhvr>
                                        <p:cTn id="20" dur="500"/>
                                        <p:tgtEl>
                                          <p:spTgt spid="37894"/>
                                        </p:tgtEl>
                                      </p:cBhvr>
                                    </p:animEffect>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2"/>
                                        </p:tgtEl>
                                        <p:attrNameLst>
                                          <p:attrName>style.visibility</p:attrName>
                                        </p:attrNameLst>
                                      </p:cBhvr>
                                      <p:to>
                                        <p:strVal val="visible"/>
                                      </p:to>
                                    </p:set>
                                    <p:anim calcmode="discrete" valueType="clr">
                                      <p:cBhvr override="childStyle">
                                        <p:cTn id="25"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2"/>
                                        </p:tgtEl>
                                        <p:attrNameLst>
                                          <p:attrName>fillcolor</p:attrName>
                                        </p:attrNameLst>
                                      </p:cBhvr>
                                      <p:tavLst>
                                        <p:tav tm="0">
                                          <p:val>
                                            <p:clrVal>
                                              <a:schemeClr val="accent2"/>
                                            </p:clrVal>
                                          </p:val>
                                        </p:tav>
                                        <p:tav tm="50000">
                                          <p:val>
                                            <p:clrVal>
                                              <a:schemeClr val="hlink"/>
                                            </p:clrVal>
                                          </p:val>
                                        </p:tav>
                                      </p:tavLst>
                                    </p:anim>
                                    <p:set>
                                      <p:cBhvr>
                                        <p:cTn id="27" dur="80"/>
                                        <p:tgtEl>
                                          <p:spTgt spid="2"/>
                                        </p:tgtEl>
                                        <p:attrNameLst>
                                          <p:attrName>fill.type</p:attrName>
                                        </p:attrNameLst>
                                      </p:cBhvr>
                                      <p:to>
                                        <p:strVal val="solid"/>
                                      </p:to>
                                    </p:set>
                                  </p:childTnLst>
                                </p:cTn>
                              </p:par>
                            </p:childTnLst>
                          </p:cTn>
                        </p:par>
                        <p:par>
                          <p:cTn id="28" fill="hold">
                            <p:stCondLst>
                              <p:cond delay="519"/>
                            </p:stCondLst>
                            <p:childTnLst>
                              <p:par>
                                <p:cTn id="29" presetID="1"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4"/>
                                        </p:tgtEl>
                                        <p:attrNameLst>
                                          <p:attrName>style.visibility</p:attrName>
                                        </p:attrNameLst>
                                      </p:cBhvr>
                                      <p:to>
                                        <p:strVal val="visible"/>
                                      </p:to>
                                    </p:set>
                                    <p:anim calcmode="discrete" valueType="clr">
                                      <p:cBhvr override="childStyle">
                                        <p:cTn id="35"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4"/>
                                        </p:tgtEl>
                                        <p:attrNameLst>
                                          <p:attrName>fillcolor</p:attrName>
                                        </p:attrNameLst>
                                      </p:cBhvr>
                                      <p:tavLst>
                                        <p:tav tm="0">
                                          <p:val>
                                            <p:clrVal>
                                              <a:schemeClr val="accent2"/>
                                            </p:clrVal>
                                          </p:val>
                                        </p:tav>
                                        <p:tav tm="50000">
                                          <p:val>
                                            <p:clrVal>
                                              <a:schemeClr val="hlink"/>
                                            </p:clrVal>
                                          </p:val>
                                        </p:tav>
                                      </p:tavLst>
                                    </p:anim>
                                    <p:set>
                                      <p:cBhvr>
                                        <p:cTn id="37" dur="80"/>
                                        <p:tgtEl>
                                          <p:spTgt spid="4"/>
                                        </p:tgtEl>
                                        <p:attrNameLst>
                                          <p:attrName>fill.type</p:attrName>
                                        </p:attrNameLst>
                                      </p:cBhvr>
                                      <p:to>
                                        <p:strVal val="solid"/>
                                      </p:to>
                                    </p:set>
                                  </p:childTnLst>
                                </p:cTn>
                              </p:par>
                            </p:childTnLst>
                          </p:cTn>
                        </p:par>
                        <p:par>
                          <p:cTn id="38" fill="hold">
                            <p:stCondLst>
                              <p:cond delay="56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7895"/>
                                        </p:tgtEl>
                                        <p:attrNameLst>
                                          <p:attrName>style.visibility</p:attrName>
                                        </p:attrNameLst>
                                      </p:cBhvr>
                                      <p:to>
                                        <p:strVal val="visible"/>
                                      </p:to>
                                    </p:set>
                                    <p:animEffect transition="in" filter="wipe(up)">
                                      <p:cBhvr>
                                        <p:cTn id="45" dur="500"/>
                                        <p:tgtEl>
                                          <p:spTgt spid="3789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7" presetClass="entr" presetSubtype="0" fill="hold" grpId="0" nodeType="clickEffect">
                                  <p:stCondLst>
                                    <p:cond delay="0"/>
                                  </p:stCondLst>
                                  <p:iterate type="lt">
                                    <p:tmPct val="50000"/>
                                  </p:iterate>
                                  <p:childTnLst>
                                    <p:set>
                                      <p:cBhvr>
                                        <p:cTn id="65" dur="1" fill="hold">
                                          <p:stCondLst>
                                            <p:cond delay="0"/>
                                          </p:stCondLst>
                                        </p:cTn>
                                        <p:tgtEl>
                                          <p:spTgt spid="37890"/>
                                        </p:tgtEl>
                                        <p:attrNameLst>
                                          <p:attrName>style.visibility</p:attrName>
                                        </p:attrNameLst>
                                      </p:cBhvr>
                                      <p:to>
                                        <p:strVal val="visible"/>
                                      </p:to>
                                    </p:set>
                                    <p:anim calcmode="discrete" valueType="clr">
                                      <p:cBhvr override="childStyle">
                                        <p:cTn id="66" dur="80"/>
                                        <p:tgtEl>
                                          <p:spTgt spid="37890"/>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37890"/>
                                        </p:tgtEl>
                                        <p:attrNameLst>
                                          <p:attrName>fillcolor</p:attrName>
                                        </p:attrNameLst>
                                      </p:cBhvr>
                                      <p:tavLst>
                                        <p:tav tm="0">
                                          <p:val>
                                            <p:clrVal>
                                              <a:schemeClr val="accent2"/>
                                            </p:clrVal>
                                          </p:val>
                                        </p:tav>
                                        <p:tav tm="50000">
                                          <p:val>
                                            <p:clrVal>
                                              <a:schemeClr val="hlink"/>
                                            </p:clrVal>
                                          </p:val>
                                        </p:tav>
                                      </p:tavLst>
                                    </p:anim>
                                    <p:set>
                                      <p:cBhvr>
                                        <p:cTn id="68" dur="80"/>
                                        <p:tgtEl>
                                          <p:spTgt spid="37890"/>
                                        </p:tgtEl>
                                        <p:attrNameLst>
                                          <p:attrName>fill.type</p:attrName>
                                        </p:attrNameLst>
                                      </p:cBhvr>
                                      <p:to>
                                        <p:strVal val="solid"/>
                                      </p:to>
                                    </p:set>
                                  </p:childTnLst>
                                </p:cTn>
                              </p:par>
                            </p:childTnLst>
                          </p:cTn>
                        </p:par>
                        <p:par>
                          <p:cTn id="69" fill="hold">
                            <p:stCondLst>
                              <p:cond delay="359"/>
                            </p:stCondLst>
                            <p:childTnLst>
                              <p:par>
                                <p:cTn id="70" presetID="22" presetClass="entr" presetSubtype="8" fill="hold" nodeType="afterEffect">
                                  <p:stCondLst>
                                    <p:cond delay="0"/>
                                  </p:stCondLst>
                                  <p:childTnLst>
                                    <p:set>
                                      <p:cBhvr>
                                        <p:cTn id="71" dur="1" fill="hold">
                                          <p:stCondLst>
                                            <p:cond delay="0"/>
                                          </p:stCondLst>
                                        </p:cTn>
                                        <p:tgtEl>
                                          <p:spTgt spid="37889"/>
                                        </p:tgtEl>
                                        <p:attrNameLst>
                                          <p:attrName>style.visibility</p:attrName>
                                        </p:attrNameLst>
                                      </p:cBhvr>
                                      <p:to>
                                        <p:strVal val="visible"/>
                                      </p:to>
                                    </p:set>
                                    <p:animEffect transition="in" filter="wipe(left)">
                                      <p:cBhvr>
                                        <p:cTn id="72" dur="500"/>
                                        <p:tgtEl>
                                          <p:spTgt spid="37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bldLvl="0" animBg="1"/>
      <p:bldP spid="37893" grpId="1" animBg="1"/>
      <p:bldP spid="37890" grpId="0"/>
      <p:bldP spid="37890" grpId="1"/>
      <p:bldP spid="2" grpId="0"/>
      <p:bldP spid="2" grpId="1"/>
      <p:bldP spid="4" grpId="0"/>
      <p:bldP spid="4" grpId="1"/>
      <p:bldP spid="6" grpId="0" bldLvl="0" animBg="1"/>
      <p:bldP spid="6" grpId="1" animBg="1"/>
      <p:bldP spid="7" grpId="0" bldLvl="0" animBg="1"/>
      <p:bldP spid="7" grpId="1" animBg="1"/>
      <p:bldP spid="8" grpId="0" bldLvl="0" animBg="1"/>
      <p:bldP spid="8" grpId="1" animBg="1"/>
      <p:bldP spid="9" grpId="0" bldLvl="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3" name="图片 25601"/>
          <p:cNvPicPr>
            <a:picLocks noChangeAspect="1"/>
          </p:cNvPicPr>
          <p:nvPr>
            <p:custDataLst>
              <p:tags r:id="rId1"/>
            </p:custDataLst>
          </p:nvPr>
        </p:nvPicPr>
        <p:blipFill>
          <a:blip r:embed="rId2"/>
          <a:stretch>
            <a:fillRect/>
          </a:stretch>
        </p:blipFill>
        <p:spPr>
          <a:xfrm>
            <a:off x="884873" y="692468"/>
            <a:ext cx="3198812" cy="798512"/>
          </a:xfrm>
          <a:prstGeom prst="rect">
            <a:avLst/>
          </a:prstGeom>
          <a:noFill/>
          <a:ln w="9525">
            <a:noFill/>
          </a:ln>
        </p:spPr>
      </p:pic>
      <p:sp>
        <p:nvSpPr>
          <p:cNvPr id="38914" name="文本框 25603"/>
          <p:cNvSpPr txBox="1"/>
          <p:nvPr/>
        </p:nvSpPr>
        <p:spPr>
          <a:xfrm>
            <a:off x="4872673" y="4622800"/>
            <a:ext cx="2160587" cy="368300"/>
          </a:xfrm>
          <a:prstGeom prst="rect">
            <a:avLst/>
          </a:prstGeom>
          <a:noFill/>
          <a:ln w="9525">
            <a:noFill/>
          </a:ln>
        </p:spPr>
        <p:txBody>
          <a:bodyPr anchor="t" anchorCtr="0">
            <a:spAutoFit/>
          </a:bodyPr>
          <a:p>
            <a:pPr eaLnBrk="0" hangingPunct="0">
              <a:spcBef>
                <a:spcPct val="50000"/>
              </a:spcBef>
            </a:pPr>
            <a:r>
              <a:rPr lang="zh-CN" altLang="en-US" dirty="0">
                <a:solidFill>
                  <a:srgbClr val="009AD0"/>
                </a:solidFill>
                <a:latin typeface="Arial" panose="020B0604020202020204" pitchFamily="34" charset="0"/>
                <a:ea typeface="宋体" panose="02010600030101010101" pitchFamily="2" charset="-122"/>
              </a:rPr>
              <a:t>功能相同的器件：</a:t>
            </a:r>
            <a:endParaRPr lang="en-US" altLang="zh-CN" dirty="0">
              <a:solidFill>
                <a:srgbClr val="009AD0"/>
              </a:solidFill>
              <a:latin typeface="Arial" panose="020B0604020202020204" pitchFamily="34" charset="0"/>
              <a:ea typeface="宋体" panose="02010600030101010101" pitchFamily="2" charset="-122"/>
            </a:endParaRPr>
          </a:p>
        </p:txBody>
      </p:sp>
      <p:pic>
        <p:nvPicPr>
          <p:cNvPr id="38915" name="图片 25605"/>
          <p:cNvPicPr>
            <a:picLocks noChangeAspect="1"/>
          </p:cNvPicPr>
          <p:nvPr/>
        </p:nvPicPr>
        <p:blipFill>
          <a:blip r:embed="rId3"/>
          <a:stretch>
            <a:fillRect/>
          </a:stretch>
        </p:blipFill>
        <p:spPr>
          <a:xfrm>
            <a:off x="4900930" y="5224463"/>
            <a:ext cx="3619500" cy="492125"/>
          </a:xfrm>
          <a:prstGeom prst="rect">
            <a:avLst/>
          </a:prstGeom>
          <a:noFill/>
          <a:ln w="9525">
            <a:noFill/>
          </a:ln>
        </p:spPr>
      </p:pic>
      <p:sp>
        <p:nvSpPr>
          <p:cNvPr id="38916" name="矩形 11270"/>
          <p:cNvSpPr/>
          <p:nvPr/>
        </p:nvSpPr>
        <p:spPr>
          <a:xfrm>
            <a:off x="685165" y="605155"/>
            <a:ext cx="3550920" cy="102743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38917" name="图片 24582"/>
          <p:cNvPicPr>
            <a:picLocks noChangeAspect="1"/>
          </p:cNvPicPr>
          <p:nvPr/>
        </p:nvPicPr>
        <p:blipFill>
          <a:blip r:embed="rId4"/>
          <a:srcRect r="32245"/>
          <a:stretch>
            <a:fillRect/>
          </a:stretch>
        </p:blipFill>
        <p:spPr>
          <a:xfrm>
            <a:off x="7595870" y="673735"/>
            <a:ext cx="1076325" cy="890905"/>
          </a:xfrm>
          <a:prstGeom prst="rect">
            <a:avLst/>
          </a:prstGeom>
          <a:noFill/>
          <a:ln w="9525">
            <a:noFill/>
          </a:ln>
        </p:spPr>
      </p:pic>
      <p:graphicFrame>
        <p:nvGraphicFramePr>
          <p:cNvPr id="38918" name="对象 -2147482233"/>
          <p:cNvGraphicFramePr/>
          <p:nvPr/>
        </p:nvGraphicFramePr>
        <p:xfrm>
          <a:off x="755650" y="1700530"/>
          <a:ext cx="7585710" cy="2338705"/>
        </p:xfrm>
        <a:graphic>
          <a:graphicData uri="http://schemas.openxmlformats.org/presentationml/2006/ole">
            <mc:AlternateContent xmlns:mc="http://schemas.openxmlformats.org/markup-compatibility/2006">
              <mc:Choice xmlns:v="urn:schemas-microsoft-com:vml" Requires="v">
                <p:oleObj spid="_x0000_s3123" name="" r:id="rId5" imgW="8343900" imgH="3378200" progId="Visio.Drawing.11">
                  <p:embed/>
                </p:oleObj>
              </mc:Choice>
              <mc:Fallback>
                <p:oleObj name="" r:id="rId5" imgW="8343900" imgH="3378200" progId="Visio.Drawing.11">
                  <p:embed/>
                  <p:pic>
                    <p:nvPicPr>
                      <p:cNvPr id="0" name="图片 3122"/>
                      <p:cNvPicPr/>
                      <p:nvPr/>
                    </p:nvPicPr>
                    <p:blipFill>
                      <a:blip r:embed="rId6"/>
                      <a:stretch>
                        <a:fillRect/>
                      </a:stretch>
                    </p:blipFill>
                    <p:spPr>
                      <a:xfrm>
                        <a:off x="755650" y="1700530"/>
                        <a:ext cx="7585710" cy="2338705"/>
                      </a:xfrm>
                      <a:prstGeom prst="rect">
                        <a:avLst/>
                      </a:prstGeom>
                      <a:noFill/>
                      <a:ln w="38100">
                        <a:noFill/>
                        <a:miter/>
                      </a:ln>
                    </p:spPr>
                  </p:pic>
                </p:oleObj>
              </mc:Fallback>
            </mc:AlternateContent>
          </a:graphicData>
        </a:graphic>
      </p:graphicFrame>
      <p:graphicFrame>
        <p:nvGraphicFramePr>
          <p:cNvPr id="38919" name="对象 1"/>
          <p:cNvGraphicFramePr/>
          <p:nvPr/>
        </p:nvGraphicFramePr>
        <p:xfrm>
          <a:off x="1158875" y="4241800"/>
          <a:ext cx="3359150" cy="1930400"/>
        </p:xfrm>
        <a:graphic>
          <a:graphicData uri="http://schemas.openxmlformats.org/presentationml/2006/ole">
            <mc:AlternateContent xmlns:mc="http://schemas.openxmlformats.org/markup-compatibility/2006">
              <mc:Choice xmlns:v="urn:schemas-microsoft-com:vml" Requires="v">
                <p:oleObj spid="_x0000_s3129" name="" r:id="rId7" imgW="4552950" imgH="2390775" progId="Paint.Picture">
                  <p:embed/>
                </p:oleObj>
              </mc:Choice>
              <mc:Fallback>
                <p:oleObj name="" r:id="rId7" imgW="4552950" imgH="2390775" progId="Paint.Picture">
                  <p:embed/>
                  <p:pic>
                    <p:nvPicPr>
                      <p:cNvPr id="0" name="图片 3128"/>
                      <p:cNvPicPr/>
                      <p:nvPr/>
                    </p:nvPicPr>
                    <p:blipFill>
                      <a:blip r:embed="rId8"/>
                      <a:stretch>
                        <a:fillRect/>
                      </a:stretch>
                    </p:blipFill>
                    <p:spPr>
                      <a:xfrm>
                        <a:off x="1158875" y="4241800"/>
                        <a:ext cx="3359150" cy="1930400"/>
                      </a:xfrm>
                      <a:prstGeom prst="rect">
                        <a:avLst/>
                      </a:prstGeom>
                      <a:noFill/>
                      <a:ln w="38100">
                        <a:noFill/>
                        <a:miter/>
                      </a:ln>
                    </p:spPr>
                  </p:pic>
                </p:oleObj>
              </mc:Fallback>
            </mc:AlternateContent>
          </a:graphicData>
        </a:graphic>
      </p:graphicFrame>
      <p:sp>
        <p:nvSpPr>
          <p:cNvPr id="6" name="矩形 11270"/>
          <p:cNvSpPr/>
          <p:nvPr/>
        </p:nvSpPr>
        <p:spPr>
          <a:xfrm>
            <a:off x="1362075" y="5781675"/>
            <a:ext cx="377825" cy="3270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2295525" y="4665663"/>
            <a:ext cx="368300" cy="7604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2911475" y="4622800"/>
            <a:ext cx="1479550" cy="762000"/>
          </a:xfrm>
          <a:prstGeom prst="rect">
            <a:avLst/>
          </a:prstGeom>
          <a:solidFill>
            <a:srgbClr val="A6A6A6">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13"/>
                                        </p:tgtEl>
                                        <p:attrNameLst>
                                          <p:attrName>style.visibility</p:attrName>
                                        </p:attrNameLst>
                                      </p:cBhvr>
                                      <p:to>
                                        <p:strVal val="visible"/>
                                      </p:to>
                                    </p:set>
                                    <p:animEffect transition="in" filter="wipe(left)">
                                      <p:cBhvr>
                                        <p:cTn id="7" dur="500"/>
                                        <p:tgtEl>
                                          <p:spTgt spid="3891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8916"/>
                                        </p:tgtEl>
                                        <p:attrNameLst>
                                          <p:attrName>style.visibility</p:attrName>
                                        </p:attrNameLst>
                                      </p:cBhvr>
                                      <p:to>
                                        <p:strVal val="visible"/>
                                      </p:to>
                                    </p:set>
                                    <p:animEffect transition="in" filter="dissolve">
                                      <p:cBhvr>
                                        <p:cTn id="11" dur="500"/>
                                        <p:tgtEl>
                                          <p:spTgt spid="3891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8917"/>
                                        </p:tgtEl>
                                        <p:attrNameLst>
                                          <p:attrName>style.visibility</p:attrName>
                                        </p:attrNameLst>
                                      </p:cBhvr>
                                      <p:to>
                                        <p:strVal val="visible"/>
                                      </p:to>
                                    </p:set>
                                    <p:animEffect transition="in" filter="dissolve">
                                      <p:cBhvr>
                                        <p:cTn id="15" dur="500"/>
                                        <p:tgtEl>
                                          <p:spTgt spid="389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8918"/>
                                        </p:tgtEl>
                                        <p:attrNameLst>
                                          <p:attrName>style.visibility</p:attrName>
                                        </p:attrNameLst>
                                      </p:cBhvr>
                                      <p:to>
                                        <p:strVal val="visible"/>
                                      </p:to>
                                    </p:set>
                                    <p:animEffect transition="in" filter="dissolve">
                                      <p:cBhvr>
                                        <p:cTn id="20" dur="500"/>
                                        <p:tgtEl>
                                          <p:spTgt spid="389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919"/>
                                        </p:tgtEl>
                                        <p:attrNameLst>
                                          <p:attrName>style.visibility</p:attrName>
                                        </p:attrNameLst>
                                      </p:cBhvr>
                                      <p:to>
                                        <p:strVal val="visible"/>
                                      </p:to>
                                    </p:set>
                                    <p:animEffect transition="in" filter="wipe(up)">
                                      <p:cBhvr>
                                        <p:cTn id="25" dur="500"/>
                                        <p:tgtEl>
                                          <p:spTgt spid="3891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38914"/>
                                        </p:tgtEl>
                                        <p:attrNameLst>
                                          <p:attrName>style.visibility</p:attrName>
                                        </p:attrNameLst>
                                      </p:cBhvr>
                                      <p:to>
                                        <p:strVal val="visible"/>
                                      </p:to>
                                    </p:set>
                                    <p:anim calcmode="discrete" valueType="clr">
                                      <p:cBhvr override="childStyle">
                                        <p:cTn id="42" dur="80"/>
                                        <p:tgtEl>
                                          <p:spTgt spid="38914"/>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38914"/>
                                        </p:tgtEl>
                                        <p:attrNameLst>
                                          <p:attrName>fillcolor</p:attrName>
                                        </p:attrNameLst>
                                      </p:cBhvr>
                                      <p:tavLst>
                                        <p:tav tm="0">
                                          <p:val>
                                            <p:clrVal>
                                              <a:schemeClr val="accent2"/>
                                            </p:clrVal>
                                          </p:val>
                                        </p:tav>
                                        <p:tav tm="50000">
                                          <p:val>
                                            <p:clrVal>
                                              <a:schemeClr val="hlink"/>
                                            </p:clrVal>
                                          </p:val>
                                        </p:tav>
                                      </p:tavLst>
                                    </p:anim>
                                    <p:set>
                                      <p:cBhvr>
                                        <p:cTn id="44" dur="80"/>
                                        <p:tgtEl>
                                          <p:spTgt spid="38914"/>
                                        </p:tgtEl>
                                        <p:attrNameLst>
                                          <p:attrName>fill.type</p:attrName>
                                        </p:attrNameLst>
                                      </p:cBhvr>
                                      <p:to>
                                        <p:strVal val="solid"/>
                                      </p:to>
                                    </p:set>
                                  </p:childTnLst>
                                </p:cTn>
                              </p:par>
                            </p:childTnLst>
                          </p:cTn>
                        </p:par>
                        <p:par>
                          <p:cTn id="45" fill="hold">
                            <p:stCondLst>
                              <p:cond delay="359"/>
                            </p:stCondLst>
                            <p:childTnLst>
                              <p:par>
                                <p:cTn id="46" presetID="22" presetClass="entr" presetSubtype="8" fill="hold" nodeType="afterEffect">
                                  <p:stCondLst>
                                    <p:cond delay="0"/>
                                  </p:stCondLst>
                                  <p:childTnLst>
                                    <p:set>
                                      <p:cBhvr>
                                        <p:cTn id="47" dur="1" fill="hold">
                                          <p:stCondLst>
                                            <p:cond delay="0"/>
                                          </p:stCondLst>
                                        </p:cTn>
                                        <p:tgtEl>
                                          <p:spTgt spid="38915"/>
                                        </p:tgtEl>
                                        <p:attrNameLst>
                                          <p:attrName>style.visibility</p:attrName>
                                        </p:attrNameLst>
                                      </p:cBhvr>
                                      <p:to>
                                        <p:strVal val="visible"/>
                                      </p:to>
                                    </p:set>
                                    <p:animEffect transition="in" filter="wipe(left)">
                                      <p:cBhvr>
                                        <p:cTn id="48"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bldLvl="0" animBg="1"/>
      <p:bldP spid="38916" grpId="1" animBg="1"/>
      <p:bldP spid="38914" grpId="0"/>
      <p:bldP spid="38914" grpId="1"/>
      <p:bldP spid="6" grpId="0" bldLvl="0" animBg="1"/>
      <p:bldP spid="6" grpId="1" animBg="1"/>
      <p:bldP spid="2" grpId="0" bldLvl="0" animBg="1"/>
      <p:bldP spid="2" grpId="1" animBg="1"/>
      <p:bldP spid="3" grpId="0" bldLvl="0"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26628"/>
          <p:cNvSpPr txBox="1"/>
          <p:nvPr/>
        </p:nvSpPr>
        <p:spPr>
          <a:xfrm>
            <a:off x="673100" y="590550"/>
            <a:ext cx="4927600" cy="460375"/>
          </a:xfrm>
          <a:prstGeom prst="rect">
            <a:avLst/>
          </a:prstGeom>
          <a:noFill/>
          <a:ln w="9525">
            <a:noFill/>
          </a:ln>
        </p:spPr>
        <p:txBody>
          <a:bodyPr wrap="square" anchor="t" anchorCtr="0">
            <a:spAutoFit/>
          </a:bodyPr>
          <a:p>
            <a:pPr eaLnBrk="0" hangingPunct="0">
              <a:spcBef>
                <a:spcPct val="50000"/>
              </a:spcBef>
            </a:pPr>
            <a:r>
              <a:rPr lang="en-US" altLang="zh-CN" sz="2400" dirty="0">
                <a:solidFill>
                  <a:srgbClr val="C00000"/>
                </a:solidFill>
                <a:latin typeface="Comic Sans MS" panose="030F0702030302020204" pitchFamily="2" charset="0"/>
                <a:ea typeface="宋体" panose="02010600030101010101" pitchFamily="2" charset="-122"/>
              </a:rPr>
              <a:t>2. </a:t>
            </a:r>
            <a:r>
              <a:rPr lang="zh-CN" altLang="en-US" sz="2400" dirty="0">
                <a:solidFill>
                  <a:srgbClr val="C00000"/>
                </a:solidFill>
                <a:latin typeface="Comic Sans MS" panose="030F0702030302020204" pitchFamily="2" charset="0"/>
                <a:ea typeface="宋体" panose="02010600030101010101" pitchFamily="2" charset="-122"/>
              </a:rPr>
              <a:t>移位寄存器</a:t>
            </a:r>
            <a:r>
              <a:rPr lang="en-US" altLang="zh-CN" sz="2400" dirty="0">
                <a:solidFill>
                  <a:srgbClr val="C00000"/>
                </a:solidFill>
                <a:latin typeface="Comic Sans MS" panose="030F0702030302020204" pitchFamily="2" charset="0"/>
                <a:ea typeface="宋体" panose="02010600030101010101" pitchFamily="2" charset="-122"/>
              </a:rPr>
              <a:t>(Shift Register)</a:t>
            </a:r>
            <a:endParaRPr lang="en-US" altLang="zh-CN" sz="2400" dirty="0">
              <a:solidFill>
                <a:srgbClr val="C00000"/>
              </a:solidFill>
              <a:latin typeface="Comic Sans MS" panose="030F0702030302020204" pitchFamily="2" charset="0"/>
              <a:ea typeface="宋体" panose="02010600030101010101" pitchFamily="2" charset="-122"/>
            </a:endParaRPr>
          </a:p>
        </p:txBody>
      </p:sp>
      <p:sp>
        <p:nvSpPr>
          <p:cNvPr id="39938" name="文本框 24579"/>
          <p:cNvSpPr txBox="1"/>
          <p:nvPr/>
        </p:nvSpPr>
        <p:spPr>
          <a:xfrm>
            <a:off x="876300" y="1133475"/>
            <a:ext cx="7793038" cy="368300"/>
          </a:xfrm>
          <a:prstGeom prst="rect">
            <a:avLst/>
          </a:prstGeom>
          <a:noFill/>
          <a:ln w="9525">
            <a:noFill/>
          </a:ln>
        </p:spPr>
        <p:txBody>
          <a:bodyPr wrap="square" anchor="t" anchorCtr="0">
            <a:spAutoFit/>
          </a:bodyPr>
          <a:p>
            <a:pPr eaLnBrk="0" hangingPunct="0"/>
            <a:r>
              <a:rPr lang="zh-CN" altLang="en-US" dirty="0">
                <a:latin typeface="Arial" panose="020B0604020202020204" pitchFamily="34" charset="0"/>
                <a:ea typeface="宋体" panose="02010600030101010101" pitchFamily="2" charset="-122"/>
              </a:rPr>
              <a:t>不但具有数据存储功能，而且能够</a:t>
            </a:r>
            <a:r>
              <a:rPr lang="zh-CN" altLang="en-US" dirty="0">
                <a:solidFill>
                  <a:srgbClr val="0070C0"/>
                </a:solidFill>
                <a:latin typeface="Arial" panose="020B0604020202020204" pitchFamily="34" charset="0"/>
                <a:ea typeface="宋体" panose="02010600030101010101" pitchFamily="2" charset="-122"/>
              </a:rPr>
              <a:t>在时钟脉冲的作用下实现数据的移动。</a:t>
            </a:r>
            <a:endParaRPr lang="zh-CN" altLang="en-US" dirty="0">
              <a:solidFill>
                <a:srgbClr val="0070C0"/>
              </a:solidFill>
              <a:latin typeface="Arial" panose="020B0604020202020204" pitchFamily="34" charset="0"/>
              <a:ea typeface="宋体" panose="02010600030101010101" pitchFamily="2" charset="-122"/>
            </a:endParaRPr>
          </a:p>
        </p:txBody>
      </p:sp>
      <p:graphicFrame>
        <p:nvGraphicFramePr>
          <p:cNvPr id="39939" name="对象 -2147481872"/>
          <p:cNvGraphicFramePr>
            <a:graphicFrameLocks noChangeAspect="1"/>
          </p:cNvGraphicFramePr>
          <p:nvPr/>
        </p:nvGraphicFramePr>
        <p:xfrm>
          <a:off x="1317625" y="2936875"/>
          <a:ext cx="5289550" cy="1716088"/>
        </p:xfrm>
        <a:graphic>
          <a:graphicData uri="http://schemas.openxmlformats.org/presentationml/2006/ole">
            <mc:AlternateContent xmlns:mc="http://schemas.openxmlformats.org/markup-compatibility/2006">
              <mc:Choice xmlns:v="urn:schemas-microsoft-com:vml" Requires="v">
                <p:oleObj spid="_x0000_s3135" name="" r:id="rId1" imgW="7683500" imgH="2501900" progId="Visio.Drawing.11">
                  <p:embed/>
                </p:oleObj>
              </mc:Choice>
              <mc:Fallback>
                <p:oleObj name="" r:id="rId1" imgW="7683500" imgH="2501900" progId="Visio.Drawing.11">
                  <p:embed/>
                  <p:pic>
                    <p:nvPicPr>
                      <p:cNvPr id="0" name="图片 3134"/>
                      <p:cNvPicPr/>
                      <p:nvPr/>
                    </p:nvPicPr>
                    <p:blipFill>
                      <a:blip r:embed="rId2"/>
                      <a:stretch>
                        <a:fillRect/>
                      </a:stretch>
                    </p:blipFill>
                    <p:spPr>
                      <a:xfrm>
                        <a:off x="1317625" y="2936875"/>
                        <a:ext cx="5289550" cy="1716088"/>
                      </a:xfrm>
                      <a:prstGeom prst="rect">
                        <a:avLst/>
                      </a:prstGeom>
                      <a:noFill/>
                      <a:ln w="38100">
                        <a:noFill/>
                        <a:miter/>
                      </a:ln>
                    </p:spPr>
                  </p:pic>
                </p:oleObj>
              </mc:Fallback>
            </mc:AlternateContent>
          </a:graphicData>
        </a:graphic>
      </p:graphicFrame>
      <p:graphicFrame>
        <p:nvGraphicFramePr>
          <p:cNvPr id="39940" name="对象 -2147482231"/>
          <p:cNvGraphicFramePr>
            <a:graphicFrameLocks noChangeAspect="1"/>
          </p:cNvGraphicFramePr>
          <p:nvPr/>
        </p:nvGraphicFramePr>
        <p:xfrm>
          <a:off x="7753350" y="3190875"/>
          <a:ext cx="711200" cy="1090613"/>
        </p:xfrm>
        <a:graphic>
          <a:graphicData uri="http://schemas.openxmlformats.org/presentationml/2006/ole">
            <mc:AlternateContent xmlns:mc="http://schemas.openxmlformats.org/markup-compatibility/2006">
              <mc:Choice xmlns:v="urn:schemas-microsoft-com:vml" Requires="v">
                <p:oleObj spid="_x0000_s3132" name="" r:id="rId3" imgW="520700" imgH="800100" progId="Equation.3">
                  <p:embed/>
                </p:oleObj>
              </mc:Choice>
              <mc:Fallback>
                <p:oleObj name="" r:id="rId3" imgW="520700" imgH="800100" progId="Equation.3">
                  <p:embed/>
                  <p:pic>
                    <p:nvPicPr>
                      <p:cNvPr id="0" name="图片 3131"/>
                      <p:cNvPicPr/>
                      <p:nvPr/>
                    </p:nvPicPr>
                    <p:blipFill>
                      <a:blip r:embed="rId4"/>
                      <a:stretch>
                        <a:fillRect/>
                      </a:stretch>
                    </p:blipFill>
                    <p:spPr>
                      <a:xfrm>
                        <a:off x="7753350" y="3190875"/>
                        <a:ext cx="711200" cy="1090613"/>
                      </a:xfrm>
                      <a:prstGeom prst="rect">
                        <a:avLst/>
                      </a:prstGeom>
                      <a:noFill/>
                      <a:ln w="38100">
                        <a:noFill/>
                        <a:miter/>
                      </a:ln>
                    </p:spPr>
                  </p:pic>
                </p:oleObj>
              </mc:Fallback>
            </mc:AlternateContent>
          </a:graphicData>
        </a:graphic>
      </p:graphicFrame>
      <p:graphicFrame>
        <p:nvGraphicFramePr>
          <p:cNvPr id="39941" name="对象 -2147482230"/>
          <p:cNvGraphicFramePr>
            <a:graphicFrameLocks noChangeAspect="1"/>
          </p:cNvGraphicFramePr>
          <p:nvPr/>
        </p:nvGraphicFramePr>
        <p:xfrm>
          <a:off x="7753350" y="4819650"/>
          <a:ext cx="711200" cy="1176338"/>
        </p:xfrm>
        <a:graphic>
          <a:graphicData uri="http://schemas.openxmlformats.org/presentationml/2006/ole">
            <mc:AlternateContent xmlns:mc="http://schemas.openxmlformats.org/markup-compatibility/2006">
              <mc:Choice xmlns:v="urn:schemas-microsoft-com:vml" Requires="v">
                <p:oleObj spid="_x0000_s3136" name="" r:id="rId5" imgW="545465" imgH="901700" progId="Equation.3">
                  <p:embed/>
                </p:oleObj>
              </mc:Choice>
              <mc:Fallback>
                <p:oleObj name="" r:id="rId5" imgW="545465" imgH="901700" progId="Equation.3">
                  <p:embed/>
                  <p:pic>
                    <p:nvPicPr>
                      <p:cNvPr id="0" name="图片 3135"/>
                      <p:cNvPicPr/>
                      <p:nvPr/>
                    </p:nvPicPr>
                    <p:blipFill>
                      <a:blip r:embed="rId6"/>
                      <a:stretch>
                        <a:fillRect/>
                      </a:stretch>
                    </p:blipFill>
                    <p:spPr>
                      <a:xfrm>
                        <a:off x="7753350" y="4819650"/>
                        <a:ext cx="711200" cy="1176338"/>
                      </a:xfrm>
                      <a:prstGeom prst="rect">
                        <a:avLst/>
                      </a:prstGeom>
                      <a:noFill/>
                      <a:ln w="38100">
                        <a:noFill/>
                        <a:miter/>
                      </a:ln>
                    </p:spPr>
                  </p:pic>
                </p:oleObj>
              </mc:Fallback>
            </mc:AlternateContent>
          </a:graphicData>
        </a:graphic>
      </p:graphicFrame>
      <p:graphicFrame>
        <p:nvGraphicFramePr>
          <p:cNvPr id="39942" name="对象 -2147482229"/>
          <p:cNvGraphicFramePr>
            <a:graphicFrameLocks noChangeAspect="1"/>
          </p:cNvGraphicFramePr>
          <p:nvPr/>
        </p:nvGraphicFramePr>
        <p:xfrm>
          <a:off x="1317625" y="4572000"/>
          <a:ext cx="5289550" cy="1738313"/>
        </p:xfrm>
        <a:graphic>
          <a:graphicData uri="http://schemas.openxmlformats.org/presentationml/2006/ole">
            <mc:AlternateContent xmlns:mc="http://schemas.openxmlformats.org/markup-compatibility/2006">
              <mc:Choice xmlns:v="urn:schemas-microsoft-com:vml" Requires="v">
                <p:oleObj spid="_x0000_s3133" name="" r:id="rId7" imgW="3898265" imgH="1287145" progId="Visio.Drawing.11">
                  <p:embed/>
                </p:oleObj>
              </mc:Choice>
              <mc:Fallback>
                <p:oleObj name="" r:id="rId7" imgW="3898265" imgH="1287145" progId="Visio.Drawing.11">
                  <p:embed/>
                  <p:pic>
                    <p:nvPicPr>
                      <p:cNvPr id="0" name="图片 3132"/>
                      <p:cNvPicPr/>
                      <p:nvPr/>
                    </p:nvPicPr>
                    <p:blipFill>
                      <a:blip r:embed="rId8"/>
                      <a:stretch>
                        <a:fillRect/>
                      </a:stretch>
                    </p:blipFill>
                    <p:spPr>
                      <a:xfrm>
                        <a:off x="1317625" y="4572000"/>
                        <a:ext cx="5289550" cy="1738313"/>
                      </a:xfrm>
                      <a:prstGeom prst="rect">
                        <a:avLst/>
                      </a:prstGeom>
                      <a:noFill/>
                      <a:ln w="38100">
                        <a:noFill/>
                        <a:miter/>
                      </a:ln>
                    </p:spPr>
                  </p:pic>
                </p:oleObj>
              </mc:Fallback>
            </mc:AlternateContent>
          </a:graphicData>
        </a:graphic>
      </p:graphicFrame>
      <p:graphicFrame>
        <p:nvGraphicFramePr>
          <p:cNvPr id="39943" name="对象 -2147482235"/>
          <p:cNvGraphicFramePr/>
          <p:nvPr/>
        </p:nvGraphicFramePr>
        <p:xfrm>
          <a:off x="1444625" y="1582738"/>
          <a:ext cx="4946650" cy="1273175"/>
        </p:xfrm>
        <a:graphic>
          <a:graphicData uri="http://schemas.openxmlformats.org/presentationml/2006/ole">
            <mc:AlternateContent xmlns:mc="http://schemas.openxmlformats.org/markup-compatibility/2006">
              <mc:Choice xmlns:v="urn:schemas-microsoft-com:vml" Requires="v">
                <p:oleObj spid="_x0000_s3137" name="" r:id="rId9" imgW="6629400" imgH="2133600" progId="Visio.Drawing.11">
                  <p:embed/>
                </p:oleObj>
              </mc:Choice>
              <mc:Fallback>
                <p:oleObj name="" r:id="rId9" imgW="6629400" imgH="2133600" progId="Visio.Drawing.11">
                  <p:embed/>
                  <p:pic>
                    <p:nvPicPr>
                      <p:cNvPr id="0" name="图片 3136"/>
                      <p:cNvPicPr/>
                      <p:nvPr/>
                    </p:nvPicPr>
                    <p:blipFill>
                      <a:blip r:embed="rId10"/>
                      <a:stretch>
                        <a:fillRect/>
                      </a:stretch>
                    </p:blipFill>
                    <p:spPr>
                      <a:xfrm>
                        <a:off x="1444625" y="1582738"/>
                        <a:ext cx="4946650" cy="1273175"/>
                      </a:xfrm>
                      <a:prstGeom prst="rect">
                        <a:avLst/>
                      </a:prstGeom>
                      <a:noFill/>
                      <a:ln w="38100">
                        <a:noFill/>
                        <a:miter/>
                      </a:ln>
                    </p:spPr>
                  </p:pic>
                </p:oleObj>
              </mc:Fallback>
            </mc:AlternateContent>
          </a:graphicData>
        </a:graphic>
      </p:graphicFrame>
      <p:sp>
        <p:nvSpPr>
          <p:cNvPr id="4" name="右箭头 3"/>
          <p:cNvSpPr/>
          <p:nvPr/>
        </p:nvSpPr>
        <p:spPr>
          <a:xfrm>
            <a:off x="7232650" y="3629025"/>
            <a:ext cx="288925"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 name="下箭头 2"/>
          <p:cNvSpPr/>
          <p:nvPr/>
        </p:nvSpPr>
        <p:spPr>
          <a:xfrm>
            <a:off x="8001000" y="4406900"/>
            <a:ext cx="215900" cy="28892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 name="左弧形箭头 4"/>
          <p:cNvSpPr/>
          <p:nvPr/>
        </p:nvSpPr>
        <p:spPr>
          <a:xfrm>
            <a:off x="755650" y="2354263"/>
            <a:ext cx="679450" cy="1806575"/>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ndParaRPr>
          </a:p>
        </p:txBody>
      </p:sp>
      <p:sp>
        <p:nvSpPr>
          <p:cNvPr id="2" name="文本框 1"/>
          <p:cNvSpPr txBox="1"/>
          <p:nvPr/>
        </p:nvSpPr>
        <p:spPr>
          <a:xfrm>
            <a:off x="6648450" y="3244850"/>
            <a:ext cx="1103313"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驱动方程</a:t>
            </a:r>
            <a:endParaRPr lang="zh-CN" altLang="en-US">
              <a:latin typeface="Arial" panose="020B0604020202020204" pitchFamily="34" charset="0"/>
              <a:ea typeface="宋体" panose="02010600030101010101" pitchFamily="2" charset="-122"/>
            </a:endParaRPr>
          </a:p>
        </p:txBody>
      </p:sp>
      <p:sp>
        <p:nvSpPr>
          <p:cNvPr id="6" name="文本框 5"/>
          <p:cNvSpPr txBox="1"/>
          <p:nvPr/>
        </p:nvSpPr>
        <p:spPr>
          <a:xfrm>
            <a:off x="6753225" y="4327525"/>
            <a:ext cx="1101725"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状态方程</a:t>
            </a:r>
            <a:endParaRPr lang="zh-CN" altLang="en-US">
              <a:latin typeface="Arial" panose="020B0604020202020204" pitchFamily="34" charset="0"/>
              <a:ea typeface="宋体" panose="02010600030101010101" pitchFamily="2" charset="-122"/>
            </a:endParaRPr>
          </a:p>
        </p:txBody>
      </p:sp>
      <p:sp>
        <p:nvSpPr>
          <p:cNvPr id="7" name="文本框 6"/>
          <p:cNvSpPr txBox="1"/>
          <p:nvPr/>
        </p:nvSpPr>
        <p:spPr>
          <a:xfrm>
            <a:off x="449263" y="5426075"/>
            <a:ext cx="86836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rPr>
              <a:t>JK/FF</a:t>
            </a:r>
            <a:endParaRPr lang="en-US" altLang="zh-CN">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9937"/>
                                        </p:tgtEl>
                                        <p:attrNameLst>
                                          <p:attrName>style.visibility</p:attrName>
                                        </p:attrNameLst>
                                      </p:cBhvr>
                                      <p:to>
                                        <p:strVal val="visible"/>
                                      </p:to>
                                    </p:set>
                                    <p:anim calcmode="discrete" valueType="clr">
                                      <p:cBhvr override="childStyle">
                                        <p:cTn id="7" dur="80"/>
                                        <p:tgtEl>
                                          <p:spTgt spid="399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937"/>
                                        </p:tgtEl>
                                        <p:attrNameLst>
                                          <p:attrName>fillcolor</p:attrName>
                                        </p:attrNameLst>
                                      </p:cBhvr>
                                      <p:tavLst>
                                        <p:tav tm="0">
                                          <p:val>
                                            <p:clrVal>
                                              <a:schemeClr val="accent2"/>
                                            </p:clrVal>
                                          </p:val>
                                        </p:tav>
                                        <p:tav tm="50000">
                                          <p:val>
                                            <p:clrVal>
                                              <a:schemeClr val="hlink"/>
                                            </p:clrVal>
                                          </p:val>
                                        </p:tav>
                                      </p:tavLst>
                                    </p:anim>
                                    <p:set>
                                      <p:cBhvr>
                                        <p:cTn id="9" dur="80"/>
                                        <p:tgtEl>
                                          <p:spTgt spid="3993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9938"/>
                                        </p:tgtEl>
                                        <p:attrNameLst>
                                          <p:attrName>style.visibility</p:attrName>
                                        </p:attrNameLst>
                                      </p:cBhvr>
                                      <p:to>
                                        <p:strVal val="visible"/>
                                      </p:to>
                                    </p:set>
                                    <p:animEffect transition="in" filter="wipe(left)">
                                      <p:cBhvr>
                                        <p:cTn id="14" dur="500"/>
                                        <p:tgtEl>
                                          <p:spTgt spid="3993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9943"/>
                                        </p:tgtEl>
                                        <p:attrNameLst>
                                          <p:attrName>style.visibility</p:attrName>
                                        </p:attrNameLst>
                                      </p:cBhvr>
                                      <p:to>
                                        <p:strVal val="visible"/>
                                      </p:to>
                                    </p:set>
                                    <p:animEffect transition="in" filter="dissolve">
                                      <p:cBhvr>
                                        <p:cTn id="19" dur="500"/>
                                        <p:tgtEl>
                                          <p:spTgt spid="3994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9939"/>
                                        </p:tgtEl>
                                        <p:attrNameLst>
                                          <p:attrName>style.visibility</p:attrName>
                                        </p:attrNameLst>
                                      </p:cBhvr>
                                      <p:to>
                                        <p:strVal val="visible"/>
                                      </p:to>
                                    </p:set>
                                    <p:animEffect transition="in" filter="dissolve">
                                      <p:cBhvr>
                                        <p:cTn id="24" dur="500"/>
                                        <p:tgtEl>
                                          <p:spTgt spid="39939"/>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2"/>
                                        </p:tgtEl>
                                        <p:attrNameLst>
                                          <p:attrName>style.visibility</p:attrName>
                                        </p:attrNameLst>
                                      </p:cBhvr>
                                      <p:to>
                                        <p:strVal val="visible"/>
                                      </p:to>
                                    </p:set>
                                    <p:anim calcmode="discrete" valueType="clr">
                                      <p:cBhvr override="childStyle">
                                        <p:cTn id="33"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
                                        </p:tgtEl>
                                        <p:attrNameLst>
                                          <p:attrName>fillcolor</p:attrName>
                                        </p:attrNameLst>
                                      </p:cBhvr>
                                      <p:tavLst>
                                        <p:tav tm="0">
                                          <p:val>
                                            <p:clrVal>
                                              <a:schemeClr val="accent2"/>
                                            </p:clrVal>
                                          </p:val>
                                        </p:tav>
                                        <p:tav tm="50000">
                                          <p:val>
                                            <p:clrVal>
                                              <a:schemeClr val="hlink"/>
                                            </p:clrVal>
                                          </p:val>
                                        </p:tav>
                                      </p:tavLst>
                                    </p:anim>
                                    <p:set>
                                      <p:cBhvr>
                                        <p:cTn id="35" dur="80"/>
                                        <p:tgtEl>
                                          <p:spTgt spid="2"/>
                                        </p:tgtEl>
                                        <p:attrNameLst>
                                          <p:attrName>fill.type</p:attrName>
                                        </p:attrNameLst>
                                      </p:cBhvr>
                                      <p:to>
                                        <p:strVal val="solid"/>
                                      </p:to>
                                    </p:set>
                                  </p:childTnLst>
                                </p:cTn>
                              </p:par>
                            </p:childTnLst>
                          </p:cTn>
                        </p:par>
                        <p:par>
                          <p:cTn id="36" fill="hold">
                            <p:stCondLst>
                              <p:cond delay="199"/>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par>
                          <p:cTn id="39" fill="hold">
                            <p:stCondLst>
                              <p:cond delay="199"/>
                            </p:stCondLst>
                            <p:childTnLst>
                              <p:par>
                                <p:cTn id="40" presetID="22" presetClass="entr" presetSubtype="8" fill="hold" nodeType="afterEffect">
                                  <p:stCondLst>
                                    <p:cond delay="0"/>
                                  </p:stCondLst>
                                  <p:childTnLst>
                                    <p:set>
                                      <p:cBhvr>
                                        <p:cTn id="41" dur="1" fill="hold">
                                          <p:stCondLst>
                                            <p:cond delay="0"/>
                                          </p:stCondLst>
                                        </p:cTn>
                                        <p:tgtEl>
                                          <p:spTgt spid="39940"/>
                                        </p:tgtEl>
                                        <p:attrNameLst>
                                          <p:attrName>style.visibility</p:attrName>
                                        </p:attrNameLst>
                                      </p:cBhvr>
                                      <p:to>
                                        <p:strVal val="visible"/>
                                      </p:to>
                                    </p:set>
                                    <p:animEffect transition="in" filter="wipe(left)">
                                      <p:cBhvr>
                                        <p:cTn id="42" dur="500"/>
                                        <p:tgtEl>
                                          <p:spTgt spid="39940"/>
                                        </p:tgtEl>
                                      </p:cBhvr>
                                    </p:animEffec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6"/>
                                        </p:tgtEl>
                                        <p:attrNameLst>
                                          <p:attrName>style.visibility</p:attrName>
                                        </p:attrNameLst>
                                      </p:cBhvr>
                                      <p:to>
                                        <p:strVal val="visible"/>
                                      </p:to>
                                    </p:set>
                                    <p:anim calcmode="discrete" valueType="clr">
                                      <p:cBhvr override="childStyle">
                                        <p:cTn id="4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6"/>
                                        </p:tgtEl>
                                        <p:attrNameLst>
                                          <p:attrName>fillcolor</p:attrName>
                                        </p:attrNameLst>
                                      </p:cBhvr>
                                      <p:tavLst>
                                        <p:tav tm="0">
                                          <p:val>
                                            <p:clrVal>
                                              <a:schemeClr val="accent2"/>
                                            </p:clrVal>
                                          </p:val>
                                        </p:tav>
                                        <p:tav tm="50000">
                                          <p:val>
                                            <p:clrVal>
                                              <a:schemeClr val="hlink"/>
                                            </p:clrVal>
                                          </p:val>
                                        </p:tav>
                                      </p:tavLst>
                                    </p:anim>
                                    <p:set>
                                      <p:cBhvr>
                                        <p:cTn id="49" dur="80"/>
                                        <p:tgtEl>
                                          <p:spTgt spid="6"/>
                                        </p:tgtEl>
                                        <p:attrNameLst>
                                          <p:attrName>fill.type</p:attrName>
                                        </p:attrNameLst>
                                      </p:cBhvr>
                                      <p:to>
                                        <p:strVal val="solid"/>
                                      </p:to>
                                    </p:set>
                                  </p:childTnLst>
                                </p:cTn>
                              </p:par>
                            </p:childTnLst>
                          </p:cTn>
                        </p:par>
                        <p:par>
                          <p:cTn id="50" fill="hold">
                            <p:stCondLst>
                              <p:cond delay="199"/>
                            </p:stCondLst>
                            <p:childTnLst>
                              <p:par>
                                <p:cTn id="51" presetID="1" presetClass="entr" presetSubtype="0"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par>
                          <p:cTn id="53" fill="hold">
                            <p:stCondLst>
                              <p:cond delay="199"/>
                            </p:stCondLst>
                            <p:childTnLst>
                              <p:par>
                                <p:cTn id="54" presetID="22" presetClass="entr" presetSubtype="1" fill="hold" nodeType="afterEffect">
                                  <p:stCondLst>
                                    <p:cond delay="0"/>
                                  </p:stCondLst>
                                  <p:childTnLst>
                                    <p:set>
                                      <p:cBhvr>
                                        <p:cTn id="55" dur="1" fill="hold">
                                          <p:stCondLst>
                                            <p:cond delay="0"/>
                                          </p:stCondLst>
                                        </p:cTn>
                                        <p:tgtEl>
                                          <p:spTgt spid="39941"/>
                                        </p:tgtEl>
                                        <p:attrNameLst>
                                          <p:attrName>style.visibility</p:attrName>
                                        </p:attrNameLst>
                                      </p:cBhvr>
                                      <p:to>
                                        <p:strVal val="visible"/>
                                      </p:to>
                                    </p:set>
                                    <p:animEffect transition="in" filter="wipe(up)">
                                      <p:cBhvr>
                                        <p:cTn id="56" dur="500"/>
                                        <p:tgtEl>
                                          <p:spTgt spid="3994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39942"/>
                                        </p:tgtEl>
                                        <p:attrNameLst>
                                          <p:attrName>style.visibility</p:attrName>
                                        </p:attrNameLst>
                                      </p:cBhvr>
                                      <p:to>
                                        <p:strVal val="visible"/>
                                      </p:to>
                                    </p:set>
                                    <p:animEffect transition="in" filter="dissolve">
                                      <p:cBhvr>
                                        <p:cTn id="61" dur="500"/>
                                        <p:tgtEl>
                                          <p:spTgt spid="39942"/>
                                        </p:tgtEl>
                                      </p:cBhvr>
                                    </p:animEffect>
                                  </p:childTnLst>
                                </p:cTn>
                              </p:par>
                            </p:childTnLst>
                          </p:cTn>
                        </p:par>
                        <p:par>
                          <p:cTn id="62" fill="hold">
                            <p:stCondLst>
                              <p:cond delay="500"/>
                            </p:stCondLst>
                            <p:childTnLst>
                              <p:par>
                                <p:cTn id="63" presetID="27" presetClass="entr" presetSubtype="0" fill="hold" grpId="0" nodeType="afterEffect">
                                  <p:stCondLst>
                                    <p:cond delay="0"/>
                                  </p:stCondLst>
                                  <p:iterate type="lt">
                                    <p:tmPct val="50000"/>
                                  </p:iterate>
                                  <p:childTnLst>
                                    <p:set>
                                      <p:cBhvr>
                                        <p:cTn id="64" dur="1" fill="hold">
                                          <p:stCondLst>
                                            <p:cond delay="0"/>
                                          </p:stCondLst>
                                        </p:cTn>
                                        <p:tgtEl>
                                          <p:spTgt spid="7"/>
                                        </p:tgtEl>
                                        <p:attrNameLst>
                                          <p:attrName>style.visibility</p:attrName>
                                        </p:attrNameLst>
                                      </p:cBhvr>
                                      <p:to>
                                        <p:strVal val="visible"/>
                                      </p:to>
                                    </p:set>
                                    <p:anim calcmode="discrete" valueType="clr">
                                      <p:cBhvr override="childStyle">
                                        <p:cTn id="65"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7"/>
                                        </p:tgtEl>
                                        <p:attrNameLst>
                                          <p:attrName>fillcolor</p:attrName>
                                        </p:attrNameLst>
                                      </p:cBhvr>
                                      <p:tavLst>
                                        <p:tav tm="0">
                                          <p:val>
                                            <p:clrVal>
                                              <a:schemeClr val="accent2"/>
                                            </p:clrVal>
                                          </p:val>
                                        </p:tav>
                                        <p:tav tm="50000">
                                          <p:val>
                                            <p:clrVal>
                                              <a:schemeClr val="hlink"/>
                                            </p:clrVal>
                                          </p:val>
                                        </p:tav>
                                      </p:tavLst>
                                    </p:anim>
                                    <p:set>
                                      <p:cBhvr>
                                        <p:cTn id="67"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 grpId="0"/>
      <p:bldP spid="39937" grpId="1"/>
      <p:bldP spid="39938" grpId="0"/>
      <p:bldP spid="39938" grpId="1"/>
      <p:bldP spid="5" grpId="0" animBg="1"/>
      <p:bldP spid="5" grpId="1" animBg="1"/>
      <p:bldP spid="4" grpId="0" animBg="1"/>
      <p:bldP spid="4" grpId="1" animBg="1"/>
      <p:bldP spid="3" grpId="0" animBg="1"/>
      <p:bldP spid="3" grpId="1" animBg="1"/>
      <p:bldP spid="2" grpId="0"/>
      <p:bldP spid="2" grpId="1"/>
      <p:bldP spid="6" grpId="0"/>
      <p:bldP spid="6" grpId="1"/>
      <p:bldP spid="7" grpId="0"/>
      <p:bldP spid="7"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27649"/>
          <p:cNvSpPr txBox="1"/>
          <p:nvPr/>
        </p:nvSpPr>
        <p:spPr>
          <a:xfrm>
            <a:off x="5559425" y="2968625"/>
            <a:ext cx="3232150" cy="922338"/>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(3) </a:t>
            </a:r>
            <a:r>
              <a:rPr lang="zh-CN" altLang="en-US" dirty="0">
                <a:solidFill>
                  <a:srgbClr val="C00000"/>
                </a:solidFill>
                <a:latin typeface="Arial" panose="020B0604020202020204" pitchFamily="34" charset="0"/>
                <a:ea typeface="宋体" panose="02010600030101010101" pitchFamily="2" charset="-122"/>
              </a:rPr>
              <a:t>每向右移动一位，数据扩大一倍</a:t>
            </a:r>
            <a:r>
              <a:rPr lang="en-US" altLang="zh-CN" dirty="0">
                <a:solidFill>
                  <a:srgbClr val="C00000"/>
                </a:solidFill>
                <a:latin typeface="Arial" panose="020B0604020202020204" pitchFamily="34" charset="0"/>
                <a:ea typeface="宋体" panose="02010600030101010101" pitchFamily="2" charset="-122"/>
              </a:rPr>
              <a:t>(</a:t>
            </a:r>
            <a:r>
              <a:rPr lang="zh-CN" altLang="en-US" dirty="0">
                <a:solidFill>
                  <a:srgbClr val="C00000"/>
                </a:solidFill>
                <a:latin typeface="Arial" panose="020B0604020202020204" pitchFamily="34" charset="0"/>
                <a:ea typeface="宋体" panose="02010600030101010101" pitchFamily="2" charset="-122"/>
              </a:rPr>
              <a:t>乘</a:t>
            </a:r>
            <a:r>
              <a:rPr lang="en-US" altLang="zh-CN" dirty="0">
                <a:solidFill>
                  <a:srgbClr val="C00000"/>
                </a:solidFill>
                <a:latin typeface="Arial" panose="020B0604020202020204" pitchFamily="34" charset="0"/>
                <a:ea typeface="宋体" panose="02010600030101010101" pitchFamily="2" charset="-122"/>
              </a:rPr>
              <a:t>2)</a:t>
            </a:r>
            <a:r>
              <a:rPr lang="zh-CN" altLang="en-US" dirty="0">
                <a:solidFill>
                  <a:srgbClr val="C00000"/>
                </a:solidFill>
                <a:latin typeface="Arial" panose="020B0604020202020204" pitchFamily="34" charset="0"/>
                <a:ea typeface="宋体" panose="02010600030101010101" pitchFamily="2" charset="-122"/>
              </a:rPr>
              <a:t>。</a:t>
            </a:r>
            <a:endParaRPr lang="zh-CN" altLang="en-US" dirty="0">
              <a:solidFill>
                <a:srgbClr val="C00000"/>
              </a:solidFill>
              <a:latin typeface="Arial" panose="020B0604020202020204" pitchFamily="34" charset="0"/>
              <a:ea typeface="宋体" panose="02010600030101010101" pitchFamily="2" charset="-122"/>
            </a:endParaRPr>
          </a:p>
        </p:txBody>
      </p:sp>
      <p:graphicFrame>
        <p:nvGraphicFramePr>
          <p:cNvPr id="40962" name="对象 2"/>
          <p:cNvGraphicFramePr/>
          <p:nvPr/>
        </p:nvGraphicFramePr>
        <p:xfrm>
          <a:off x="774700" y="2212975"/>
          <a:ext cx="4211638" cy="1785938"/>
        </p:xfrm>
        <a:graphic>
          <a:graphicData uri="http://schemas.openxmlformats.org/presentationml/2006/ole">
            <mc:AlternateContent xmlns:mc="http://schemas.openxmlformats.org/markup-compatibility/2006">
              <mc:Choice xmlns:v="urn:schemas-microsoft-com:vml" Requires="v">
                <p:oleObj spid="_x0000_s3131" name="" r:id="rId1" imgW="4991100" imgH="2276475" progId="Paint.Picture">
                  <p:embed/>
                </p:oleObj>
              </mc:Choice>
              <mc:Fallback>
                <p:oleObj name="" r:id="rId1" imgW="4991100" imgH="2276475" progId="Paint.Picture">
                  <p:embed/>
                  <p:pic>
                    <p:nvPicPr>
                      <p:cNvPr id="0" name="图片 3130"/>
                      <p:cNvPicPr/>
                      <p:nvPr/>
                    </p:nvPicPr>
                    <p:blipFill>
                      <a:blip r:embed="rId2"/>
                      <a:stretch>
                        <a:fillRect/>
                      </a:stretch>
                    </p:blipFill>
                    <p:spPr>
                      <a:xfrm>
                        <a:off x="774700" y="2212975"/>
                        <a:ext cx="4211638" cy="1785938"/>
                      </a:xfrm>
                      <a:prstGeom prst="rect">
                        <a:avLst/>
                      </a:prstGeom>
                      <a:noFill/>
                      <a:ln w="38100">
                        <a:noFill/>
                        <a:miter/>
                      </a:ln>
                    </p:spPr>
                  </p:pic>
                </p:oleObj>
              </mc:Fallback>
            </mc:AlternateContent>
          </a:graphicData>
        </a:graphic>
      </p:graphicFrame>
      <p:graphicFrame>
        <p:nvGraphicFramePr>
          <p:cNvPr id="40963" name="对象 -2147482236"/>
          <p:cNvGraphicFramePr/>
          <p:nvPr/>
        </p:nvGraphicFramePr>
        <p:xfrm>
          <a:off x="4014788" y="4679950"/>
          <a:ext cx="4824412" cy="1400175"/>
        </p:xfrm>
        <a:graphic>
          <a:graphicData uri="http://schemas.openxmlformats.org/presentationml/2006/ole">
            <mc:AlternateContent xmlns:mc="http://schemas.openxmlformats.org/markup-compatibility/2006">
              <mc:Choice xmlns:v="urn:schemas-microsoft-com:vml" Requires="v">
                <p:oleObj spid="_x0000_s3134" name="" r:id="rId3" imgW="6629400" imgH="2133600" progId="Visio.Drawing.11">
                  <p:embed/>
                </p:oleObj>
              </mc:Choice>
              <mc:Fallback>
                <p:oleObj name="" r:id="rId3" imgW="6629400" imgH="2133600" progId="Visio.Drawing.11">
                  <p:embed/>
                  <p:pic>
                    <p:nvPicPr>
                      <p:cNvPr id="0" name="图片 3133"/>
                      <p:cNvPicPr/>
                      <p:nvPr/>
                    </p:nvPicPr>
                    <p:blipFill>
                      <a:blip r:embed="rId4"/>
                      <a:stretch>
                        <a:fillRect/>
                      </a:stretch>
                    </p:blipFill>
                    <p:spPr>
                      <a:xfrm>
                        <a:off x="4014788" y="4679950"/>
                        <a:ext cx="4824412" cy="1400175"/>
                      </a:xfrm>
                      <a:prstGeom prst="rect">
                        <a:avLst/>
                      </a:prstGeom>
                      <a:noFill/>
                      <a:ln w="38100">
                        <a:noFill/>
                        <a:miter/>
                      </a:ln>
                    </p:spPr>
                  </p:pic>
                </p:oleObj>
              </mc:Fallback>
            </mc:AlternateContent>
          </a:graphicData>
        </a:graphic>
      </p:graphicFrame>
      <p:sp>
        <p:nvSpPr>
          <p:cNvPr id="40964" name="文本框 4"/>
          <p:cNvSpPr txBox="1"/>
          <p:nvPr/>
        </p:nvSpPr>
        <p:spPr>
          <a:xfrm>
            <a:off x="773113" y="4154488"/>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40965" name="文本框 6"/>
          <p:cNvSpPr txBox="1"/>
          <p:nvPr/>
        </p:nvSpPr>
        <p:spPr>
          <a:xfrm>
            <a:off x="773113" y="4575175"/>
            <a:ext cx="3373437" cy="1752600"/>
          </a:xfrm>
          <a:prstGeom prst="rect">
            <a:avLst/>
          </a:prstGeom>
          <a:noFill/>
          <a:ln w="9525">
            <a:noFill/>
          </a:ln>
        </p:spPr>
        <p:txBody>
          <a:bodyPr wrap="square" anchor="t" anchorCtr="0">
            <a:spAutoFit/>
          </a:bodyPr>
          <a:p>
            <a:pPr>
              <a:lnSpc>
                <a:spcPct val="150000"/>
              </a:lnSpc>
            </a:pPr>
            <a:r>
              <a:rPr lang="zh-CN" altLang="zh-CN" dirty="0">
                <a:solidFill>
                  <a:srgbClr val="009AD0"/>
                </a:solidFill>
                <a:latin typeface="Arial" panose="020B0604020202020204" pitchFamily="34" charset="0"/>
                <a:ea typeface="宋体" panose="02010600030101010101" pitchFamily="2" charset="-122"/>
                <a:sym typeface="宋体" panose="02010600030101010101" pitchFamily="2" charset="-122"/>
              </a:rPr>
              <a:t> 6-3. 能否用门控D锁存器代替边沿D触发器构成移位寄存器？能否用脉冲D触发器代替？</a:t>
            </a:r>
            <a:endParaRPr lang="zh-CN" altLang="zh-CN" dirty="0">
              <a:solidFill>
                <a:srgbClr val="009AD0"/>
              </a:solidFill>
              <a:latin typeface="Arial" panose="020B0604020202020204" pitchFamily="34" charset="0"/>
              <a:ea typeface="宋体" panose="02010600030101010101" pitchFamily="2" charset="-122"/>
              <a:sym typeface="宋体" panose="02010600030101010101" pitchFamily="2" charset="-122"/>
            </a:endParaRPr>
          </a:p>
          <a:p>
            <a:pPr>
              <a:lnSpc>
                <a:spcPct val="150000"/>
              </a:lnSpc>
            </a:pPr>
            <a:r>
              <a:rPr lang="zh-CN" altLang="zh-CN" dirty="0">
                <a:solidFill>
                  <a:srgbClr val="009AD0"/>
                </a:solidFill>
                <a:latin typeface="Arial" panose="020B0604020202020204" pitchFamily="34" charset="0"/>
                <a:ea typeface="宋体" panose="02010600030101010101" pitchFamily="2" charset="-122"/>
                <a:sym typeface="宋体" panose="02010600030101010101" pitchFamily="2" charset="-122"/>
              </a:rPr>
              <a:t>试分析原因。</a:t>
            </a:r>
            <a:endParaRPr lang="zh-CN" altLang="zh-CN" dirty="0">
              <a:solidFill>
                <a:srgbClr val="009AD0"/>
              </a:solidFill>
              <a:latin typeface="Arial" panose="020B0604020202020204" pitchFamily="34" charset="0"/>
              <a:ea typeface="宋体" panose="02010600030101010101" pitchFamily="2" charset="-122"/>
              <a:sym typeface="宋体" panose="02010600030101010101" pitchFamily="2" charset="-122"/>
            </a:endParaRPr>
          </a:p>
        </p:txBody>
      </p:sp>
      <p:sp>
        <p:nvSpPr>
          <p:cNvPr id="40966" name="文本框 1"/>
          <p:cNvSpPr txBox="1"/>
          <p:nvPr/>
        </p:nvSpPr>
        <p:spPr>
          <a:xfrm>
            <a:off x="5241925" y="635000"/>
            <a:ext cx="3694113" cy="922338"/>
          </a:xfrm>
          <a:prstGeom prst="rect">
            <a:avLst/>
          </a:prstGeom>
          <a:noFill/>
          <a:ln w="9525">
            <a:noFill/>
          </a:ln>
        </p:spPr>
        <p:txBody>
          <a:bodyPr wrap="square" anchor="t" anchorCtr="0">
            <a:spAutoFit/>
          </a:bodyPr>
          <a:p>
            <a:pPr marL="342900" indent="-342900" eaLnBrk="0" hangingPunct="0">
              <a:lnSpc>
                <a:spcPct val="150000"/>
              </a:lnSpc>
            </a:pPr>
            <a:r>
              <a:rPr lang="zh-CN" altLang="en-US" dirty="0">
                <a:solidFill>
                  <a:srgbClr val="0070C0"/>
                </a:solidFill>
                <a:latin typeface="Arial" panose="020B0604020202020204" pitchFamily="34" charset="0"/>
                <a:ea typeface="宋体" panose="02010600030101010101" pitchFamily="2" charset="-122"/>
              </a:rPr>
              <a:t>移位寄存器除具有存储功能以外，还增加了</a:t>
            </a:r>
            <a:r>
              <a:rPr lang="en-US" altLang="zh-CN" dirty="0">
                <a:solidFill>
                  <a:srgbClr val="0070C0"/>
                </a:solidFill>
                <a:latin typeface="Arial" panose="020B0604020202020204" pitchFamily="34" charset="0"/>
                <a:ea typeface="宋体" panose="02010600030101010101" pitchFamily="2" charset="-122"/>
              </a:rPr>
              <a:t>3</a:t>
            </a:r>
            <a:r>
              <a:rPr lang="zh-CN" altLang="en-US" dirty="0">
                <a:solidFill>
                  <a:srgbClr val="0070C0"/>
                </a:solidFill>
                <a:latin typeface="Arial" panose="020B0604020202020204" pitchFamily="34" charset="0"/>
                <a:ea typeface="宋体" panose="02010600030101010101" pitchFamily="2" charset="-122"/>
              </a:rPr>
              <a:t>种附加功能</a:t>
            </a:r>
            <a:r>
              <a:rPr lang="en-US" altLang="zh-CN" dirty="0">
                <a:solidFill>
                  <a:srgbClr val="0070C0"/>
                </a:solidFill>
                <a:latin typeface="Arial" panose="020B0604020202020204" pitchFamily="34" charset="0"/>
                <a:ea typeface="宋体" panose="02010600030101010101" pitchFamily="2" charset="-122"/>
              </a:rPr>
              <a:t>:</a:t>
            </a:r>
            <a:endParaRPr lang="en-US" altLang="zh-CN" dirty="0">
              <a:solidFill>
                <a:srgbClr val="0070C0"/>
              </a:solidFill>
              <a:latin typeface="Arial" panose="020B0604020202020204" pitchFamily="34" charset="0"/>
              <a:ea typeface="宋体" panose="02010600030101010101" pitchFamily="2" charset="-122"/>
            </a:endParaRPr>
          </a:p>
        </p:txBody>
      </p:sp>
      <p:sp>
        <p:nvSpPr>
          <p:cNvPr id="40967" name="文本框 2"/>
          <p:cNvSpPr txBox="1"/>
          <p:nvPr/>
        </p:nvSpPr>
        <p:spPr>
          <a:xfrm>
            <a:off x="5559425" y="1698625"/>
            <a:ext cx="1735138" cy="368300"/>
          </a:xfrm>
          <a:prstGeom prst="rect">
            <a:avLst/>
          </a:prstGeom>
          <a:noFill/>
          <a:ln w="9525">
            <a:noFill/>
          </a:ln>
        </p:spPr>
        <p:txBody>
          <a:bodyPr wrap="non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(1) </a:t>
            </a:r>
            <a:r>
              <a:rPr lang="zh-CN" altLang="en-US" dirty="0">
                <a:solidFill>
                  <a:srgbClr val="C00000"/>
                </a:solidFill>
                <a:latin typeface="Arial" panose="020B0604020202020204" pitchFamily="34" charset="0"/>
                <a:ea typeface="宋体" panose="02010600030101010101" pitchFamily="2" charset="-122"/>
              </a:rPr>
              <a:t>作为</a:t>
            </a:r>
            <a:r>
              <a:rPr lang="en-US" altLang="zh-CN" dirty="0">
                <a:solidFill>
                  <a:srgbClr val="C00000"/>
                </a:solidFill>
                <a:latin typeface="Arial" panose="020B0604020202020204" pitchFamily="34" charset="0"/>
                <a:ea typeface="宋体" panose="02010600030101010101" pitchFamily="2" charset="-122"/>
              </a:rPr>
              <a:t>FIFO</a:t>
            </a:r>
            <a:r>
              <a:rPr lang="zh-CN" altLang="en-US" dirty="0">
                <a:solidFill>
                  <a:srgbClr val="C00000"/>
                </a:solidFill>
                <a:latin typeface="Arial" panose="020B0604020202020204" pitchFamily="34" charset="0"/>
                <a:ea typeface="宋体" panose="02010600030101010101" pitchFamily="2" charset="-122"/>
              </a:rPr>
              <a:t>；</a:t>
            </a:r>
            <a:endParaRPr lang="zh-CN" altLang="en-US" dirty="0">
              <a:solidFill>
                <a:srgbClr val="C00000"/>
              </a:solidFill>
              <a:latin typeface="Arial" panose="020B0604020202020204" pitchFamily="34" charset="0"/>
              <a:ea typeface="宋体" panose="02010600030101010101" pitchFamily="2" charset="-122"/>
            </a:endParaRPr>
          </a:p>
        </p:txBody>
      </p:sp>
      <p:sp>
        <p:nvSpPr>
          <p:cNvPr id="40968" name="文本框 3"/>
          <p:cNvSpPr txBox="1"/>
          <p:nvPr/>
        </p:nvSpPr>
        <p:spPr>
          <a:xfrm>
            <a:off x="5559425" y="2047875"/>
            <a:ext cx="3198813" cy="920750"/>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Arial" panose="020B0604020202020204" pitchFamily="34" charset="0"/>
                <a:ea typeface="宋体" panose="02010600030101010101" pitchFamily="2" charset="-122"/>
              </a:rPr>
              <a:t>(2) </a:t>
            </a:r>
            <a:r>
              <a:rPr lang="zh-CN" altLang="en-US" dirty="0">
                <a:solidFill>
                  <a:srgbClr val="C00000"/>
                </a:solidFill>
                <a:latin typeface="Arial" panose="020B0604020202020204" pitchFamily="34" charset="0"/>
                <a:ea typeface="宋体" panose="02010600030101010101" pitchFamily="2" charset="-122"/>
              </a:rPr>
              <a:t>实现串行</a:t>
            </a:r>
            <a:r>
              <a:rPr lang="en-US" altLang="zh-CN" dirty="0">
                <a:solidFill>
                  <a:srgbClr val="C00000"/>
                </a:solidFill>
                <a:latin typeface="Arial" panose="020B0604020202020204" pitchFamily="34" charset="0"/>
                <a:ea typeface="宋体" panose="02010600030101010101" pitchFamily="2" charset="-122"/>
              </a:rPr>
              <a:t>(Serial)</a:t>
            </a:r>
            <a:r>
              <a:rPr lang="zh-CN" altLang="en-US" dirty="0">
                <a:solidFill>
                  <a:srgbClr val="C00000"/>
                </a:solidFill>
                <a:latin typeface="Arial" panose="020B0604020202020204" pitchFamily="34" charset="0"/>
                <a:ea typeface="宋体" panose="02010600030101010101" pitchFamily="2" charset="-122"/>
              </a:rPr>
              <a:t>数据到并行</a:t>
            </a:r>
            <a:r>
              <a:rPr lang="en-US" altLang="zh-CN" dirty="0">
                <a:solidFill>
                  <a:srgbClr val="C00000"/>
                </a:solidFill>
                <a:latin typeface="Arial" panose="020B0604020202020204" pitchFamily="34" charset="0"/>
                <a:ea typeface="宋体" panose="02010600030101010101" pitchFamily="2" charset="-122"/>
              </a:rPr>
              <a:t>(Parallel)</a:t>
            </a:r>
            <a:r>
              <a:rPr lang="zh-CN" altLang="en-US" dirty="0">
                <a:solidFill>
                  <a:srgbClr val="C00000"/>
                </a:solidFill>
                <a:latin typeface="Arial" panose="020B0604020202020204" pitchFamily="34" charset="0"/>
                <a:ea typeface="宋体" panose="02010600030101010101" pitchFamily="2" charset="-122"/>
              </a:rPr>
              <a:t>数据的转换；</a:t>
            </a:r>
            <a:endParaRPr lang="zh-CN" altLang="en-US" dirty="0">
              <a:solidFill>
                <a:srgbClr val="C00000"/>
              </a:solidFill>
              <a:latin typeface="Arial" panose="020B0604020202020204" pitchFamily="34" charset="0"/>
              <a:ea typeface="宋体" panose="02010600030101010101" pitchFamily="2" charset="-122"/>
            </a:endParaRPr>
          </a:p>
        </p:txBody>
      </p:sp>
      <p:sp>
        <p:nvSpPr>
          <p:cNvPr id="40969" name="矩形 11270"/>
          <p:cNvSpPr/>
          <p:nvPr/>
        </p:nvSpPr>
        <p:spPr>
          <a:xfrm>
            <a:off x="2165350" y="2533650"/>
            <a:ext cx="2222500" cy="2873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0970" name="矩形 11270"/>
          <p:cNvSpPr/>
          <p:nvPr/>
        </p:nvSpPr>
        <p:spPr>
          <a:xfrm>
            <a:off x="2651125" y="2820988"/>
            <a:ext cx="1736725" cy="2857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0971" name="矩形 11270"/>
          <p:cNvSpPr/>
          <p:nvPr/>
        </p:nvSpPr>
        <p:spPr>
          <a:xfrm>
            <a:off x="3327400" y="3106738"/>
            <a:ext cx="1060450" cy="2857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0972" name="矩形 11270"/>
          <p:cNvSpPr/>
          <p:nvPr/>
        </p:nvSpPr>
        <p:spPr>
          <a:xfrm>
            <a:off x="3894138" y="3392488"/>
            <a:ext cx="493712" cy="3381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44045" name="对象 -2147481872"/>
          <p:cNvGraphicFramePr>
            <a:graphicFrameLocks noChangeAspect="1"/>
          </p:cNvGraphicFramePr>
          <p:nvPr/>
        </p:nvGraphicFramePr>
        <p:xfrm>
          <a:off x="755333" y="635000"/>
          <a:ext cx="4408487" cy="1431925"/>
        </p:xfrm>
        <a:graphic>
          <a:graphicData uri="http://schemas.openxmlformats.org/presentationml/2006/ole">
            <mc:AlternateContent xmlns:mc="http://schemas.openxmlformats.org/markup-compatibility/2006">
              <mc:Choice xmlns:v="urn:schemas-microsoft-com:vml" Requires="v">
                <p:oleObj spid="_x0000_s3139" name="" r:id="rId5" imgW="7683500" imgH="2501900" progId="Visio.Drawing.11">
                  <p:embed/>
                </p:oleObj>
              </mc:Choice>
              <mc:Fallback>
                <p:oleObj name="" r:id="rId5" imgW="7683500" imgH="2501900" progId="Visio.Drawing.11">
                  <p:embed/>
                  <p:pic>
                    <p:nvPicPr>
                      <p:cNvPr id="0" name="图片 3138"/>
                      <p:cNvPicPr/>
                      <p:nvPr/>
                    </p:nvPicPr>
                    <p:blipFill>
                      <a:blip r:embed="rId6"/>
                      <a:stretch>
                        <a:fillRect/>
                      </a:stretch>
                    </p:blipFill>
                    <p:spPr>
                      <a:xfrm>
                        <a:off x="755333" y="635000"/>
                        <a:ext cx="4408487" cy="14319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dissolve">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69"/>
                                        </p:tgtEl>
                                        <p:attrNameLst>
                                          <p:attrName>style.visibility</p:attrName>
                                        </p:attrNameLst>
                                      </p:cBhvr>
                                      <p:to>
                                        <p:strVal val="visible"/>
                                      </p:to>
                                    </p:set>
                                    <p:animEffect transition="in" filter="dissolve">
                                      <p:cBhvr>
                                        <p:cTn id="12" dur="500"/>
                                        <p:tgtEl>
                                          <p:spTgt spid="4096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9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9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0966"/>
                                        </p:tgtEl>
                                        <p:attrNameLst>
                                          <p:attrName>style.visibility</p:attrName>
                                        </p:attrNameLst>
                                      </p:cBhvr>
                                      <p:to>
                                        <p:strVal val="visible"/>
                                      </p:to>
                                    </p:set>
                                    <p:animEffect transition="in" filter="wipe(up)">
                                      <p:cBhvr>
                                        <p:cTn id="29" dur="500"/>
                                        <p:tgtEl>
                                          <p:spTgt spid="40966"/>
                                        </p:tgtEl>
                                      </p:cBhvr>
                                    </p:animEffec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40967"/>
                                        </p:tgtEl>
                                        <p:attrNameLst>
                                          <p:attrName>style.visibility</p:attrName>
                                        </p:attrNameLst>
                                      </p:cBhvr>
                                      <p:to>
                                        <p:strVal val="visible"/>
                                      </p:to>
                                    </p:set>
                                    <p:anim calcmode="discrete" valueType="clr">
                                      <p:cBhvr override="childStyle">
                                        <p:cTn id="34" dur="80"/>
                                        <p:tgtEl>
                                          <p:spTgt spid="40967"/>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40967"/>
                                        </p:tgtEl>
                                        <p:attrNameLst>
                                          <p:attrName>fillcolor</p:attrName>
                                        </p:attrNameLst>
                                      </p:cBhvr>
                                      <p:tavLst>
                                        <p:tav tm="0">
                                          <p:val>
                                            <p:clrVal>
                                              <a:schemeClr val="accent2"/>
                                            </p:clrVal>
                                          </p:val>
                                        </p:tav>
                                        <p:tav tm="50000">
                                          <p:val>
                                            <p:clrVal>
                                              <a:schemeClr val="hlink"/>
                                            </p:clrVal>
                                          </p:val>
                                        </p:tav>
                                      </p:tavLst>
                                    </p:anim>
                                    <p:set>
                                      <p:cBhvr>
                                        <p:cTn id="36" dur="80"/>
                                        <p:tgtEl>
                                          <p:spTgt spid="40967"/>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40968"/>
                                        </p:tgtEl>
                                        <p:attrNameLst>
                                          <p:attrName>style.visibility</p:attrName>
                                        </p:attrNameLst>
                                      </p:cBhvr>
                                      <p:to>
                                        <p:strVal val="visible"/>
                                      </p:to>
                                    </p:set>
                                    <p:anim calcmode="discrete" valueType="clr">
                                      <p:cBhvr override="childStyle">
                                        <p:cTn id="41" dur="80"/>
                                        <p:tgtEl>
                                          <p:spTgt spid="40968"/>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40968"/>
                                        </p:tgtEl>
                                        <p:attrNameLst>
                                          <p:attrName>fillcolor</p:attrName>
                                        </p:attrNameLst>
                                      </p:cBhvr>
                                      <p:tavLst>
                                        <p:tav tm="0">
                                          <p:val>
                                            <p:clrVal>
                                              <a:schemeClr val="accent2"/>
                                            </p:clrVal>
                                          </p:val>
                                        </p:tav>
                                        <p:tav tm="50000">
                                          <p:val>
                                            <p:clrVal>
                                              <a:schemeClr val="hlink"/>
                                            </p:clrVal>
                                          </p:val>
                                        </p:tav>
                                      </p:tavLst>
                                    </p:anim>
                                    <p:set>
                                      <p:cBhvr>
                                        <p:cTn id="43" dur="80"/>
                                        <p:tgtEl>
                                          <p:spTgt spid="40968"/>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7" presetClass="entr" presetSubtype="0" fill="hold" grpId="0" nodeType="clickEffect">
                                  <p:stCondLst>
                                    <p:cond delay="0"/>
                                  </p:stCondLst>
                                  <p:iterate type="lt">
                                    <p:tmPct val="50000"/>
                                  </p:iterate>
                                  <p:childTnLst>
                                    <p:set>
                                      <p:cBhvr>
                                        <p:cTn id="47" dur="1" fill="hold">
                                          <p:stCondLst>
                                            <p:cond delay="0"/>
                                          </p:stCondLst>
                                        </p:cTn>
                                        <p:tgtEl>
                                          <p:spTgt spid="40961"/>
                                        </p:tgtEl>
                                        <p:attrNameLst>
                                          <p:attrName>style.visibility</p:attrName>
                                        </p:attrNameLst>
                                      </p:cBhvr>
                                      <p:to>
                                        <p:strVal val="visible"/>
                                      </p:to>
                                    </p:set>
                                    <p:anim calcmode="discrete" valueType="clr">
                                      <p:cBhvr override="childStyle">
                                        <p:cTn id="48" dur="80"/>
                                        <p:tgtEl>
                                          <p:spTgt spid="40961"/>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40961"/>
                                        </p:tgtEl>
                                        <p:attrNameLst>
                                          <p:attrName>fillcolor</p:attrName>
                                        </p:attrNameLst>
                                      </p:cBhvr>
                                      <p:tavLst>
                                        <p:tav tm="0">
                                          <p:val>
                                            <p:clrVal>
                                              <a:schemeClr val="accent2"/>
                                            </p:clrVal>
                                          </p:val>
                                        </p:tav>
                                        <p:tav tm="50000">
                                          <p:val>
                                            <p:clrVal>
                                              <a:schemeClr val="hlink"/>
                                            </p:clrVal>
                                          </p:val>
                                        </p:tav>
                                      </p:tavLst>
                                    </p:anim>
                                    <p:set>
                                      <p:cBhvr>
                                        <p:cTn id="50" dur="80"/>
                                        <p:tgtEl>
                                          <p:spTgt spid="40961"/>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7" presetClass="entr" presetSubtype="0" fill="hold" grpId="0" nodeType="clickEffect">
                                  <p:stCondLst>
                                    <p:cond delay="0"/>
                                  </p:stCondLst>
                                  <p:iterate type="lt">
                                    <p:tmPct val="50000"/>
                                  </p:iterate>
                                  <p:childTnLst>
                                    <p:set>
                                      <p:cBhvr>
                                        <p:cTn id="54" dur="1" fill="hold">
                                          <p:stCondLst>
                                            <p:cond delay="0"/>
                                          </p:stCondLst>
                                        </p:cTn>
                                        <p:tgtEl>
                                          <p:spTgt spid="40964"/>
                                        </p:tgtEl>
                                        <p:attrNameLst>
                                          <p:attrName>style.visibility</p:attrName>
                                        </p:attrNameLst>
                                      </p:cBhvr>
                                      <p:to>
                                        <p:strVal val="visible"/>
                                      </p:to>
                                    </p:set>
                                    <p:anim calcmode="discrete" valueType="clr">
                                      <p:cBhvr override="childStyle">
                                        <p:cTn id="55" dur="80"/>
                                        <p:tgtEl>
                                          <p:spTgt spid="40964"/>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40964"/>
                                        </p:tgtEl>
                                        <p:attrNameLst>
                                          <p:attrName>fillcolor</p:attrName>
                                        </p:attrNameLst>
                                      </p:cBhvr>
                                      <p:tavLst>
                                        <p:tav tm="0">
                                          <p:val>
                                            <p:clrVal>
                                              <a:schemeClr val="accent2"/>
                                            </p:clrVal>
                                          </p:val>
                                        </p:tav>
                                        <p:tav tm="50000">
                                          <p:val>
                                            <p:clrVal>
                                              <a:schemeClr val="hlink"/>
                                            </p:clrVal>
                                          </p:val>
                                        </p:tav>
                                      </p:tavLst>
                                    </p:anim>
                                    <p:set>
                                      <p:cBhvr>
                                        <p:cTn id="57" dur="80"/>
                                        <p:tgtEl>
                                          <p:spTgt spid="40964"/>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965"/>
                                        </p:tgtEl>
                                        <p:attrNameLst>
                                          <p:attrName>style.visibility</p:attrName>
                                        </p:attrNameLst>
                                      </p:cBhvr>
                                      <p:to>
                                        <p:strVal val="visible"/>
                                      </p:to>
                                    </p:set>
                                    <p:animEffect transition="in" filter="wipe(left)">
                                      <p:cBhvr>
                                        <p:cTn id="62" dur="500"/>
                                        <p:tgtEl>
                                          <p:spTgt spid="40965"/>
                                        </p:tgtEl>
                                      </p:cBhvr>
                                    </p:animEffect>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40963"/>
                                        </p:tgtEl>
                                        <p:attrNameLst>
                                          <p:attrName>style.visibility</p:attrName>
                                        </p:attrNameLst>
                                      </p:cBhvr>
                                      <p:to>
                                        <p:strVal val="visible"/>
                                      </p:to>
                                    </p:set>
                                    <p:animEffect transition="in" filter="dissolve">
                                      <p:cBhvr>
                                        <p:cTn id="66" dur="5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bldLvl="0" animBg="1"/>
      <p:bldP spid="40969" grpId="1" animBg="1"/>
      <p:bldP spid="40970" grpId="0" bldLvl="0" animBg="1"/>
      <p:bldP spid="40970" grpId="1" animBg="1"/>
      <p:bldP spid="40971" grpId="0" bldLvl="0" animBg="1"/>
      <p:bldP spid="40971" grpId="1" animBg="1"/>
      <p:bldP spid="40972" grpId="0" bldLvl="0" animBg="1"/>
      <p:bldP spid="40972" grpId="1" animBg="1"/>
      <p:bldP spid="40966" grpId="0"/>
      <p:bldP spid="40966" grpId="1"/>
      <p:bldP spid="40967" grpId="0"/>
      <p:bldP spid="40967" grpId="1"/>
      <p:bldP spid="40968" grpId="0"/>
      <p:bldP spid="40968" grpId="1"/>
      <p:bldP spid="40961" grpId="0"/>
      <p:bldP spid="40961" grpId="1"/>
      <p:bldP spid="40964" grpId="0"/>
      <p:bldP spid="40964" grpId="1"/>
      <p:bldP spid="40965" grpId="0"/>
      <p:bldP spid="4096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6.1 </a:t>
            </a:r>
            <a:r>
              <a:rPr lang="zh-CN" altLang="en-US" sz="4800" b="0" dirty="0">
                <a:latin typeface="Comic Sans MS" panose="030F0702030302020204" pitchFamily="2" charset="0"/>
                <a:ea typeface="黑体" panose="02010609060101010101" pitchFamily="2" charset="-122"/>
              </a:rPr>
              <a:t>时序逻辑电路概述</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5" name="图片 901" descr="6-3-6"/>
          <p:cNvPicPr>
            <a:picLocks noChangeAspect="1"/>
          </p:cNvPicPr>
          <p:nvPr/>
        </p:nvPicPr>
        <p:blipFill>
          <a:blip r:embed="rId1"/>
          <a:stretch>
            <a:fillRect/>
          </a:stretch>
        </p:blipFill>
        <p:spPr>
          <a:xfrm>
            <a:off x="1069658" y="1453198"/>
            <a:ext cx="7451725" cy="4603750"/>
          </a:xfrm>
          <a:prstGeom prst="rect">
            <a:avLst/>
          </a:prstGeom>
          <a:noFill/>
          <a:ln w="9525">
            <a:noFill/>
          </a:ln>
        </p:spPr>
      </p:pic>
      <p:sp>
        <p:nvSpPr>
          <p:cNvPr id="41986" name="文本框 28674"/>
          <p:cNvSpPr txBox="1"/>
          <p:nvPr/>
        </p:nvSpPr>
        <p:spPr>
          <a:xfrm>
            <a:off x="619125" y="614363"/>
            <a:ext cx="2362200" cy="784225"/>
          </a:xfrm>
          <a:prstGeom prst="rect">
            <a:avLst/>
          </a:prstGeom>
          <a:noFill/>
          <a:ln w="9525">
            <a:noFill/>
          </a:ln>
        </p:spPr>
        <p:txBody>
          <a:bodyPr wrap="square" anchor="t" anchorCtr="0">
            <a:spAutoFit/>
          </a:bodyPr>
          <a:p>
            <a:pPr algn="ctr" eaLnBrk="0" hangingPunct="0">
              <a:spcBef>
                <a:spcPct val="50000"/>
              </a:spcBef>
            </a:pPr>
            <a:r>
              <a:rPr lang="en-US" altLang="zh-CN" dirty="0">
                <a:solidFill>
                  <a:srgbClr val="FF3300"/>
                </a:solidFill>
                <a:latin typeface="Arial" panose="020B0604020202020204" pitchFamily="34" charset="0"/>
                <a:ea typeface="宋体" panose="02010600030101010101" pitchFamily="2" charset="-122"/>
              </a:rPr>
              <a:t> </a:t>
            </a:r>
            <a:r>
              <a:rPr lang="en-US" altLang="zh-CN" dirty="0">
                <a:solidFill>
                  <a:srgbClr val="0070C0"/>
                </a:solidFill>
                <a:latin typeface="Arial" panose="020B0604020202020204" pitchFamily="34" charset="0"/>
                <a:ea typeface="宋体" panose="02010600030101010101" pitchFamily="2" charset="-122"/>
              </a:rPr>
              <a:t>4</a:t>
            </a:r>
            <a:r>
              <a:rPr lang="zh-CN" altLang="en-US" dirty="0">
                <a:solidFill>
                  <a:srgbClr val="0070C0"/>
                </a:solidFill>
                <a:latin typeface="Arial" panose="020B0604020202020204" pitchFamily="34" charset="0"/>
                <a:ea typeface="宋体" panose="02010600030101010101" pitchFamily="2" charset="-122"/>
              </a:rPr>
              <a:t>位双向移位寄存器</a:t>
            </a:r>
            <a:endParaRPr lang="en-US" altLang="zh-CN" dirty="0">
              <a:solidFill>
                <a:srgbClr val="0070C0"/>
              </a:solidFill>
              <a:latin typeface="Arial" panose="020B0604020202020204" pitchFamily="34" charset="0"/>
              <a:ea typeface="宋体" panose="02010600030101010101" pitchFamily="2" charset="-122"/>
            </a:endParaRPr>
          </a:p>
          <a:p>
            <a:pPr algn="ctr" eaLnBrk="0" hangingPunct="0">
              <a:spcBef>
                <a:spcPct val="50000"/>
              </a:spcBef>
            </a:pPr>
            <a:r>
              <a:rPr lang="en-US" altLang="zh-CN" dirty="0">
                <a:solidFill>
                  <a:srgbClr val="C00000"/>
                </a:solidFill>
                <a:latin typeface="Arial" panose="020B0604020202020204" pitchFamily="34" charset="0"/>
                <a:ea typeface="宋体" panose="02010600030101010101" pitchFamily="2" charset="-122"/>
              </a:rPr>
              <a:t>74HC194</a:t>
            </a:r>
            <a:endParaRPr lang="en-US" altLang="zh-CN" dirty="0">
              <a:solidFill>
                <a:srgbClr val="C00000"/>
              </a:solidFill>
              <a:latin typeface="Arial" panose="020B0604020202020204" pitchFamily="34" charset="0"/>
              <a:ea typeface="宋体" panose="02010600030101010101" pitchFamily="2" charset="-122"/>
            </a:endParaRPr>
          </a:p>
        </p:txBody>
      </p:sp>
      <p:pic>
        <p:nvPicPr>
          <p:cNvPr id="41987" name="图片 29698"/>
          <p:cNvPicPr>
            <a:picLocks noChangeAspect="1"/>
          </p:cNvPicPr>
          <p:nvPr/>
        </p:nvPicPr>
        <p:blipFill>
          <a:blip r:embed="rId2"/>
          <a:stretch>
            <a:fillRect/>
          </a:stretch>
        </p:blipFill>
        <p:spPr>
          <a:xfrm>
            <a:off x="7236460" y="980123"/>
            <a:ext cx="1333500" cy="792162"/>
          </a:xfrm>
          <a:prstGeom prst="rect">
            <a:avLst/>
          </a:prstGeom>
          <a:noFill/>
          <a:ln w="9525">
            <a:noFill/>
          </a:ln>
        </p:spPr>
      </p:pic>
      <p:sp>
        <p:nvSpPr>
          <p:cNvPr id="41988" name="矩形 11270"/>
          <p:cNvSpPr/>
          <p:nvPr/>
        </p:nvSpPr>
        <p:spPr>
          <a:xfrm>
            <a:off x="1514158" y="5323523"/>
            <a:ext cx="360362" cy="3032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1989" name="矩形 11270"/>
          <p:cNvSpPr/>
          <p:nvPr/>
        </p:nvSpPr>
        <p:spPr>
          <a:xfrm>
            <a:off x="945833" y="2026285"/>
            <a:ext cx="704850" cy="8001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1990" name="矩形 11270"/>
          <p:cNvSpPr/>
          <p:nvPr/>
        </p:nvSpPr>
        <p:spPr>
          <a:xfrm>
            <a:off x="1455420" y="2954973"/>
            <a:ext cx="695325" cy="5080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1991" name="矩形 11270"/>
          <p:cNvSpPr/>
          <p:nvPr/>
        </p:nvSpPr>
        <p:spPr>
          <a:xfrm>
            <a:off x="7748270" y="2954973"/>
            <a:ext cx="692150" cy="4222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1992" name="矩形 11270"/>
          <p:cNvSpPr/>
          <p:nvPr/>
        </p:nvSpPr>
        <p:spPr>
          <a:xfrm>
            <a:off x="4209733" y="1542098"/>
            <a:ext cx="1350962" cy="2857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1993" name="矩形 11270"/>
          <p:cNvSpPr/>
          <p:nvPr/>
        </p:nvSpPr>
        <p:spPr>
          <a:xfrm>
            <a:off x="5122545" y="5771198"/>
            <a:ext cx="1095375" cy="2857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1455420" y="4980623"/>
            <a:ext cx="360363" cy="3032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1986"/>
                                        </p:tgtEl>
                                        <p:attrNameLst>
                                          <p:attrName>style.visibility</p:attrName>
                                        </p:attrNameLst>
                                      </p:cBhvr>
                                      <p:to>
                                        <p:strVal val="visible"/>
                                      </p:to>
                                    </p:set>
                                    <p:anim calcmode="discrete" valueType="clr">
                                      <p:cBhvr override="childStyle">
                                        <p:cTn id="7" dur="80"/>
                                        <p:tgtEl>
                                          <p:spTgt spid="4198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1986"/>
                                        </p:tgtEl>
                                        <p:attrNameLst>
                                          <p:attrName>fillcolor</p:attrName>
                                        </p:attrNameLst>
                                      </p:cBhvr>
                                      <p:tavLst>
                                        <p:tav tm="0">
                                          <p:val>
                                            <p:clrVal>
                                              <a:schemeClr val="accent2"/>
                                            </p:clrVal>
                                          </p:val>
                                        </p:tav>
                                        <p:tav tm="50000">
                                          <p:val>
                                            <p:clrVal>
                                              <a:schemeClr val="hlink"/>
                                            </p:clrVal>
                                          </p:val>
                                        </p:tav>
                                      </p:tavLst>
                                    </p:anim>
                                    <p:set>
                                      <p:cBhvr>
                                        <p:cTn id="9" dur="80"/>
                                        <p:tgtEl>
                                          <p:spTgt spid="41986"/>
                                        </p:tgtEl>
                                        <p:attrNameLst>
                                          <p:attrName>fill.type</p:attrName>
                                        </p:attrNameLst>
                                      </p:cBhvr>
                                      <p:to>
                                        <p:strVal val="solid"/>
                                      </p:to>
                                    </p:set>
                                  </p:childTnLst>
                                </p:cTn>
                              </p:par>
                            </p:childTnLst>
                          </p:cTn>
                        </p:par>
                        <p:par>
                          <p:cTn id="10" fill="hold">
                            <p:stCondLst>
                              <p:cond delay="719"/>
                            </p:stCondLst>
                            <p:childTnLst>
                              <p:par>
                                <p:cTn id="11" presetID="9" presetClass="entr" presetSubtype="0" fill="hold" nodeType="afterEffect">
                                  <p:stCondLst>
                                    <p:cond delay="0"/>
                                  </p:stCondLst>
                                  <p:childTnLst>
                                    <p:set>
                                      <p:cBhvr>
                                        <p:cTn id="12" dur="1" fill="hold">
                                          <p:stCondLst>
                                            <p:cond delay="0"/>
                                          </p:stCondLst>
                                        </p:cTn>
                                        <p:tgtEl>
                                          <p:spTgt spid="41987"/>
                                        </p:tgtEl>
                                        <p:attrNameLst>
                                          <p:attrName>style.visibility</p:attrName>
                                        </p:attrNameLst>
                                      </p:cBhvr>
                                      <p:to>
                                        <p:strVal val="visible"/>
                                      </p:to>
                                    </p:set>
                                    <p:animEffect transition="in" filter="dissolve">
                                      <p:cBhvr>
                                        <p:cTn id="13" dur="500"/>
                                        <p:tgtEl>
                                          <p:spTgt spid="4198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1985"/>
                                        </p:tgtEl>
                                        <p:attrNameLst>
                                          <p:attrName>style.visibility</p:attrName>
                                        </p:attrNameLst>
                                      </p:cBhvr>
                                      <p:to>
                                        <p:strVal val="visible"/>
                                      </p:to>
                                    </p:set>
                                    <p:animEffect transition="in" filter="dissolve">
                                      <p:cBhvr>
                                        <p:cTn id="18" dur="500"/>
                                        <p:tgtEl>
                                          <p:spTgt spid="4198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1988"/>
                                        </p:tgtEl>
                                        <p:attrNameLst>
                                          <p:attrName>style.visibility</p:attrName>
                                        </p:attrNameLst>
                                      </p:cBhvr>
                                      <p:to>
                                        <p:strVal val="visible"/>
                                      </p:to>
                                    </p:set>
                                    <p:animEffect transition="in" filter="dissolve">
                                      <p:cBhvr>
                                        <p:cTn id="28" dur="500"/>
                                        <p:tgtEl>
                                          <p:spTgt spid="4198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1989"/>
                                        </p:tgtEl>
                                        <p:attrNameLst>
                                          <p:attrName>style.visibility</p:attrName>
                                        </p:attrNameLst>
                                      </p:cBhvr>
                                      <p:to>
                                        <p:strVal val="visible"/>
                                      </p:to>
                                    </p:set>
                                    <p:animEffect transition="in" filter="dissolve">
                                      <p:cBhvr>
                                        <p:cTn id="33" dur="500"/>
                                        <p:tgtEl>
                                          <p:spTgt spid="4198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1990"/>
                                        </p:tgtEl>
                                        <p:attrNameLst>
                                          <p:attrName>style.visibility</p:attrName>
                                        </p:attrNameLst>
                                      </p:cBhvr>
                                      <p:to>
                                        <p:strVal val="visible"/>
                                      </p:to>
                                    </p:set>
                                    <p:animEffect transition="in" filter="dissolve">
                                      <p:cBhvr>
                                        <p:cTn id="38" dur="500"/>
                                        <p:tgtEl>
                                          <p:spTgt spid="4199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41991"/>
                                        </p:tgtEl>
                                        <p:attrNameLst>
                                          <p:attrName>style.visibility</p:attrName>
                                        </p:attrNameLst>
                                      </p:cBhvr>
                                      <p:to>
                                        <p:strVal val="visible"/>
                                      </p:to>
                                    </p:set>
                                    <p:animEffect transition="in" filter="dissolve">
                                      <p:cBhvr>
                                        <p:cTn id="43" dur="500"/>
                                        <p:tgtEl>
                                          <p:spTgt spid="4199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1992"/>
                                        </p:tgtEl>
                                        <p:attrNameLst>
                                          <p:attrName>style.visibility</p:attrName>
                                        </p:attrNameLst>
                                      </p:cBhvr>
                                      <p:to>
                                        <p:strVal val="visible"/>
                                      </p:to>
                                    </p:set>
                                    <p:animEffect transition="in" filter="dissolve">
                                      <p:cBhvr>
                                        <p:cTn id="48" dur="500"/>
                                        <p:tgtEl>
                                          <p:spTgt spid="4199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993"/>
                                        </p:tgtEl>
                                        <p:attrNameLst>
                                          <p:attrName>style.visibility</p:attrName>
                                        </p:attrNameLst>
                                      </p:cBhvr>
                                      <p:to>
                                        <p:strVal val="visible"/>
                                      </p:to>
                                    </p:set>
                                    <p:animEffect transition="in" filter="dissolve">
                                      <p:cBhvr>
                                        <p:cTn id="53"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P spid="41986" grpId="1"/>
      <p:bldP spid="2" grpId="0" bldLvl="0" animBg="1"/>
      <p:bldP spid="2" grpId="1" animBg="1"/>
      <p:bldP spid="41988" grpId="0" bldLvl="0" animBg="1"/>
      <p:bldP spid="41988" grpId="1" animBg="1"/>
      <p:bldP spid="41989" grpId="0" bldLvl="0" animBg="1"/>
      <p:bldP spid="41989" grpId="1" animBg="1"/>
      <p:bldP spid="41990" grpId="0" bldLvl="0" animBg="1"/>
      <p:bldP spid="41990" grpId="1" animBg="1"/>
      <p:bldP spid="41991" grpId="0" bldLvl="0" animBg="1"/>
      <p:bldP spid="41991" grpId="1" animBg="1"/>
      <p:bldP spid="41992" grpId="0" bldLvl="0" animBg="1"/>
      <p:bldP spid="41992" grpId="1" animBg="1"/>
      <p:bldP spid="41993" grpId="0" bldLvl="0" animBg="1"/>
      <p:bldP spid="4199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6081" name="对象 1"/>
          <p:cNvGraphicFramePr/>
          <p:nvPr>
            <p:custDataLst>
              <p:tags r:id="rId1"/>
            </p:custDataLst>
          </p:nvPr>
        </p:nvGraphicFramePr>
        <p:xfrm>
          <a:off x="777875" y="647700"/>
          <a:ext cx="7854950" cy="2295525"/>
        </p:xfrm>
        <a:graphic>
          <a:graphicData uri="http://schemas.openxmlformats.org/presentationml/2006/ole">
            <mc:AlternateContent xmlns:mc="http://schemas.openxmlformats.org/markup-compatibility/2006">
              <mc:Choice xmlns:v="urn:schemas-microsoft-com:vml" Requires="v">
                <p:oleObj spid="_x0000_s3142" name="" r:id="rId2" imgW="7848600" imgH="2019300" progId="Paint.Picture">
                  <p:embed/>
                </p:oleObj>
              </mc:Choice>
              <mc:Fallback>
                <p:oleObj name="" r:id="rId2" imgW="7848600" imgH="2019300" progId="Paint.Picture">
                  <p:embed/>
                  <p:pic>
                    <p:nvPicPr>
                      <p:cNvPr id="0" name="图片 3141"/>
                      <p:cNvPicPr/>
                      <p:nvPr/>
                    </p:nvPicPr>
                    <p:blipFill>
                      <a:blip r:embed="rId3"/>
                      <a:stretch>
                        <a:fillRect/>
                      </a:stretch>
                    </p:blipFill>
                    <p:spPr>
                      <a:xfrm>
                        <a:off x="777875" y="647700"/>
                        <a:ext cx="7854950" cy="2295525"/>
                      </a:xfrm>
                      <a:prstGeom prst="rect">
                        <a:avLst/>
                      </a:prstGeom>
                      <a:noFill/>
                      <a:ln w="38100">
                        <a:noFill/>
                        <a:miter/>
                      </a:ln>
                    </p:spPr>
                  </p:pic>
                </p:oleObj>
              </mc:Fallback>
            </mc:AlternateContent>
          </a:graphicData>
        </a:graphic>
      </p:graphicFrame>
      <p:sp>
        <p:nvSpPr>
          <p:cNvPr id="41985" name="文本框 29697"/>
          <p:cNvSpPr txBox="1"/>
          <p:nvPr/>
        </p:nvSpPr>
        <p:spPr>
          <a:xfrm>
            <a:off x="735013" y="3222625"/>
            <a:ext cx="7897813" cy="1614488"/>
          </a:xfrm>
          <a:prstGeom prst="rect">
            <a:avLst/>
          </a:prstGeom>
          <a:noFill/>
          <a:ln w="9525">
            <a:noFill/>
          </a:ln>
        </p:spPr>
        <p:txBody>
          <a:bodyPr wrap="square" anchor="t">
            <a:spAutoFit/>
          </a:bodyPr>
          <a:p>
            <a:pPr marL="342900" indent="-342900" eaLnBrk="0" hangingPunct="0">
              <a:spcBef>
                <a:spcPct val="50000"/>
              </a:spcBef>
            </a:pPr>
            <a:r>
              <a:rPr lang="en-US" altLang="zh-CN" noProof="1" dirty="0">
                <a:solidFill>
                  <a:srgbClr val="C00000"/>
                </a:solidFill>
                <a:latin typeface="Arial" panose="020B0604020202020204" pitchFamily="34" charset="0"/>
                <a:ea typeface="宋体" panose="02010600030101010101" pitchFamily="2" charset="-122"/>
                <a:cs typeface="+mn-cs"/>
              </a:rPr>
              <a:t>74HC194</a:t>
            </a:r>
            <a:r>
              <a:rPr lang="zh-CN" altLang="en-US" noProof="1" dirty="0">
                <a:solidFill>
                  <a:srgbClr val="C00000"/>
                </a:solidFill>
                <a:latin typeface="Arial" panose="020B0604020202020204" pitchFamily="34" charset="0"/>
                <a:ea typeface="宋体" panose="02010600030101010101" pitchFamily="2" charset="-122"/>
                <a:cs typeface="+mn-cs"/>
              </a:rPr>
              <a:t>具有存储功能以外，还具有以下功能</a:t>
            </a:r>
            <a:r>
              <a:rPr lang="en-US" altLang="zh-CN" noProof="1" dirty="0">
                <a:solidFill>
                  <a:srgbClr val="C00000"/>
                </a:solidFill>
                <a:latin typeface="Arial" panose="020B0604020202020204" pitchFamily="34" charset="0"/>
                <a:ea typeface="宋体" panose="02010600030101010101" pitchFamily="2" charset="-122"/>
                <a:cs typeface="+mn-cs"/>
              </a:rPr>
              <a:t>:</a:t>
            </a:r>
            <a:endParaRPr lang="en-US" altLang="zh-CN" noProof="1" dirty="0">
              <a:solidFill>
                <a:srgbClr val="C00000"/>
              </a:solidFill>
              <a:latin typeface="Arial" panose="020B0604020202020204" pitchFamily="34" charset="0"/>
              <a:ea typeface="宋体" panose="02010600030101010101" pitchFamily="2" charset="-122"/>
            </a:endParaRPr>
          </a:p>
          <a:p>
            <a:pPr eaLnBrk="0" hangingPunct="0">
              <a:spcBef>
                <a:spcPct val="50000"/>
              </a:spcBef>
            </a:pPr>
            <a:r>
              <a:rPr lang="en-US" altLang="zh-CN" noProof="1" dirty="0">
                <a:solidFill>
                  <a:srgbClr val="009AD0"/>
                </a:solidFill>
                <a:latin typeface="Arial" panose="020B0604020202020204" pitchFamily="34" charset="0"/>
                <a:ea typeface="宋体" panose="02010600030101010101" pitchFamily="2" charset="-122"/>
                <a:cs typeface="+mn-cs"/>
              </a:rPr>
              <a:t> (1) </a:t>
            </a:r>
            <a:r>
              <a:rPr lang="zh-CN" altLang="en-US" noProof="1" dirty="0">
                <a:solidFill>
                  <a:srgbClr val="009AD0"/>
                </a:solidFill>
                <a:latin typeface="Arial" panose="020B0604020202020204" pitchFamily="34" charset="0"/>
                <a:ea typeface="宋体" panose="02010600030101010101" pitchFamily="2" charset="-122"/>
                <a:cs typeface="+mn-cs"/>
              </a:rPr>
              <a:t>作为</a:t>
            </a:r>
            <a:r>
              <a:rPr lang="en-US" altLang="zh-CN" noProof="1" dirty="0">
                <a:solidFill>
                  <a:srgbClr val="009AD0"/>
                </a:solidFill>
                <a:latin typeface="Arial" panose="020B0604020202020204" pitchFamily="34" charset="0"/>
                <a:ea typeface="宋体" panose="02010600030101010101" pitchFamily="2" charset="-122"/>
                <a:cs typeface="+mn-cs"/>
              </a:rPr>
              <a:t>FIFO(First-in first-out)</a:t>
            </a:r>
            <a:r>
              <a:rPr lang="zh-CN" altLang="en-US" noProof="1" dirty="0">
                <a:solidFill>
                  <a:srgbClr val="009AD0"/>
                </a:solidFill>
                <a:latin typeface="Arial" panose="020B0604020202020204" pitchFamily="34" charset="0"/>
                <a:ea typeface="宋体" panose="02010600030101010101" pitchFamily="2" charset="-122"/>
                <a:cs typeface="+mn-cs"/>
              </a:rPr>
              <a:t>；</a:t>
            </a:r>
            <a:endParaRPr lang="zh-CN" altLang="en-US" noProof="1" dirty="0">
              <a:solidFill>
                <a:srgbClr val="009AD0"/>
              </a:solidFill>
              <a:latin typeface="Arial" panose="020B0604020202020204" pitchFamily="34" charset="0"/>
              <a:ea typeface="宋体" panose="02010600030101010101" pitchFamily="2" charset="-122"/>
            </a:endParaRPr>
          </a:p>
          <a:p>
            <a:pPr eaLnBrk="0" hangingPunct="0">
              <a:spcBef>
                <a:spcPct val="50000"/>
              </a:spcBef>
            </a:pPr>
            <a:r>
              <a:rPr lang="en-US" altLang="zh-CN" noProof="1" dirty="0">
                <a:solidFill>
                  <a:srgbClr val="009AD0"/>
                </a:solidFill>
                <a:latin typeface="Arial" panose="020B0604020202020204" pitchFamily="34" charset="0"/>
                <a:ea typeface="宋体" panose="02010600030101010101" pitchFamily="2" charset="-122"/>
                <a:cs typeface="+mn-cs"/>
              </a:rPr>
              <a:t> (2) </a:t>
            </a:r>
            <a:r>
              <a:rPr lang="zh-CN" altLang="en-US" noProof="1" dirty="0">
                <a:solidFill>
                  <a:srgbClr val="009AD0"/>
                </a:solidFill>
                <a:latin typeface="Arial" panose="020B0604020202020204" pitchFamily="34" charset="0"/>
                <a:ea typeface="宋体" panose="02010600030101010101" pitchFamily="2" charset="-122"/>
                <a:cs typeface="+mn-cs"/>
              </a:rPr>
              <a:t>实现串行</a:t>
            </a:r>
            <a:r>
              <a:rPr lang="en-US" altLang="zh-CN" noProof="1" dirty="0">
                <a:solidFill>
                  <a:srgbClr val="009AD0"/>
                </a:solidFill>
                <a:latin typeface="Arial" panose="020B0604020202020204" pitchFamily="34" charset="0"/>
                <a:ea typeface="宋体" panose="02010600030101010101" pitchFamily="2" charset="-122"/>
                <a:cs typeface="+mn-cs"/>
              </a:rPr>
              <a:t>(Serial)</a:t>
            </a:r>
            <a:r>
              <a:rPr lang="zh-CN" altLang="en-US" noProof="1" dirty="0">
                <a:solidFill>
                  <a:srgbClr val="009AD0"/>
                </a:solidFill>
                <a:latin typeface="Arial" panose="020B0604020202020204" pitchFamily="34" charset="0"/>
                <a:ea typeface="宋体" panose="02010600030101010101" pitchFamily="2" charset="-122"/>
                <a:cs typeface="+mn-cs"/>
              </a:rPr>
              <a:t>数据到并行</a:t>
            </a:r>
            <a:r>
              <a:rPr lang="en-US" altLang="zh-CN" noProof="1" dirty="0">
                <a:solidFill>
                  <a:srgbClr val="009AD0"/>
                </a:solidFill>
                <a:latin typeface="Arial" panose="020B0604020202020204" pitchFamily="34" charset="0"/>
                <a:ea typeface="宋体" panose="02010600030101010101" pitchFamily="2" charset="-122"/>
                <a:cs typeface="+mn-cs"/>
              </a:rPr>
              <a:t>(Parallel)</a:t>
            </a:r>
            <a:r>
              <a:rPr lang="zh-CN" altLang="en-US" noProof="1" dirty="0">
                <a:solidFill>
                  <a:srgbClr val="009AD0"/>
                </a:solidFill>
                <a:latin typeface="Arial" panose="020B0604020202020204" pitchFamily="34" charset="0"/>
                <a:ea typeface="宋体" panose="02010600030101010101" pitchFamily="2" charset="-122"/>
                <a:cs typeface="+mn-cs"/>
              </a:rPr>
              <a:t>数据的相互转换；</a:t>
            </a:r>
            <a:endParaRPr lang="zh-CN" altLang="en-US" noProof="1" dirty="0">
              <a:solidFill>
                <a:srgbClr val="009AD0"/>
              </a:solidFill>
              <a:latin typeface="Arial" panose="020B0604020202020204" pitchFamily="34" charset="0"/>
              <a:ea typeface="宋体" panose="02010600030101010101" pitchFamily="2" charset="-122"/>
            </a:endParaRPr>
          </a:p>
          <a:p>
            <a:pPr eaLnBrk="0" hangingPunct="0">
              <a:spcBef>
                <a:spcPct val="50000"/>
              </a:spcBef>
            </a:pPr>
            <a:r>
              <a:rPr lang="en-US" altLang="zh-CN" noProof="1" dirty="0">
                <a:solidFill>
                  <a:srgbClr val="009AD0"/>
                </a:solidFill>
                <a:latin typeface="Arial" panose="020B0604020202020204" pitchFamily="34" charset="0"/>
                <a:ea typeface="宋体" panose="02010600030101010101" pitchFamily="2" charset="-122"/>
                <a:cs typeface="+mn-cs"/>
              </a:rPr>
              <a:t> (3) </a:t>
            </a:r>
            <a:r>
              <a:rPr lang="zh-CN" altLang="en-US" noProof="1" dirty="0">
                <a:solidFill>
                  <a:srgbClr val="009AD0"/>
                </a:solidFill>
                <a:latin typeface="Arial" panose="020B0604020202020204" pitchFamily="34" charset="0"/>
                <a:ea typeface="宋体" panose="02010600030101010101" pitchFamily="2" charset="-122"/>
                <a:cs typeface="+mn-cs"/>
              </a:rPr>
              <a:t>向右移动一位，数据扩大</a:t>
            </a:r>
            <a:r>
              <a:rPr lang="en-US" altLang="zh-CN" noProof="1" dirty="0">
                <a:solidFill>
                  <a:srgbClr val="009AD0"/>
                </a:solidFill>
                <a:latin typeface="Arial" panose="020B0604020202020204" pitchFamily="34" charset="0"/>
                <a:ea typeface="宋体" panose="02010600030101010101" pitchFamily="2" charset="-122"/>
                <a:cs typeface="+mn-cs"/>
              </a:rPr>
              <a:t>1</a:t>
            </a:r>
            <a:r>
              <a:rPr lang="zh-CN" altLang="en-US" noProof="1" dirty="0">
                <a:solidFill>
                  <a:srgbClr val="009AD0"/>
                </a:solidFill>
                <a:latin typeface="Arial" panose="020B0604020202020204" pitchFamily="34" charset="0"/>
                <a:ea typeface="宋体" panose="02010600030101010101" pitchFamily="2" charset="-122"/>
                <a:cs typeface="+mn-cs"/>
              </a:rPr>
              <a:t>倍</a:t>
            </a:r>
            <a:r>
              <a:rPr lang="en-US" altLang="zh-CN" noProof="1" dirty="0">
                <a:solidFill>
                  <a:srgbClr val="009AD0"/>
                </a:solidFill>
                <a:latin typeface="Arial" panose="020B0604020202020204" pitchFamily="34" charset="0"/>
                <a:ea typeface="宋体" panose="02010600030101010101" pitchFamily="2" charset="-122"/>
                <a:cs typeface="+mn-cs"/>
              </a:rPr>
              <a:t>(</a:t>
            </a:r>
            <a:r>
              <a:rPr lang="zh-CN" altLang="en-US" noProof="1" dirty="0">
                <a:solidFill>
                  <a:srgbClr val="009AD0"/>
                </a:solidFill>
                <a:latin typeface="Arial" panose="020B0604020202020204" pitchFamily="34" charset="0"/>
                <a:ea typeface="宋体" panose="02010600030101010101" pitchFamily="2" charset="-122"/>
                <a:cs typeface="+mn-cs"/>
              </a:rPr>
              <a:t>乘</a:t>
            </a:r>
            <a:r>
              <a:rPr lang="en-US" altLang="zh-CN" noProof="1" dirty="0">
                <a:solidFill>
                  <a:srgbClr val="009AD0"/>
                </a:solidFill>
                <a:latin typeface="Arial" panose="020B0604020202020204" pitchFamily="34" charset="0"/>
                <a:ea typeface="宋体" panose="02010600030101010101" pitchFamily="2" charset="-122"/>
                <a:cs typeface="+mn-cs"/>
              </a:rPr>
              <a:t>2)</a:t>
            </a:r>
            <a:r>
              <a:rPr lang="zh-CN" altLang="en-US" noProof="1" dirty="0">
                <a:solidFill>
                  <a:srgbClr val="009AD0"/>
                </a:solidFill>
                <a:latin typeface="Arial" panose="020B0604020202020204" pitchFamily="34" charset="0"/>
                <a:ea typeface="宋体" panose="02010600030101010101" pitchFamily="2" charset="-122"/>
                <a:cs typeface="+mn-cs"/>
              </a:rPr>
              <a:t>；向左移动一位，数据缩小</a:t>
            </a:r>
            <a:r>
              <a:rPr lang="en-US" altLang="zh-CN" noProof="1" dirty="0">
                <a:solidFill>
                  <a:srgbClr val="009AD0"/>
                </a:solidFill>
                <a:latin typeface="Arial" panose="020B0604020202020204" pitchFamily="34" charset="0"/>
                <a:ea typeface="宋体" panose="02010600030101010101" pitchFamily="2" charset="-122"/>
                <a:cs typeface="+mn-cs"/>
              </a:rPr>
              <a:t>1</a:t>
            </a:r>
            <a:r>
              <a:rPr lang="zh-CN" altLang="en-US" noProof="1" dirty="0">
                <a:solidFill>
                  <a:srgbClr val="009AD0"/>
                </a:solidFill>
                <a:latin typeface="Arial" panose="020B0604020202020204" pitchFamily="34" charset="0"/>
                <a:ea typeface="宋体" panose="02010600030101010101" pitchFamily="2" charset="-122"/>
                <a:cs typeface="+mn-cs"/>
              </a:rPr>
              <a:t>倍</a:t>
            </a:r>
            <a:r>
              <a:rPr lang="en-US" altLang="zh-CN" noProof="1" dirty="0">
                <a:solidFill>
                  <a:srgbClr val="009AD0"/>
                </a:solidFill>
                <a:latin typeface="Arial" panose="020B0604020202020204" pitchFamily="34" charset="0"/>
                <a:ea typeface="宋体" panose="02010600030101010101" pitchFamily="2" charset="-122"/>
                <a:cs typeface="+mn-cs"/>
              </a:rPr>
              <a:t>(</a:t>
            </a:r>
            <a:r>
              <a:rPr lang="zh-CN" altLang="en-US" noProof="1" dirty="0">
                <a:solidFill>
                  <a:srgbClr val="009AD0"/>
                </a:solidFill>
                <a:latin typeface="Arial" panose="020B0604020202020204" pitchFamily="34" charset="0"/>
                <a:ea typeface="宋体" panose="02010600030101010101" pitchFamily="2" charset="-122"/>
                <a:cs typeface="+mn-cs"/>
              </a:rPr>
              <a:t>除</a:t>
            </a:r>
            <a:r>
              <a:rPr lang="en-US" altLang="zh-CN" noProof="1" dirty="0">
                <a:solidFill>
                  <a:srgbClr val="009AD0"/>
                </a:solidFill>
                <a:latin typeface="Arial" panose="020B0604020202020204" pitchFamily="34" charset="0"/>
                <a:ea typeface="宋体" panose="02010600030101010101" pitchFamily="2" charset="-122"/>
                <a:cs typeface="+mn-cs"/>
              </a:rPr>
              <a:t>2)</a:t>
            </a:r>
            <a:r>
              <a:rPr lang="zh-CN" altLang="en-US" noProof="1" dirty="0">
                <a:solidFill>
                  <a:srgbClr val="009AD0"/>
                </a:solidFill>
                <a:latin typeface="Arial" panose="020B0604020202020204" pitchFamily="34" charset="0"/>
                <a:ea typeface="宋体" panose="02010600030101010101" pitchFamily="2" charset="-122"/>
                <a:cs typeface="+mn-cs"/>
              </a:rPr>
              <a:t>；</a:t>
            </a:r>
            <a:endParaRPr lang="zh-CN" altLang="en-US" noProof="1" dirty="0">
              <a:solidFill>
                <a:srgbClr val="009AD0"/>
              </a:solidFill>
              <a:latin typeface="Arial" panose="020B0604020202020204" pitchFamily="34" charset="0"/>
              <a:ea typeface="宋体" panose="02010600030101010101" pitchFamily="2" charset="-122"/>
            </a:endParaRPr>
          </a:p>
        </p:txBody>
      </p:sp>
      <p:sp>
        <p:nvSpPr>
          <p:cNvPr id="43013" name="矩形 11270"/>
          <p:cNvSpPr/>
          <p:nvPr/>
        </p:nvSpPr>
        <p:spPr>
          <a:xfrm>
            <a:off x="1046163" y="1668463"/>
            <a:ext cx="515937" cy="12033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down)">
                                      <p:cBhvr>
                                        <p:cTn id="7" dur="5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985"/>
                                        </p:tgtEl>
                                        <p:attrNameLst>
                                          <p:attrName>style.visibility</p:attrName>
                                        </p:attrNameLst>
                                      </p:cBhvr>
                                      <p:to>
                                        <p:strVal val="visible"/>
                                      </p:to>
                                    </p:set>
                                    <p:animEffect transition="in" filter="wipe(up)">
                                      <p:cBhvr>
                                        <p:cTn id="12" dur="500"/>
                                        <p:tgtEl>
                                          <p:spTgt spid="4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ldLvl="0" animBg="1"/>
      <p:bldP spid="43013" grpId="1" animBg="1"/>
      <p:bldP spid="41985" grpId="0"/>
      <p:bldP spid="4198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custDataLst>
              <p:tags r:id="rId1"/>
            </p:custDataLst>
          </p:nvPr>
        </p:nvGraphicFramePr>
        <p:xfrm>
          <a:off x="5030470" y="584200"/>
          <a:ext cx="4015105" cy="5689600"/>
        </p:xfrm>
        <a:graphic>
          <a:graphicData uri="http://schemas.openxmlformats.org/presentationml/2006/ole">
            <mc:AlternateContent xmlns:mc="http://schemas.openxmlformats.org/markup-compatibility/2006">
              <mc:Choice xmlns:v="urn:schemas-microsoft-com:vml" Requires="v">
                <p:oleObj spid="_x0000_s3140" name="" r:id="rId2" imgW="4895850" imgH="7334250" progId="Paint.Picture">
                  <p:embed/>
                </p:oleObj>
              </mc:Choice>
              <mc:Fallback>
                <p:oleObj name="" r:id="rId2" imgW="4895850" imgH="7334250" progId="Paint.Picture">
                  <p:embed/>
                  <p:pic>
                    <p:nvPicPr>
                      <p:cNvPr id="0" name="图片 3139"/>
                      <p:cNvPicPr/>
                      <p:nvPr/>
                    </p:nvPicPr>
                    <p:blipFill>
                      <a:blip r:embed="rId3"/>
                      <a:stretch>
                        <a:fillRect/>
                      </a:stretch>
                    </p:blipFill>
                    <p:spPr>
                      <a:xfrm>
                        <a:off x="5030470" y="584200"/>
                        <a:ext cx="4015105" cy="5689600"/>
                      </a:xfrm>
                      <a:prstGeom prst="rect">
                        <a:avLst/>
                      </a:prstGeom>
                      <a:noFill/>
                      <a:ln w="38100">
                        <a:noFill/>
                        <a:miter/>
                      </a:ln>
                    </p:spPr>
                  </p:pic>
                </p:oleObj>
              </mc:Fallback>
            </mc:AlternateContent>
          </a:graphicData>
        </a:graphic>
      </p:graphicFrame>
      <p:graphicFrame>
        <p:nvGraphicFramePr>
          <p:cNvPr id="6" name="对象 5"/>
          <p:cNvGraphicFramePr/>
          <p:nvPr/>
        </p:nvGraphicFramePr>
        <p:xfrm>
          <a:off x="505460" y="684530"/>
          <a:ext cx="4209415" cy="590550"/>
        </p:xfrm>
        <a:graphic>
          <a:graphicData uri="http://schemas.openxmlformats.org/presentationml/2006/ole">
            <mc:AlternateContent xmlns:mc="http://schemas.openxmlformats.org/markup-compatibility/2006">
              <mc:Choice xmlns:v="urn:schemas-microsoft-com:vml" Requires="v">
                <p:oleObj spid="_x0000_s3143" name="" r:id="rId4" imgW="6210300" imgH="809625" progId="Paint.Picture">
                  <p:embed/>
                </p:oleObj>
              </mc:Choice>
              <mc:Fallback>
                <p:oleObj name="" r:id="rId4" imgW="6210300" imgH="809625" progId="Paint.Picture">
                  <p:embed/>
                  <p:pic>
                    <p:nvPicPr>
                      <p:cNvPr id="0" name="图片 3142"/>
                      <p:cNvPicPr/>
                      <p:nvPr/>
                    </p:nvPicPr>
                    <p:blipFill>
                      <a:blip r:embed="rId5"/>
                      <a:stretch>
                        <a:fillRect/>
                      </a:stretch>
                    </p:blipFill>
                    <p:spPr>
                      <a:xfrm>
                        <a:off x="505460" y="684530"/>
                        <a:ext cx="4209415" cy="590550"/>
                      </a:xfrm>
                      <a:prstGeom prst="rect">
                        <a:avLst/>
                      </a:prstGeom>
                      <a:noFill/>
                      <a:ln w="38100">
                        <a:noFill/>
                        <a:miter/>
                      </a:ln>
                    </p:spPr>
                  </p:pic>
                </p:oleObj>
              </mc:Fallback>
            </mc:AlternateContent>
          </a:graphicData>
        </a:graphic>
      </p:graphicFrame>
      <p:graphicFrame>
        <p:nvGraphicFramePr>
          <p:cNvPr id="8" name="对象 7"/>
          <p:cNvGraphicFramePr/>
          <p:nvPr/>
        </p:nvGraphicFramePr>
        <p:xfrm>
          <a:off x="520700" y="1336675"/>
          <a:ext cx="4194175" cy="2632075"/>
        </p:xfrm>
        <a:graphic>
          <a:graphicData uri="http://schemas.openxmlformats.org/presentationml/2006/ole">
            <mc:AlternateContent xmlns:mc="http://schemas.openxmlformats.org/markup-compatibility/2006">
              <mc:Choice xmlns:v="urn:schemas-microsoft-com:vml" Requires="v">
                <p:oleObj spid="_x0000_s3138" name="" r:id="rId6" imgW="7048500" imgH="3400425" progId="Paint.Picture">
                  <p:embed/>
                </p:oleObj>
              </mc:Choice>
              <mc:Fallback>
                <p:oleObj name="" r:id="rId6" imgW="7048500" imgH="3400425" progId="Paint.Picture">
                  <p:embed/>
                  <p:pic>
                    <p:nvPicPr>
                      <p:cNvPr id="0" name="图片 3137"/>
                      <p:cNvPicPr/>
                      <p:nvPr/>
                    </p:nvPicPr>
                    <p:blipFill>
                      <a:blip r:embed="rId7"/>
                      <a:stretch>
                        <a:fillRect/>
                      </a:stretch>
                    </p:blipFill>
                    <p:spPr>
                      <a:xfrm>
                        <a:off x="520700" y="1336675"/>
                        <a:ext cx="4194175" cy="2632075"/>
                      </a:xfrm>
                      <a:prstGeom prst="rect">
                        <a:avLst/>
                      </a:prstGeom>
                      <a:noFill/>
                      <a:ln w="38100">
                        <a:noFill/>
                        <a:miter/>
                      </a:ln>
                    </p:spPr>
                  </p:pic>
                </p:oleObj>
              </mc:Fallback>
            </mc:AlternateContent>
          </a:graphicData>
        </a:graphic>
      </p:graphicFrame>
      <p:graphicFrame>
        <p:nvGraphicFramePr>
          <p:cNvPr id="10" name="对象 9"/>
          <p:cNvGraphicFramePr/>
          <p:nvPr/>
        </p:nvGraphicFramePr>
        <p:xfrm>
          <a:off x="441325" y="3968750"/>
          <a:ext cx="4194175" cy="2305050"/>
        </p:xfrm>
        <a:graphic>
          <a:graphicData uri="http://schemas.openxmlformats.org/presentationml/2006/ole">
            <mc:AlternateContent xmlns:mc="http://schemas.openxmlformats.org/markup-compatibility/2006">
              <mc:Choice xmlns:v="urn:schemas-microsoft-com:vml" Requires="v">
                <p:oleObj spid="_x0000_s3141" name="" r:id="rId8" imgW="7315200" imgH="4867275" progId="Paint.Picture">
                  <p:embed/>
                </p:oleObj>
              </mc:Choice>
              <mc:Fallback>
                <p:oleObj name="" r:id="rId8" imgW="7315200" imgH="4867275" progId="Paint.Picture">
                  <p:embed/>
                  <p:pic>
                    <p:nvPicPr>
                      <p:cNvPr id="0" name="图片 3140"/>
                      <p:cNvPicPr/>
                      <p:nvPr/>
                    </p:nvPicPr>
                    <p:blipFill>
                      <a:blip r:embed="rId9"/>
                      <a:stretch>
                        <a:fillRect/>
                      </a:stretch>
                    </p:blipFill>
                    <p:spPr>
                      <a:xfrm>
                        <a:off x="441325" y="3968750"/>
                        <a:ext cx="4194175" cy="2305050"/>
                      </a:xfrm>
                      <a:prstGeom prst="rect">
                        <a:avLst/>
                      </a:prstGeom>
                      <a:noFill/>
                      <a:ln w="38100">
                        <a:noFill/>
                        <a:miter/>
                      </a:ln>
                    </p:spPr>
                  </p:pic>
                </p:oleObj>
              </mc:Fallback>
            </mc:AlternateContent>
          </a:graphicData>
        </a:graphic>
      </p:graphicFrame>
      <p:sp>
        <p:nvSpPr>
          <p:cNvPr id="41993" name="矩形 11270"/>
          <p:cNvSpPr/>
          <p:nvPr/>
        </p:nvSpPr>
        <p:spPr>
          <a:xfrm>
            <a:off x="514350" y="2243138"/>
            <a:ext cx="3013075" cy="5794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矩形 11270"/>
          <p:cNvSpPr/>
          <p:nvPr/>
        </p:nvSpPr>
        <p:spPr>
          <a:xfrm>
            <a:off x="514350" y="3068638"/>
            <a:ext cx="1095375" cy="2857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矩形 11270"/>
          <p:cNvSpPr/>
          <p:nvPr/>
        </p:nvSpPr>
        <p:spPr>
          <a:xfrm>
            <a:off x="520700" y="3619500"/>
            <a:ext cx="3449638" cy="3476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文本框 13"/>
          <p:cNvSpPr txBox="1"/>
          <p:nvPr/>
        </p:nvSpPr>
        <p:spPr>
          <a:xfrm>
            <a:off x="5013643" y="5228908"/>
            <a:ext cx="623887"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rPr>
              <a:t>SCK</a:t>
            </a:r>
            <a:endParaRPr lang="en-US" altLang="zh-CN" dirty="0">
              <a:solidFill>
                <a:srgbClr val="C00000"/>
              </a:solidFill>
              <a:latin typeface="Comic Sans MS" panose="030F0702030302020204" pitchFamily="2" charset="0"/>
              <a:ea typeface="宋体" panose="02010600030101010101" pitchFamily="2" charset="-122"/>
            </a:endParaRPr>
          </a:p>
        </p:txBody>
      </p:sp>
      <p:sp>
        <p:nvSpPr>
          <p:cNvPr id="15" name="文本框 14"/>
          <p:cNvSpPr txBox="1"/>
          <p:nvPr/>
        </p:nvSpPr>
        <p:spPr>
          <a:xfrm>
            <a:off x="4922203" y="5732463"/>
            <a:ext cx="806450"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SCLR‘</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6" name="文本框 15"/>
          <p:cNvSpPr txBox="1"/>
          <p:nvPr/>
        </p:nvSpPr>
        <p:spPr>
          <a:xfrm>
            <a:off x="4571683" y="1124268"/>
            <a:ext cx="630237"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SER</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7" name="文本框 16"/>
          <p:cNvSpPr txBox="1"/>
          <p:nvPr/>
        </p:nvSpPr>
        <p:spPr>
          <a:xfrm>
            <a:off x="4571365" y="795655"/>
            <a:ext cx="611188"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RCK</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8" name="文本框 17"/>
          <p:cNvSpPr txBox="1"/>
          <p:nvPr/>
        </p:nvSpPr>
        <p:spPr>
          <a:xfrm>
            <a:off x="4744403" y="548323"/>
            <a:ext cx="438150"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G'</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993"/>
                                        </p:tgtEl>
                                        <p:attrNameLst>
                                          <p:attrName>style.visibility</p:attrName>
                                        </p:attrNameLst>
                                      </p:cBhvr>
                                      <p:to>
                                        <p:strVal val="visible"/>
                                      </p:to>
                                    </p:set>
                                    <p:animEffect transition="in" filter="dissolve">
                                      <p:cBhvr>
                                        <p:cTn id="22" dur="500"/>
                                        <p:tgtEl>
                                          <p:spTgt spid="4199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14"/>
                                        </p:tgtEl>
                                        <p:attrNameLst>
                                          <p:attrName>style.visibility</p:attrName>
                                        </p:attrNameLst>
                                      </p:cBhvr>
                                      <p:to>
                                        <p:strVal val="visible"/>
                                      </p:to>
                                    </p:set>
                                    <p:anim calcmode="discrete" valueType="clr">
                                      <p:cBhvr override="childStyle">
                                        <p:cTn id="37"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4"/>
                                        </p:tgtEl>
                                        <p:attrNameLst>
                                          <p:attrName>fillcolor</p:attrName>
                                        </p:attrNameLst>
                                      </p:cBhvr>
                                      <p:tavLst>
                                        <p:tav tm="0">
                                          <p:val>
                                            <p:clrVal>
                                              <a:schemeClr val="accent2"/>
                                            </p:clrVal>
                                          </p:val>
                                        </p:tav>
                                        <p:tav tm="50000">
                                          <p:val>
                                            <p:clrVal>
                                              <a:schemeClr val="hlink"/>
                                            </p:clrVal>
                                          </p:val>
                                        </p:tav>
                                      </p:tavLst>
                                    </p:anim>
                                    <p:set>
                                      <p:cBhvr>
                                        <p:cTn id="39" dur="80"/>
                                        <p:tgtEl>
                                          <p:spTgt spid="14"/>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15"/>
                                        </p:tgtEl>
                                        <p:attrNameLst>
                                          <p:attrName>style.visibility</p:attrName>
                                        </p:attrNameLst>
                                      </p:cBhvr>
                                      <p:to>
                                        <p:strVal val="visible"/>
                                      </p:to>
                                    </p:set>
                                    <p:anim calcmode="discrete" valueType="clr">
                                      <p:cBhvr override="childStyle">
                                        <p:cTn id="44"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15"/>
                                        </p:tgtEl>
                                        <p:attrNameLst>
                                          <p:attrName>fillcolor</p:attrName>
                                        </p:attrNameLst>
                                      </p:cBhvr>
                                      <p:tavLst>
                                        <p:tav tm="0">
                                          <p:val>
                                            <p:clrVal>
                                              <a:schemeClr val="accent2"/>
                                            </p:clrVal>
                                          </p:val>
                                        </p:tav>
                                        <p:tav tm="50000">
                                          <p:val>
                                            <p:clrVal>
                                              <a:schemeClr val="hlink"/>
                                            </p:clrVal>
                                          </p:val>
                                        </p:tav>
                                      </p:tavLst>
                                    </p:anim>
                                    <p:set>
                                      <p:cBhvr>
                                        <p:cTn id="46" dur="80"/>
                                        <p:tgtEl>
                                          <p:spTgt spid="15"/>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16"/>
                                        </p:tgtEl>
                                        <p:attrNameLst>
                                          <p:attrName>style.visibility</p:attrName>
                                        </p:attrNameLst>
                                      </p:cBhvr>
                                      <p:to>
                                        <p:strVal val="visible"/>
                                      </p:to>
                                    </p:set>
                                    <p:anim calcmode="discrete" valueType="clr">
                                      <p:cBhvr override="childStyle">
                                        <p:cTn id="51"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16"/>
                                        </p:tgtEl>
                                        <p:attrNameLst>
                                          <p:attrName>fillcolor</p:attrName>
                                        </p:attrNameLst>
                                      </p:cBhvr>
                                      <p:tavLst>
                                        <p:tav tm="0">
                                          <p:val>
                                            <p:clrVal>
                                              <a:schemeClr val="accent2"/>
                                            </p:clrVal>
                                          </p:val>
                                        </p:tav>
                                        <p:tav tm="50000">
                                          <p:val>
                                            <p:clrVal>
                                              <a:schemeClr val="hlink"/>
                                            </p:clrVal>
                                          </p:val>
                                        </p:tav>
                                      </p:tavLst>
                                    </p:anim>
                                    <p:set>
                                      <p:cBhvr>
                                        <p:cTn id="53" dur="80"/>
                                        <p:tgtEl>
                                          <p:spTgt spid="16"/>
                                        </p:tgtEl>
                                        <p:attrNameLst>
                                          <p:attrName>fill.type</p:attrName>
                                        </p:attrNameLst>
                                      </p:cBhvr>
                                      <p:to>
                                        <p:strVal val="solid"/>
                                      </p:to>
                                    </p:se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17"/>
                                        </p:tgtEl>
                                        <p:attrNameLst>
                                          <p:attrName>style.visibility</p:attrName>
                                        </p:attrNameLst>
                                      </p:cBhvr>
                                      <p:to>
                                        <p:strVal val="visible"/>
                                      </p:to>
                                    </p:set>
                                    <p:anim calcmode="discrete" valueType="clr">
                                      <p:cBhvr override="childStyle">
                                        <p:cTn id="58"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17"/>
                                        </p:tgtEl>
                                        <p:attrNameLst>
                                          <p:attrName>fillcolor</p:attrName>
                                        </p:attrNameLst>
                                      </p:cBhvr>
                                      <p:tavLst>
                                        <p:tav tm="0">
                                          <p:val>
                                            <p:clrVal>
                                              <a:schemeClr val="accent2"/>
                                            </p:clrVal>
                                          </p:val>
                                        </p:tav>
                                        <p:tav tm="50000">
                                          <p:val>
                                            <p:clrVal>
                                              <a:schemeClr val="hlink"/>
                                            </p:clrVal>
                                          </p:val>
                                        </p:tav>
                                      </p:tavLst>
                                    </p:anim>
                                    <p:set>
                                      <p:cBhvr>
                                        <p:cTn id="60" dur="80"/>
                                        <p:tgtEl>
                                          <p:spTgt spid="17"/>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7" presetClass="entr" presetSubtype="0" fill="hold" grpId="0" nodeType="clickEffect">
                                  <p:stCondLst>
                                    <p:cond delay="0"/>
                                  </p:stCondLst>
                                  <p:iterate type="lt">
                                    <p:tmPct val="50000"/>
                                  </p:iterate>
                                  <p:childTnLst>
                                    <p:set>
                                      <p:cBhvr>
                                        <p:cTn id="64" dur="1" fill="hold">
                                          <p:stCondLst>
                                            <p:cond delay="0"/>
                                          </p:stCondLst>
                                        </p:cTn>
                                        <p:tgtEl>
                                          <p:spTgt spid="18"/>
                                        </p:tgtEl>
                                        <p:attrNameLst>
                                          <p:attrName>style.visibility</p:attrName>
                                        </p:attrNameLst>
                                      </p:cBhvr>
                                      <p:to>
                                        <p:strVal val="visible"/>
                                      </p:to>
                                    </p:set>
                                    <p:anim calcmode="discrete" valueType="clr">
                                      <p:cBhvr override="childStyle">
                                        <p:cTn id="65"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18"/>
                                        </p:tgtEl>
                                        <p:attrNameLst>
                                          <p:attrName>fillcolor</p:attrName>
                                        </p:attrNameLst>
                                      </p:cBhvr>
                                      <p:tavLst>
                                        <p:tav tm="0">
                                          <p:val>
                                            <p:clrVal>
                                              <a:schemeClr val="accent2"/>
                                            </p:clrVal>
                                          </p:val>
                                        </p:tav>
                                        <p:tav tm="50000">
                                          <p:val>
                                            <p:clrVal>
                                              <a:schemeClr val="hlink"/>
                                            </p:clrVal>
                                          </p:val>
                                        </p:tav>
                                      </p:tavLst>
                                    </p:anim>
                                    <p:set>
                                      <p:cBhvr>
                                        <p:cTn id="67" dur="80"/>
                                        <p:tgtEl>
                                          <p:spTgt spid="18"/>
                                        </p:tgtEl>
                                        <p:attrNameLst>
                                          <p:attrName>fill.type</p:attrName>
                                        </p:attrNameLst>
                                      </p:cBhvr>
                                      <p:to>
                                        <p:strVal val="solid"/>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dissolve">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3" grpId="0" bldLvl="0" animBg="1"/>
      <p:bldP spid="41993" grpId="1" animBg="1"/>
      <p:bldP spid="12" grpId="0" bldLvl="0" animBg="1"/>
      <p:bldP spid="12" grpId="1" animBg="1"/>
      <p:bldP spid="13" grpId="0" bldLvl="0" animBg="1"/>
      <p:bldP spid="13" grpId="1" animBg="1"/>
      <p:bldP spid="14" grpId="0"/>
      <p:bldP spid="14" grpId="1"/>
      <p:bldP spid="15" grpId="0"/>
      <p:bldP spid="15" grpId="1"/>
      <p:bldP spid="16" grpId="0"/>
      <p:bldP spid="16" grpId="1"/>
      <p:bldP spid="17" grpId="0"/>
      <p:bldP spid="17" grpId="1"/>
      <p:bldP spid="18" grpId="0"/>
      <p:bldP spid="18"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图片 1209" descr="6-3-7"/>
          <p:cNvPicPr>
            <a:picLocks noChangeAspect="1"/>
          </p:cNvPicPr>
          <p:nvPr/>
        </p:nvPicPr>
        <p:blipFill>
          <a:blip r:embed="rId1"/>
          <a:stretch>
            <a:fillRect/>
          </a:stretch>
        </p:blipFill>
        <p:spPr>
          <a:xfrm>
            <a:off x="1146175" y="1530350"/>
            <a:ext cx="7050088" cy="3125788"/>
          </a:xfrm>
          <a:prstGeom prst="rect">
            <a:avLst/>
          </a:prstGeom>
          <a:noFill/>
          <a:ln w="9525">
            <a:noFill/>
          </a:ln>
        </p:spPr>
      </p:pic>
      <p:sp>
        <p:nvSpPr>
          <p:cNvPr id="44034" name="文本框 4"/>
          <p:cNvSpPr txBox="1"/>
          <p:nvPr/>
        </p:nvSpPr>
        <p:spPr>
          <a:xfrm>
            <a:off x="688975" y="4679950"/>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44035" name="文本框 1"/>
          <p:cNvSpPr txBox="1"/>
          <p:nvPr/>
        </p:nvSpPr>
        <p:spPr>
          <a:xfrm>
            <a:off x="619125" y="5140325"/>
            <a:ext cx="7875588" cy="922338"/>
          </a:xfrm>
          <a:prstGeom prst="rect">
            <a:avLst/>
          </a:prstGeom>
          <a:noFill/>
          <a:ln w="9525">
            <a:noFill/>
          </a:ln>
        </p:spPr>
        <p:txBody>
          <a:bodyPr wrap="none" anchor="t" anchorCtr="0">
            <a:spAutoFit/>
          </a:bodyPr>
          <a:p>
            <a:pPr>
              <a:lnSpc>
                <a:spcPct val="150000"/>
              </a:lnSpc>
            </a:pPr>
            <a:r>
              <a:rPr lang="zh-CN" altLang="zh-CN" dirty="0">
                <a:solidFill>
                  <a:srgbClr val="009AD0"/>
                </a:solidFill>
                <a:latin typeface="Arial" panose="020B0604020202020204" pitchFamily="34" charset="0"/>
                <a:ea typeface="宋体" panose="02010600030101010101" pitchFamily="2" charset="-122"/>
              </a:rPr>
              <a:t> 6-4. 能否用三片74HC194扩展成一个十二位双向移位寄存器？画出设计图。</a:t>
            </a:r>
            <a:endParaRPr lang="zh-CN" altLang="zh-CN" dirty="0">
              <a:solidFill>
                <a:srgbClr val="009AD0"/>
              </a:solidFill>
              <a:latin typeface="Arial" panose="020B0604020202020204" pitchFamily="34" charset="0"/>
              <a:ea typeface="宋体" panose="02010600030101010101" pitchFamily="2" charset="-122"/>
            </a:endParaRPr>
          </a:p>
          <a:p>
            <a:pPr>
              <a:lnSpc>
                <a:spcPct val="150000"/>
              </a:lnSpc>
            </a:pPr>
            <a:r>
              <a:rPr lang="zh-CN" altLang="zh-CN" dirty="0">
                <a:solidFill>
                  <a:srgbClr val="009AD0"/>
                </a:solidFill>
                <a:latin typeface="Arial" panose="020B0604020202020204" pitchFamily="34" charset="0"/>
                <a:ea typeface="宋体" panose="02010600030101010101" pitchFamily="2" charset="-122"/>
              </a:rPr>
              <a:t> 6-5. 能否用四片74HC194扩展成一个十六位双向移位寄存器？画出设计图。</a:t>
            </a:r>
            <a:endParaRPr lang="zh-CN" altLang="zh-CN" dirty="0">
              <a:solidFill>
                <a:srgbClr val="009AD0"/>
              </a:solidFill>
              <a:latin typeface="Arial" panose="020B0604020202020204" pitchFamily="34" charset="0"/>
              <a:ea typeface="宋体" panose="02010600030101010101" pitchFamily="2" charset="-122"/>
            </a:endParaRPr>
          </a:p>
        </p:txBody>
      </p:sp>
      <p:sp>
        <p:nvSpPr>
          <p:cNvPr id="43013" name="矩形 11270"/>
          <p:cNvSpPr/>
          <p:nvPr/>
        </p:nvSpPr>
        <p:spPr>
          <a:xfrm>
            <a:off x="1624013" y="2825750"/>
            <a:ext cx="315912" cy="6365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7459663" y="2825750"/>
            <a:ext cx="484187" cy="2730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7459663" y="3098800"/>
            <a:ext cx="365125" cy="2809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5" name="直接箭头连接符 4"/>
          <p:cNvCxnSpPr/>
          <p:nvPr/>
        </p:nvCxnSpPr>
        <p:spPr>
          <a:xfrm flipV="1">
            <a:off x="3857625" y="2768600"/>
            <a:ext cx="1284288" cy="649288"/>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H="1" flipV="1">
            <a:off x="4140200" y="2849563"/>
            <a:ext cx="1366838" cy="515938"/>
          </a:xfrm>
          <a:prstGeom prst="straightConnector1">
            <a:avLst/>
          </a:prstGeom>
          <a:ln>
            <a:solidFill>
              <a:srgbClr val="0070C0"/>
            </a:solidFill>
            <a:tailEnd type="arrow" w="med" len="med"/>
          </a:ln>
        </p:spPr>
        <p:style>
          <a:lnRef idx="3">
            <a:schemeClr val="dk1"/>
          </a:lnRef>
          <a:fillRef idx="0">
            <a:schemeClr val="dk1"/>
          </a:fillRef>
          <a:effectRef idx="2">
            <a:schemeClr val="dk1"/>
          </a:effectRef>
          <a:fontRef idx="minor">
            <a:schemeClr val="tx1"/>
          </a:fontRef>
        </p:style>
      </p:cxnSp>
      <p:sp>
        <p:nvSpPr>
          <p:cNvPr id="7" name="AutoShape 5"/>
          <p:cNvSpPr/>
          <p:nvPr/>
        </p:nvSpPr>
        <p:spPr>
          <a:xfrm>
            <a:off x="688975" y="631825"/>
            <a:ext cx="6624638" cy="498475"/>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43012" name="文本框 5"/>
          <p:cNvSpPr txBox="1"/>
          <p:nvPr/>
        </p:nvSpPr>
        <p:spPr>
          <a:xfrm>
            <a:off x="688975" y="692150"/>
            <a:ext cx="6540500"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【例5】试用两片74HC194扩展成一个</a:t>
            </a:r>
            <a:r>
              <a:rPr lang="en-US" altLang="zh-CN" dirty="0">
                <a:solidFill>
                  <a:schemeClr val="bg1"/>
                </a:solidFill>
                <a:latin typeface="Arial" panose="020B0604020202020204" pitchFamily="34" charset="0"/>
                <a:ea typeface="宋体" panose="02010600030101010101" pitchFamily="2" charset="-122"/>
                <a:sym typeface="宋体" panose="02010600030101010101" pitchFamily="2" charset="-122"/>
              </a:rPr>
              <a:t>8</a:t>
            </a:r>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位双向移位寄存器。</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7" presetClass="entr" presetSubtype="0" fill="hold" grpId="0" nodeType="afterEffect">
                                  <p:stCondLst>
                                    <p:cond delay="0"/>
                                  </p:stCondLst>
                                  <p:iterate type="lt">
                                    <p:tmPct val="50000"/>
                                  </p:iterate>
                                  <p:childTnLst>
                                    <p:set>
                                      <p:cBhvr>
                                        <p:cTn id="9" dur="1" fill="hold">
                                          <p:stCondLst>
                                            <p:cond delay="0"/>
                                          </p:stCondLst>
                                        </p:cTn>
                                        <p:tgtEl>
                                          <p:spTgt spid="43012"/>
                                        </p:tgtEl>
                                        <p:attrNameLst>
                                          <p:attrName>style.visibility</p:attrName>
                                        </p:attrNameLst>
                                      </p:cBhvr>
                                      <p:to>
                                        <p:strVal val="visible"/>
                                      </p:to>
                                    </p:set>
                                    <p:anim calcmode="discrete" valueType="clr">
                                      <p:cBhvr override="childStyle">
                                        <p:cTn id="10" dur="80"/>
                                        <p:tgtEl>
                                          <p:spTgt spid="43012"/>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43012"/>
                                        </p:tgtEl>
                                        <p:attrNameLst>
                                          <p:attrName>fillcolor</p:attrName>
                                        </p:attrNameLst>
                                      </p:cBhvr>
                                      <p:tavLst>
                                        <p:tav tm="0">
                                          <p:val>
                                            <p:clrVal>
                                              <a:schemeClr val="accent2"/>
                                            </p:clrVal>
                                          </p:val>
                                        </p:tav>
                                        <p:tav tm="50000">
                                          <p:val>
                                            <p:clrVal>
                                              <a:schemeClr val="hlink"/>
                                            </p:clrVal>
                                          </p:val>
                                        </p:tav>
                                      </p:tavLst>
                                    </p:anim>
                                    <p:set>
                                      <p:cBhvr>
                                        <p:cTn id="12" dur="80"/>
                                        <p:tgtEl>
                                          <p:spTgt spid="43012"/>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033"/>
                                        </p:tgtEl>
                                        <p:attrNameLst>
                                          <p:attrName>style.visibility</p:attrName>
                                        </p:attrNameLst>
                                      </p:cBhvr>
                                      <p:to>
                                        <p:strVal val="visible"/>
                                      </p:to>
                                    </p:set>
                                    <p:animEffect transition="in" filter="dissolve">
                                      <p:cBhvr>
                                        <p:cTn id="17" dur="500"/>
                                        <p:tgtEl>
                                          <p:spTgt spid="440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3013"/>
                                        </p:tgtEl>
                                        <p:attrNameLst>
                                          <p:attrName>style.visibility</p:attrName>
                                        </p:attrNameLst>
                                      </p:cBhvr>
                                      <p:to>
                                        <p:strVal val="visible"/>
                                      </p:to>
                                    </p:set>
                                    <p:animEffect transition="in" filter="wipe(down)">
                                      <p:cBhvr>
                                        <p:cTn id="32" dur="500"/>
                                        <p:tgtEl>
                                          <p:spTgt spid="430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4034"/>
                                        </p:tgtEl>
                                        <p:attrNameLst>
                                          <p:attrName>style.visibility</p:attrName>
                                        </p:attrNameLst>
                                      </p:cBhvr>
                                      <p:to>
                                        <p:strVal val="visible"/>
                                      </p:to>
                                    </p:set>
                                    <p:animEffect transition="in" filter="dissolve">
                                      <p:cBhvr>
                                        <p:cTn id="47" dur="500"/>
                                        <p:tgtEl>
                                          <p:spTgt spid="440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4035"/>
                                        </p:tgtEl>
                                        <p:attrNameLst>
                                          <p:attrName>style.visibility</p:attrName>
                                        </p:attrNameLst>
                                      </p:cBhvr>
                                      <p:to>
                                        <p:strVal val="visible"/>
                                      </p:to>
                                    </p:set>
                                    <p:animEffect transition="in" filter="wipe(left)">
                                      <p:cBhvr>
                                        <p:cTn id="52" dur="500"/>
                                        <p:tgtEl>
                                          <p:spTgt spid="44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ldLvl="0" animBg="1"/>
      <p:bldP spid="43013" grpId="1" animBg="1"/>
      <p:bldP spid="2" grpId="0" bldLvl="0" animBg="1"/>
      <p:bldP spid="2" grpId="1" animBg="1"/>
      <p:bldP spid="3" grpId="0" bldLvl="0" animBg="1"/>
      <p:bldP spid="3" grpId="1" animBg="1"/>
      <p:bldP spid="44034" grpId="0"/>
      <p:bldP spid="44034" grpId="1"/>
      <p:bldP spid="44035" grpId="0"/>
      <p:bldP spid="44035" grpId="1"/>
      <p:bldP spid="7" grpId="0" bldLvl="0" animBg="1"/>
      <p:bldP spid="7" grpId="1" animBg="1"/>
      <p:bldP spid="43012" grpId="0"/>
      <p:bldP spid="4301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615950" y="650875"/>
            <a:ext cx="4737100" cy="506413"/>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45058" name="文本框 5"/>
          <p:cNvSpPr txBox="1"/>
          <p:nvPr/>
        </p:nvSpPr>
        <p:spPr>
          <a:xfrm>
            <a:off x="692150" y="719138"/>
            <a:ext cx="4660900"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【例6】分析图6-30所示时序电路的功能。</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graphicFrame>
        <p:nvGraphicFramePr>
          <p:cNvPr id="45059" name="对象 -2147482228"/>
          <p:cNvGraphicFramePr>
            <a:graphicFrameLocks noChangeAspect="1"/>
          </p:cNvGraphicFramePr>
          <p:nvPr/>
        </p:nvGraphicFramePr>
        <p:xfrm>
          <a:off x="760413" y="1454150"/>
          <a:ext cx="3013075" cy="1939925"/>
        </p:xfrm>
        <a:graphic>
          <a:graphicData uri="http://schemas.openxmlformats.org/presentationml/2006/ole">
            <mc:AlternateContent xmlns:mc="http://schemas.openxmlformats.org/markup-compatibility/2006">
              <mc:Choice xmlns:v="urn:schemas-microsoft-com:vml" Requires="v">
                <p:oleObj spid="_x0000_s3145" name="" r:id="rId1" imgW="3403600" imgH="2197100" progId="Visio.Drawing.11">
                  <p:embed/>
                </p:oleObj>
              </mc:Choice>
              <mc:Fallback>
                <p:oleObj name="" r:id="rId1" imgW="3403600" imgH="2197100" progId="Visio.Drawing.11">
                  <p:embed/>
                  <p:pic>
                    <p:nvPicPr>
                      <p:cNvPr id="0" name="图片 3144"/>
                      <p:cNvPicPr/>
                      <p:nvPr/>
                    </p:nvPicPr>
                    <p:blipFill>
                      <a:blip r:embed="rId2"/>
                      <a:stretch>
                        <a:fillRect/>
                      </a:stretch>
                    </p:blipFill>
                    <p:spPr>
                      <a:xfrm>
                        <a:off x="760413" y="1454150"/>
                        <a:ext cx="3013075" cy="1939925"/>
                      </a:xfrm>
                      <a:prstGeom prst="rect">
                        <a:avLst/>
                      </a:prstGeom>
                      <a:noFill/>
                      <a:ln w="38100">
                        <a:noFill/>
                        <a:miter/>
                      </a:ln>
                    </p:spPr>
                  </p:pic>
                </p:oleObj>
              </mc:Fallback>
            </mc:AlternateContent>
          </a:graphicData>
        </a:graphic>
      </p:graphicFrame>
      <p:graphicFrame>
        <p:nvGraphicFramePr>
          <p:cNvPr id="45060" name="对象 5"/>
          <p:cNvGraphicFramePr/>
          <p:nvPr/>
        </p:nvGraphicFramePr>
        <p:xfrm>
          <a:off x="4270375" y="1382078"/>
          <a:ext cx="2997200" cy="3362325"/>
        </p:xfrm>
        <a:graphic>
          <a:graphicData uri="http://schemas.openxmlformats.org/presentationml/2006/ole">
            <mc:AlternateContent xmlns:mc="http://schemas.openxmlformats.org/markup-compatibility/2006">
              <mc:Choice xmlns:v="urn:schemas-microsoft-com:vml" Requires="v">
                <p:oleObj spid="_x0000_s3144" name="" r:id="rId3" imgW="3600450" imgH="3733800" progId="Paint.Picture">
                  <p:embed/>
                </p:oleObj>
              </mc:Choice>
              <mc:Fallback>
                <p:oleObj name="" r:id="rId3" imgW="3600450" imgH="3733800" progId="Paint.Picture">
                  <p:embed/>
                  <p:pic>
                    <p:nvPicPr>
                      <p:cNvPr id="0" name="图片 3143"/>
                      <p:cNvPicPr/>
                      <p:nvPr/>
                    </p:nvPicPr>
                    <p:blipFill>
                      <a:blip r:embed="rId4"/>
                      <a:stretch>
                        <a:fillRect/>
                      </a:stretch>
                    </p:blipFill>
                    <p:spPr>
                      <a:xfrm>
                        <a:off x="4270375" y="1382078"/>
                        <a:ext cx="2997200" cy="3362325"/>
                      </a:xfrm>
                      <a:prstGeom prst="rect">
                        <a:avLst/>
                      </a:prstGeom>
                      <a:noFill/>
                      <a:ln w="38100">
                        <a:noFill/>
                        <a:miter/>
                      </a:ln>
                    </p:spPr>
                  </p:pic>
                </p:oleObj>
              </mc:Fallback>
            </mc:AlternateContent>
          </a:graphicData>
        </a:graphic>
      </p:graphicFrame>
      <p:sp>
        <p:nvSpPr>
          <p:cNvPr id="45061" name="文本框 4"/>
          <p:cNvSpPr txBox="1"/>
          <p:nvPr/>
        </p:nvSpPr>
        <p:spPr>
          <a:xfrm>
            <a:off x="760413" y="3689350"/>
            <a:ext cx="781050" cy="368300"/>
          </a:xfrm>
          <a:prstGeom prst="rect">
            <a:avLst/>
          </a:prstGeom>
          <a:noFill/>
          <a:ln w="9525">
            <a:noFill/>
          </a:ln>
        </p:spPr>
        <p:txBody>
          <a:bodyPr wrap="square" anchor="t" anchorCtr="0">
            <a:spAutoFit/>
          </a:bodyPr>
          <a:p>
            <a:pPr eaLnBrk="0" hangingPunct="0"/>
            <a:r>
              <a:rPr lang="zh-CN" altLang="en-US" dirty="0">
                <a:solidFill>
                  <a:srgbClr val="C00000"/>
                </a:solidFill>
                <a:latin typeface="Arial" panose="020B0604020202020204" pitchFamily="34" charset="0"/>
                <a:ea typeface="宋体" panose="02010600030101010101" pitchFamily="2" charset="-122"/>
              </a:rPr>
              <a:t>分析</a:t>
            </a:r>
            <a:r>
              <a:rPr lang="en-US" altLang="zh-CN" dirty="0">
                <a:solidFill>
                  <a:srgbClr val="C00000"/>
                </a:solidFill>
                <a:latin typeface="Arial" panose="020B0604020202020204" pitchFamily="34" charset="0"/>
                <a:ea typeface="宋体" panose="02010600030101010101" pitchFamily="2" charset="-122"/>
              </a:rPr>
              <a:t>:</a:t>
            </a:r>
            <a:endParaRPr lang="en-US" altLang="zh-CN" dirty="0">
              <a:solidFill>
                <a:srgbClr val="C00000"/>
              </a:solidFill>
              <a:latin typeface="Arial" panose="020B0604020202020204" pitchFamily="34" charset="0"/>
              <a:ea typeface="宋体" panose="02010600030101010101" pitchFamily="2" charset="-122"/>
            </a:endParaRPr>
          </a:p>
        </p:txBody>
      </p:sp>
      <p:sp>
        <p:nvSpPr>
          <p:cNvPr id="45062" name="文本框 4"/>
          <p:cNvSpPr txBox="1"/>
          <p:nvPr/>
        </p:nvSpPr>
        <p:spPr>
          <a:xfrm>
            <a:off x="1541463" y="3689350"/>
            <a:ext cx="2312987" cy="336550"/>
          </a:xfrm>
          <a:prstGeom prst="rect">
            <a:avLst/>
          </a:prstGeom>
          <a:noFill/>
          <a:ln w="9525">
            <a:noFill/>
          </a:ln>
        </p:spPr>
        <p:txBody>
          <a:bodyPr wrap="square" anchor="t" anchorCtr="0">
            <a:spAutoFit/>
          </a:bodyPr>
          <a:p>
            <a:pPr eaLnBrk="0" hangingPunct="0"/>
            <a:r>
              <a:rPr lang="zh-CN" altLang="en-US" sz="1600" dirty="0">
                <a:solidFill>
                  <a:srgbClr val="0070C0"/>
                </a:solidFill>
                <a:latin typeface="Comic Sans MS" panose="030F0702030302020204" pitchFamily="2" charset="0"/>
                <a:ea typeface="宋体" panose="02010600030101010101" pitchFamily="2" charset="-122"/>
              </a:rPr>
              <a:t>设</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0</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1</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2</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3</a:t>
            </a:r>
            <a:r>
              <a:rPr lang="en-US" altLang="zh-CN" sz="1600" dirty="0">
                <a:solidFill>
                  <a:srgbClr val="0070C0"/>
                </a:solidFill>
                <a:latin typeface="Comic Sans MS" panose="030F0702030302020204" pitchFamily="2" charset="0"/>
                <a:ea typeface="宋体" panose="02010600030101010101" pitchFamily="2" charset="-122"/>
              </a:rPr>
              <a:t>=0000</a:t>
            </a:r>
            <a:endParaRPr lang="zh-CN" altLang="en-US" sz="1600" dirty="0">
              <a:solidFill>
                <a:srgbClr val="0070C0"/>
              </a:solidFill>
              <a:latin typeface="Comic Sans MS" panose="030F0702030302020204" pitchFamily="2" charset="0"/>
              <a:ea typeface="宋体" panose="02010600030101010101" pitchFamily="2" charset="-122"/>
            </a:endParaRPr>
          </a:p>
        </p:txBody>
      </p:sp>
      <p:sp>
        <p:nvSpPr>
          <p:cNvPr id="4" name="右箭头 3"/>
          <p:cNvSpPr/>
          <p:nvPr/>
        </p:nvSpPr>
        <p:spPr>
          <a:xfrm>
            <a:off x="3773488" y="3794125"/>
            <a:ext cx="288925"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5065" name="文本框 4"/>
          <p:cNvSpPr txBox="1"/>
          <p:nvPr/>
        </p:nvSpPr>
        <p:spPr>
          <a:xfrm>
            <a:off x="692150" y="4465638"/>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45066" name="文本框 1"/>
          <p:cNvSpPr txBox="1"/>
          <p:nvPr/>
        </p:nvSpPr>
        <p:spPr>
          <a:xfrm>
            <a:off x="760413" y="4887913"/>
            <a:ext cx="3576637" cy="1338262"/>
          </a:xfrm>
          <a:prstGeom prst="rect">
            <a:avLst/>
          </a:prstGeom>
          <a:noFill/>
          <a:ln w="9525">
            <a:noFill/>
          </a:ln>
        </p:spPr>
        <p:txBody>
          <a:bodyPr wrap="square" anchor="t" anchorCtr="0">
            <a:spAutoFit/>
          </a:bodyPr>
          <a:p>
            <a:pPr>
              <a:lnSpc>
                <a:spcPct val="150000"/>
              </a:lnSpc>
            </a:pPr>
            <a:r>
              <a:rPr lang="en-US" altLang="zh-CN" dirty="0">
                <a:solidFill>
                  <a:srgbClr val="009AD0"/>
                </a:solidFill>
                <a:latin typeface="Comic Sans MS" panose="030F0702030302020204" pitchFamily="2" charset="0"/>
                <a:ea typeface="宋体" panose="02010600030101010101" pitchFamily="2" charset="-122"/>
              </a:rPr>
              <a:t>* </a:t>
            </a:r>
            <a:r>
              <a:rPr lang="zh-CN" altLang="zh-CN" dirty="0">
                <a:solidFill>
                  <a:srgbClr val="009AD0"/>
                </a:solidFill>
                <a:latin typeface="Comic Sans MS" panose="030F0702030302020204" pitchFamily="2" charset="0"/>
                <a:ea typeface="宋体" panose="02010600030101010101" pitchFamily="2" charset="-122"/>
              </a:rPr>
              <a:t>对于例</a:t>
            </a:r>
            <a:r>
              <a:rPr lang="en-US" altLang="zh-CN" dirty="0">
                <a:solidFill>
                  <a:srgbClr val="009AD0"/>
                </a:solidFill>
                <a:latin typeface="Comic Sans MS" panose="030F0702030302020204" pitchFamily="2" charset="0"/>
                <a:ea typeface="宋体" panose="02010600030101010101" pitchFamily="2" charset="-122"/>
              </a:rPr>
              <a:t>6</a:t>
            </a:r>
            <a:r>
              <a:rPr lang="zh-CN" altLang="en-US" dirty="0">
                <a:solidFill>
                  <a:srgbClr val="009AD0"/>
                </a:solidFill>
                <a:latin typeface="Comic Sans MS" panose="030F0702030302020204" pitchFamily="2" charset="0"/>
                <a:ea typeface="宋体" panose="02010600030101010101" pitchFamily="2" charset="-122"/>
              </a:rPr>
              <a:t>所示电路，分析Q</a:t>
            </a:r>
            <a:r>
              <a:rPr lang="zh-CN" altLang="en-US" baseline="-25000" dirty="0">
                <a:solidFill>
                  <a:srgbClr val="009AD0"/>
                </a:solidFill>
                <a:latin typeface="Comic Sans MS" panose="030F0702030302020204" pitchFamily="2" charset="0"/>
                <a:ea typeface="宋体" panose="02010600030101010101" pitchFamily="2" charset="-122"/>
              </a:rPr>
              <a:t>0</a:t>
            </a:r>
            <a:r>
              <a:rPr lang="zh-CN" altLang="en-US" dirty="0">
                <a:solidFill>
                  <a:srgbClr val="009AD0"/>
                </a:solidFill>
                <a:latin typeface="Comic Sans MS" panose="030F0702030302020204" pitchFamily="2" charset="0"/>
                <a:ea typeface="宋体" panose="02010600030101010101" pitchFamily="2" charset="-122"/>
              </a:rPr>
              <a:t>Q</a:t>
            </a:r>
            <a:r>
              <a:rPr lang="zh-CN" altLang="en-US" baseline="-25000" dirty="0">
                <a:solidFill>
                  <a:srgbClr val="009AD0"/>
                </a:solidFill>
                <a:latin typeface="Comic Sans MS" panose="030F0702030302020204" pitchFamily="2" charset="0"/>
                <a:ea typeface="宋体" panose="02010600030101010101" pitchFamily="2" charset="-122"/>
              </a:rPr>
              <a:t>1</a:t>
            </a:r>
            <a:r>
              <a:rPr lang="zh-CN" altLang="en-US" dirty="0">
                <a:solidFill>
                  <a:srgbClr val="009AD0"/>
                </a:solidFill>
                <a:latin typeface="Comic Sans MS" panose="030F0702030302020204" pitchFamily="2" charset="0"/>
                <a:ea typeface="宋体" panose="02010600030101010101" pitchFamily="2" charset="-122"/>
              </a:rPr>
              <a:t>Q</a:t>
            </a:r>
            <a:r>
              <a:rPr lang="zh-CN" altLang="en-US" baseline="-25000" dirty="0">
                <a:solidFill>
                  <a:srgbClr val="009AD0"/>
                </a:solidFill>
                <a:latin typeface="Comic Sans MS" panose="030F0702030302020204" pitchFamily="2" charset="0"/>
                <a:ea typeface="宋体" panose="02010600030101010101" pitchFamily="2" charset="-122"/>
              </a:rPr>
              <a:t>2</a:t>
            </a:r>
            <a:r>
              <a:rPr lang="zh-CN" altLang="en-US" dirty="0">
                <a:solidFill>
                  <a:srgbClr val="009AD0"/>
                </a:solidFill>
                <a:latin typeface="Comic Sans MS" panose="030F0702030302020204" pitchFamily="2" charset="0"/>
                <a:ea typeface="宋体" panose="02010600030101010101" pitchFamily="2" charset="-122"/>
              </a:rPr>
              <a:t>Q</a:t>
            </a:r>
            <a:r>
              <a:rPr lang="zh-CN" altLang="en-US" baseline="-25000" dirty="0">
                <a:solidFill>
                  <a:srgbClr val="009AD0"/>
                </a:solidFill>
                <a:latin typeface="Comic Sans MS" panose="030F0702030302020204" pitchFamily="2" charset="0"/>
                <a:ea typeface="宋体" panose="02010600030101010101" pitchFamily="2" charset="-122"/>
              </a:rPr>
              <a:t>3</a:t>
            </a:r>
            <a:r>
              <a:rPr lang="zh-CN" altLang="en-US" dirty="0">
                <a:solidFill>
                  <a:srgbClr val="009AD0"/>
                </a:solidFill>
                <a:latin typeface="Comic Sans MS" panose="030F0702030302020204" pitchFamily="2" charset="0"/>
                <a:ea typeface="宋体" panose="02010600030101010101" pitchFamily="2" charset="-122"/>
              </a:rPr>
              <a:t>=0100时电路的状态循环，说明电路的逻辑功能。</a:t>
            </a:r>
            <a:endParaRPr lang="zh-CN" altLang="en-US">
              <a:latin typeface="Comic Sans MS" panose="030F0702030302020204" pitchFamily="2" charset="0"/>
              <a:ea typeface="宋体" panose="02010600030101010101" pitchFamily="2" charset="-122"/>
            </a:endParaRPr>
          </a:p>
        </p:txBody>
      </p:sp>
      <p:sp>
        <p:nvSpPr>
          <p:cNvPr id="43013" name="矩形 11270"/>
          <p:cNvSpPr/>
          <p:nvPr/>
        </p:nvSpPr>
        <p:spPr>
          <a:xfrm>
            <a:off x="1079500" y="2259013"/>
            <a:ext cx="219075" cy="5667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文本框 1"/>
          <p:cNvSpPr txBox="1"/>
          <p:nvPr/>
        </p:nvSpPr>
        <p:spPr>
          <a:xfrm>
            <a:off x="4521200" y="5073650"/>
            <a:ext cx="719138" cy="368300"/>
          </a:xfrm>
          <a:prstGeom prst="rect">
            <a:avLst/>
          </a:prstGeom>
          <a:noFill/>
          <a:ln w="9525">
            <a:noFill/>
          </a:ln>
        </p:spPr>
        <p:txBody>
          <a:bodyPr wrap="none" anchor="t" anchorCtr="0">
            <a:spAutoFit/>
          </a:bodyPr>
          <a:p>
            <a:pPr eaLnBrk="0" hangingPunct="0"/>
            <a:r>
              <a:rPr lang="zh-CN" altLang="en-US" dirty="0">
                <a:solidFill>
                  <a:srgbClr val="C00000"/>
                </a:solidFill>
                <a:latin typeface="Arial" panose="020B0604020202020204" pitchFamily="34" charset="0"/>
                <a:ea typeface="宋体" panose="02010600030101010101" pitchFamily="2" charset="-122"/>
              </a:rPr>
              <a:t>结论</a:t>
            </a:r>
            <a:r>
              <a:rPr lang="en-US" altLang="zh-CN" dirty="0">
                <a:solidFill>
                  <a:srgbClr val="C00000"/>
                </a:solidFill>
                <a:latin typeface="Arial" panose="020B0604020202020204" pitchFamily="34" charset="0"/>
                <a:ea typeface="宋体" panose="02010600030101010101" pitchFamily="2" charset="-122"/>
              </a:rPr>
              <a:t>: </a:t>
            </a:r>
            <a:endParaRPr lang="zh-CN" altLang="en-US" dirty="0">
              <a:solidFill>
                <a:srgbClr val="C00000"/>
              </a:solidFill>
              <a:latin typeface="Arial" panose="020B0604020202020204" pitchFamily="34" charset="0"/>
              <a:ea typeface="宋体" panose="02010600030101010101" pitchFamily="2" charset="-122"/>
            </a:endParaRPr>
          </a:p>
        </p:txBody>
      </p:sp>
      <p:sp>
        <p:nvSpPr>
          <p:cNvPr id="3" name="文本框 2"/>
          <p:cNvSpPr txBox="1"/>
          <p:nvPr/>
        </p:nvSpPr>
        <p:spPr>
          <a:xfrm>
            <a:off x="4643755" y="5580380"/>
            <a:ext cx="1917700" cy="368300"/>
          </a:xfrm>
          <a:prstGeom prst="rect">
            <a:avLst/>
          </a:prstGeom>
          <a:noFill/>
          <a:ln w="9525">
            <a:noFill/>
          </a:ln>
        </p:spPr>
        <p:txBody>
          <a:bodyPr wrap="none" anchor="t" anchorCtr="0">
            <a:spAutoFit/>
          </a:bodyPr>
          <a:p>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同步</a:t>
            </a:r>
            <a:r>
              <a:rPr lang="en-US"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8</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进制计数器</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6" name="文本框 4"/>
          <p:cNvSpPr txBox="1"/>
          <p:nvPr/>
        </p:nvSpPr>
        <p:spPr>
          <a:xfrm>
            <a:off x="1541463" y="4057650"/>
            <a:ext cx="2312987" cy="336550"/>
          </a:xfrm>
          <a:prstGeom prst="rect">
            <a:avLst/>
          </a:prstGeom>
          <a:noFill/>
          <a:ln w="9525">
            <a:noFill/>
          </a:ln>
        </p:spPr>
        <p:txBody>
          <a:bodyPr wrap="square" anchor="t" anchorCtr="0">
            <a:spAutoFit/>
          </a:bodyPr>
          <a:p>
            <a:pPr eaLnBrk="0" hangingPunct="0"/>
            <a:r>
              <a:rPr lang="zh-CN" altLang="en-US" sz="1600" dirty="0">
                <a:solidFill>
                  <a:srgbClr val="7F7F7F"/>
                </a:solidFill>
                <a:latin typeface="Comic Sans MS" panose="030F0702030302020204" pitchFamily="2" charset="0"/>
                <a:ea typeface="宋体" panose="02010600030101010101" pitchFamily="2" charset="-122"/>
              </a:rPr>
              <a:t>设</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0</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1</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2</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3</a:t>
            </a:r>
            <a:r>
              <a:rPr lang="en-US" altLang="zh-CN" sz="1600" dirty="0">
                <a:solidFill>
                  <a:srgbClr val="7F7F7F"/>
                </a:solidFill>
                <a:latin typeface="Comic Sans MS" panose="030F0702030302020204" pitchFamily="2" charset="0"/>
                <a:ea typeface="宋体" panose="02010600030101010101" pitchFamily="2" charset="-122"/>
              </a:rPr>
              <a:t>=0100</a:t>
            </a:r>
            <a:endParaRPr lang="en-US" altLang="zh-CN" sz="1600" dirty="0">
              <a:solidFill>
                <a:srgbClr val="7F7F7F"/>
              </a:solidFill>
              <a:latin typeface="Comic Sans MS" panose="030F0702030302020204" pitchFamily="2" charset="0"/>
              <a:ea typeface="宋体" panose="02010600030101010101" pitchFamily="2" charset="-122"/>
            </a:endParaRPr>
          </a:p>
        </p:txBody>
      </p:sp>
      <p:sp>
        <p:nvSpPr>
          <p:cNvPr id="7" name="矩形 11270"/>
          <p:cNvSpPr/>
          <p:nvPr/>
        </p:nvSpPr>
        <p:spPr>
          <a:xfrm>
            <a:off x="5099050" y="1817053"/>
            <a:ext cx="1695450" cy="2635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矩形 11270"/>
          <p:cNvSpPr/>
          <p:nvPr/>
        </p:nvSpPr>
        <p:spPr>
          <a:xfrm>
            <a:off x="5487988" y="2080578"/>
            <a:ext cx="1306512" cy="2635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矩形 11270"/>
          <p:cNvSpPr/>
          <p:nvPr/>
        </p:nvSpPr>
        <p:spPr>
          <a:xfrm>
            <a:off x="5953125" y="2420303"/>
            <a:ext cx="839788" cy="2635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矩形 11270"/>
          <p:cNvSpPr/>
          <p:nvPr/>
        </p:nvSpPr>
        <p:spPr>
          <a:xfrm>
            <a:off x="6438900" y="2755265"/>
            <a:ext cx="355600" cy="2635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矩形 11270"/>
          <p:cNvSpPr/>
          <p:nvPr/>
        </p:nvSpPr>
        <p:spPr>
          <a:xfrm>
            <a:off x="5156200" y="3058478"/>
            <a:ext cx="1638300" cy="263525"/>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矩形 11270"/>
          <p:cNvSpPr/>
          <p:nvPr/>
        </p:nvSpPr>
        <p:spPr>
          <a:xfrm>
            <a:off x="5886450" y="3722053"/>
            <a:ext cx="908050" cy="263525"/>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矩形 11270"/>
          <p:cNvSpPr/>
          <p:nvPr/>
        </p:nvSpPr>
        <p:spPr>
          <a:xfrm>
            <a:off x="5487988" y="3429953"/>
            <a:ext cx="1304925" cy="263525"/>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矩形 11270"/>
          <p:cNvSpPr/>
          <p:nvPr/>
        </p:nvSpPr>
        <p:spPr>
          <a:xfrm>
            <a:off x="6276975" y="4060190"/>
            <a:ext cx="517525" cy="263525"/>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6" name="对象 15"/>
          <p:cNvGraphicFramePr/>
          <p:nvPr/>
        </p:nvGraphicFramePr>
        <p:xfrm>
          <a:off x="6868160" y="4842510"/>
          <a:ext cx="1606550" cy="1364615"/>
        </p:xfrm>
        <a:graphic>
          <a:graphicData uri="http://schemas.openxmlformats.org/presentationml/2006/ole">
            <mc:AlternateContent xmlns:mc="http://schemas.openxmlformats.org/markup-compatibility/2006">
              <mc:Choice xmlns:v="urn:schemas-microsoft-com:vml" Requires="v">
                <p:oleObj spid="_x0000_s3146" name="" r:id="rId5" imgW="3057525" imgH="2971800" progId="Paint.Picture">
                  <p:embed/>
                </p:oleObj>
              </mc:Choice>
              <mc:Fallback>
                <p:oleObj name="" r:id="rId5" imgW="3057525" imgH="2971800" progId="Paint.Picture">
                  <p:embed/>
                  <p:pic>
                    <p:nvPicPr>
                      <p:cNvPr id="0" name="图片 3145"/>
                      <p:cNvPicPr/>
                      <p:nvPr/>
                    </p:nvPicPr>
                    <p:blipFill>
                      <a:blip r:embed="rId6"/>
                      <a:stretch>
                        <a:fillRect/>
                      </a:stretch>
                    </p:blipFill>
                    <p:spPr>
                      <a:xfrm>
                        <a:off x="6868160" y="4842510"/>
                        <a:ext cx="1606550" cy="136461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7" presetClass="entr" presetSubtype="0" fill="hold" grpId="0" nodeType="afterEffect">
                                  <p:stCondLst>
                                    <p:cond delay="0"/>
                                  </p:stCondLst>
                                  <p:iterate type="lt">
                                    <p:tmPct val="50000"/>
                                  </p:iterate>
                                  <p:childTnLst>
                                    <p:set>
                                      <p:cBhvr>
                                        <p:cTn id="9" dur="1" fill="hold">
                                          <p:stCondLst>
                                            <p:cond delay="0"/>
                                          </p:stCondLst>
                                        </p:cTn>
                                        <p:tgtEl>
                                          <p:spTgt spid="45058"/>
                                        </p:tgtEl>
                                        <p:attrNameLst>
                                          <p:attrName>style.visibility</p:attrName>
                                        </p:attrNameLst>
                                      </p:cBhvr>
                                      <p:to>
                                        <p:strVal val="visible"/>
                                      </p:to>
                                    </p:set>
                                    <p:anim calcmode="discrete" valueType="clr">
                                      <p:cBhvr override="childStyle">
                                        <p:cTn id="10" dur="80"/>
                                        <p:tgtEl>
                                          <p:spTgt spid="45058"/>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45058"/>
                                        </p:tgtEl>
                                        <p:attrNameLst>
                                          <p:attrName>fillcolor</p:attrName>
                                        </p:attrNameLst>
                                      </p:cBhvr>
                                      <p:tavLst>
                                        <p:tav tm="0">
                                          <p:val>
                                            <p:clrVal>
                                              <a:schemeClr val="accent2"/>
                                            </p:clrVal>
                                          </p:val>
                                        </p:tav>
                                        <p:tav tm="50000">
                                          <p:val>
                                            <p:clrVal>
                                              <a:schemeClr val="hlink"/>
                                            </p:clrVal>
                                          </p:val>
                                        </p:tav>
                                      </p:tavLst>
                                    </p:anim>
                                    <p:set>
                                      <p:cBhvr>
                                        <p:cTn id="12" dur="80"/>
                                        <p:tgtEl>
                                          <p:spTgt spid="45058"/>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059"/>
                                        </p:tgtEl>
                                        <p:attrNameLst>
                                          <p:attrName>style.visibility</p:attrName>
                                        </p:attrNameLst>
                                      </p:cBhvr>
                                      <p:to>
                                        <p:strVal val="visible"/>
                                      </p:to>
                                    </p:set>
                                    <p:animEffect transition="in" filter="dissolve">
                                      <p:cBhvr>
                                        <p:cTn id="17" dur="500"/>
                                        <p:tgtEl>
                                          <p:spTgt spid="450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3013"/>
                                        </p:tgtEl>
                                        <p:attrNameLst>
                                          <p:attrName>style.visibility</p:attrName>
                                        </p:attrNameLst>
                                      </p:cBhvr>
                                      <p:to>
                                        <p:strVal val="visible"/>
                                      </p:to>
                                    </p:set>
                                    <p:animEffect transition="in" filter="wipe(up)">
                                      <p:cBhvr>
                                        <p:cTn id="22" dur="500"/>
                                        <p:tgtEl>
                                          <p:spTgt spid="43013"/>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45061"/>
                                        </p:tgtEl>
                                        <p:attrNameLst>
                                          <p:attrName>style.visibility</p:attrName>
                                        </p:attrNameLst>
                                      </p:cBhvr>
                                      <p:to>
                                        <p:strVal val="visible"/>
                                      </p:to>
                                    </p:set>
                                    <p:anim calcmode="discrete" valueType="clr">
                                      <p:cBhvr override="childStyle">
                                        <p:cTn id="27" dur="80"/>
                                        <p:tgtEl>
                                          <p:spTgt spid="45061"/>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45061"/>
                                        </p:tgtEl>
                                        <p:attrNameLst>
                                          <p:attrName>fillcolor</p:attrName>
                                        </p:attrNameLst>
                                      </p:cBhvr>
                                      <p:tavLst>
                                        <p:tav tm="0">
                                          <p:val>
                                            <p:clrVal>
                                              <a:schemeClr val="accent2"/>
                                            </p:clrVal>
                                          </p:val>
                                        </p:tav>
                                        <p:tav tm="50000">
                                          <p:val>
                                            <p:clrVal>
                                              <a:schemeClr val="hlink"/>
                                            </p:clrVal>
                                          </p:val>
                                        </p:tav>
                                      </p:tavLst>
                                    </p:anim>
                                    <p:set>
                                      <p:cBhvr>
                                        <p:cTn id="29" dur="80"/>
                                        <p:tgtEl>
                                          <p:spTgt spid="45061"/>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45062"/>
                                        </p:tgtEl>
                                        <p:attrNameLst>
                                          <p:attrName>style.visibility</p:attrName>
                                        </p:attrNameLst>
                                      </p:cBhvr>
                                      <p:to>
                                        <p:strVal val="visible"/>
                                      </p:to>
                                    </p:set>
                                    <p:anim calcmode="discrete" valueType="clr">
                                      <p:cBhvr override="childStyle">
                                        <p:cTn id="34" dur="80"/>
                                        <p:tgtEl>
                                          <p:spTgt spid="45062"/>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45062"/>
                                        </p:tgtEl>
                                        <p:attrNameLst>
                                          <p:attrName>fillcolor</p:attrName>
                                        </p:attrNameLst>
                                      </p:cBhvr>
                                      <p:tavLst>
                                        <p:tav tm="0">
                                          <p:val>
                                            <p:clrVal>
                                              <a:schemeClr val="accent2"/>
                                            </p:clrVal>
                                          </p:val>
                                        </p:tav>
                                        <p:tav tm="50000">
                                          <p:val>
                                            <p:clrVal>
                                              <a:schemeClr val="hlink"/>
                                            </p:clrVal>
                                          </p:val>
                                        </p:tav>
                                      </p:tavLst>
                                    </p:anim>
                                    <p:set>
                                      <p:cBhvr>
                                        <p:cTn id="36" dur="80"/>
                                        <p:tgtEl>
                                          <p:spTgt spid="45062"/>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p:stCondLst>
                              <p:cond delay="0"/>
                            </p:stCondLst>
                            <p:childTnLst>
                              <p:par>
                                <p:cTn id="42" presetID="22" presetClass="entr" presetSubtype="1" fill="hold" nodeType="afterEffect">
                                  <p:stCondLst>
                                    <p:cond delay="0"/>
                                  </p:stCondLst>
                                  <p:childTnLst>
                                    <p:set>
                                      <p:cBhvr>
                                        <p:cTn id="43" dur="1" fill="hold">
                                          <p:stCondLst>
                                            <p:cond delay="0"/>
                                          </p:stCondLst>
                                        </p:cTn>
                                        <p:tgtEl>
                                          <p:spTgt spid="45060"/>
                                        </p:tgtEl>
                                        <p:attrNameLst>
                                          <p:attrName>style.visibility</p:attrName>
                                        </p:attrNameLst>
                                      </p:cBhvr>
                                      <p:to>
                                        <p:strVal val="visible"/>
                                      </p:to>
                                    </p:set>
                                    <p:animEffect transition="in" filter="wipe(up)">
                                      <p:cBhvr>
                                        <p:cTn id="44" dur="500"/>
                                        <p:tgtEl>
                                          <p:spTgt spid="450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left)">
                                      <p:cBhvr>
                                        <p:cTn id="79" dur="5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dissolve">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27" presetClass="entr" presetSubtype="0" fill="hold" grpId="0" nodeType="clickEffect">
                                  <p:stCondLst>
                                    <p:cond delay="0"/>
                                  </p:stCondLst>
                                  <p:iterate type="lt">
                                    <p:tmPct val="50000"/>
                                  </p:iterate>
                                  <p:childTnLst>
                                    <p:set>
                                      <p:cBhvr>
                                        <p:cTn id="93" dur="1" fill="hold">
                                          <p:stCondLst>
                                            <p:cond delay="0"/>
                                          </p:stCondLst>
                                        </p:cTn>
                                        <p:tgtEl>
                                          <p:spTgt spid="2"/>
                                        </p:tgtEl>
                                        <p:attrNameLst>
                                          <p:attrName>style.visibility</p:attrName>
                                        </p:attrNameLst>
                                      </p:cBhvr>
                                      <p:to>
                                        <p:strVal val="visible"/>
                                      </p:to>
                                    </p:set>
                                    <p:anim calcmode="discrete" valueType="clr">
                                      <p:cBhvr override="childStyle">
                                        <p:cTn id="94"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2"/>
                                        </p:tgtEl>
                                        <p:attrNameLst>
                                          <p:attrName>fillcolor</p:attrName>
                                        </p:attrNameLst>
                                      </p:cBhvr>
                                      <p:tavLst>
                                        <p:tav tm="0">
                                          <p:val>
                                            <p:clrVal>
                                              <a:schemeClr val="accent2"/>
                                            </p:clrVal>
                                          </p:val>
                                        </p:tav>
                                        <p:tav tm="50000">
                                          <p:val>
                                            <p:clrVal>
                                              <a:schemeClr val="hlink"/>
                                            </p:clrVal>
                                          </p:val>
                                        </p:tav>
                                      </p:tavLst>
                                    </p:anim>
                                    <p:set>
                                      <p:cBhvr>
                                        <p:cTn id="96" dur="80"/>
                                        <p:tgtEl>
                                          <p:spTgt spid="2"/>
                                        </p:tgtEl>
                                        <p:attrNameLst>
                                          <p:attrName>fill.type</p:attrName>
                                        </p:attrNameLst>
                                      </p:cBhvr>
                                      <p:to>
                                        <p:strVal val="solid"/>
                                      </p:to>
                                    </p:set>
                                  </p:childTnLst>
                                </p:cTn>
                              </p:par>
                            </p:childTnLst>
                          </p:cTn>
                        </p:par>
                        <p:par>
                          <p:cTn id="97" fill="hold">
                            <p:stCondLst>
                              <p:cond delay="199"/>
                            </p:stCondLst>
                            <p:childTnLst>
                              <p:par>
                                <p:cTn id="98" presetID="27" presetClass="entr" presetSubtype="0" fill="hold" grpId="0" nodeType="afterEffect">
                                  <p:stCondLst>
                                    <p:cond delay="0"/>
                                  </p:stCondLst>
                                  <p:iterate type="lt">
                                    <p:tmPct val="50000"/>
                                  </p:iterate>
                                  <p:childTnLst>
                                    <p:set>
                                      <p:cBhvr>
                                        <p:cTn id="99" dur="1" fill="hold">
                                          <p:stCondLst>
                                            <p:cond delay="0"/>
                                          </p:stCondLst>
                                        </p:cTn>
                                        <p:tgtEl>
                                          <p:spTgt spid="3"/>
                                        </p:tgtEl>
                                        <p:attrNameLst>
                                          <p:attrName>style.visibility</p:attrName>
                                        </p:attrNameLst>
                                      </p:cBhvr>
                                      <p:to>
                                        <p:strVal val="visible"/>
                                      </p:to>
                                    </p:set>
                                    <p:anim calcmode="discrete" valueType="clr">
                                      <p:cBhvr override="childStyle">
                                        <p:cTn id="100"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01" dur="80"/>
                                        <p:tgtEl>
                                          <p:spTgt spid="3"/>
                                        </p:tgtEl>
                                        <p:attrNameLst>
                                          <p:attrName>fillcolor</p:attrName>
                                        </p:attrNameLst>
                                      </p:cBhvr>
                                      <p:tavLst>
                                        <p:tav tm="0">
                                          <p:val>
                                            <p:clrVal>
                                              <a:schemeClr val="accent2"/>
                                            </p:clrVal>
                                          </p:val>
                                        </p:tav>
                                        <p:tav tm="50000">
                                          <p:val>
                                            <p:clrVal>
                                              <a:schemeClr val="hlink"/>
                                            </p:clrVal>
                                          </p:val>
                                        </p:tav>
                                      </p:tavLst>
                                    </p:anim>
                                    <p:set>
                                      <p:cBhvr>
                                        <p:cTn id="102" dur="80"/>
                                        <p:tgtEl>
                                          <p:spTgt spid="3"/>
                                        </p:tgtEl>
                                        <p:attrNameLst>
                                          <p:attrName>fill.type</p:attrName>
                                        </p:attrNameLst>
                                      </p:cBhvr>
                                      <p:to>
                                        <p:strVal val="solid"/>
                                      </p:to>
                                    </p:set>
                                  </p:childTnLst>
                                </p:cTn>
                              </p:par>
                            </p:childTnLst>
                          </p:cTn>
                        </p:par>
                      </p:childTnLst>
                    </p:cTn>
                  </p:par>
                  <p:par>
                    <p:cTn id="103" fill="hold">
                      <p:stCondLst>
                        <p:cond delay="indefinite"/>
                      </p:stCondLst>
                      <p:childTnLst>
                        <p:par>
                          <p:cTn id="104" fill="hold">
                            <p:stCondLst>
                              <p:cond delay="0"/>
                            </p:stCondLst>
                            <p:childTnLst>
                              <p:par>
                                <p:cTn id="105" presetID="27" presetClass="entr" presetSubtype="0" fill="hold" grpId="0" nodeType="clickEffect">
                                  <p:stCondLst>
                                    <p:cond delay="0"/>
                                  </p:stCondLst>
                                  <p:iterate type="lt">
                                    <p:tmPct val="50000"/>
                                  </p:iterate>
                                  <p:childTnLst>
                                    <p:set>
                                      <p:cBhvr>
                                        <p:cTn id="106" dur="1" fill="hold">
                                          <p:stCondLst>
                                            <p:cond delay="0"/>
                                          </p:stCondLst>
                                        </p:cTn>
                                        <p:tgtEl>
                                          <p:spTgt spid="6"/>
                                        </p:tgtEl>
                                        <p:attrNameLst>
                                          <p:attrName>style.visibility</p:attrName>
                                        </p:attrNameLst>
                                      </p:cBhvr>
                                      <p:to>
                                        <p:strVal val="visible"/>
                                      </p:to>
                                    </p:set>
                                    <p:anim calcmode="discrete" valueType="clr">
                                      <p:cBhvr override="childStyle">
                                        <p:cTn id="10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08" dur="80"/>
                                        <p:tgtEl>
                                          <p:spTgt spid="6"/>
                                        </p:tgtEl>
                                        <p:attrNameLst>
                                          <p:attrName>fillcolor</p:attrName>
                                        </p:attrNameLst>
                                      </p:cBhvr>
                                      <p:tavLst>
                                        <p:tav tm="0">
                                          <p:val>
                                            <p:clrVal>
                                              <a:schemeClr val="accent2"/>
                                            </p:clrVal>
                                          </p:val>
                                        </p:tav>
                                        <p:tav tm="50000">
                                          <p:val>
                                            <p:clrVal>
                                              <a:schemeClr val="hlink"/>
                                            </p:clrVal>
                                          </p:val>
                                        </p:tav>
                                      </p:tavLst>
                                    </p:anim>
                                    <p:set>
                                      <p:cBhvr>
                                        <p:cTn id="109" dur="80"/>
                                        <p:tgtEl>
                                          <p:spTgt spid="6"/>
                                        </p:tgtEl>
                                        <p:attrNameLst>
                                          <p:attrName>fill.type</p:attrName>
                                        </p:attrNameLst>
                                      </p:cBhvr>
                                      <p:to>
                                        <p:strVal val="solid"/>
                                      </p:to>
                                    </p:set>
                                  </p:childTnLst>
                                </p:cTn>
                              </p:par>
                            </p:childTnLst>
                          </p:cTn>
                        </p:par>
                      </p:childTnLst>
                    </p:cTn>
                  </p:par>
                  <p:par>
                    <p:cTn id="110" fill="hold">
                      <p:stCondLst>
                        <p:cond delay="indefinite"/>
                      </p:stCondLst>
                      <p:childTnLst>
                        <p:par>
                          <p:cTn id="111" fill="hold">
                            <p:stCondLst>
                              <p:cond delay="0"/>
                            </p:stCondLst>
                            <p:childTnLst>
                              <p:par>
                                <p:cTn id="112" presetID="27" presetClass="entr" presetSubtype="0" fill="hold" grpId="0" nodeType="clickEffect">
                                  <p:stCondLst>
                                    <p:cond delay="0"/>
                                  </p:stCondLst>
                                  <p:iterate type="lt">
                                    <p:tmPct val="50000"/>
                                  </p:iterate>
                                  <p:childTnLst>
                                    <p:set>
                                      <p:cBhvr>
                                        <p:cTn id="113" dur="1" fill="hold">
                                          <p:stCondLst>
                                            <p:cond delay="0"/>
                                          </p:stCondLst>
                                        </p:cTn>
                                        <p:tgtEl>
                                          <p:spTgt spid="45065"/>
                                        </p:tgtEl>
                                        <p:attrNameLst>
                                          <p:attrName>style.visibility</p:attrName>
                                        </p:attrNameLst>
                                      </p:cBhvr>
                                      <p:to>
                                        <p:strVal val="visible"/>
                                      </p:to>
                                    </p:set>
                                    <p:anim calcmode="discrete" valueType="clr">
                                      <p:cBhvr override="childStyle">
                                        <p:cTn id="114" dur="80"/>
                                        <p:tgtEl>
                                          <p:spTgt spid="45065"/>
                                        </p:tgtEl>
                                        <p:attrNameLst>
                                          <p:attrName>style.color</p:attrName>
                                        </p:attrNameLst>
                                      </p:cBhvr>
                                      <p:tavLst>
                                        <p:tav tm="0">
                                          <p:val>
                                            <p:clrVal>
                                              <a:schemeClr val="accent2"/>
                                            </p:clrVal>
                                          </p:val>
                                        </p:tav>
                                        <p:tav tm="50000">
                                          <p:val>
                                            <p:clrVal>
                                              <a:schemeClr val="hlink"/>
                                            </p:clrVal>
                                          </p:val>
                                        </p:tav>
                                      </p:tavLst>
                                    </p:anim>
                                    <p:anim calcmode="discrete" valueType="clr">
                                      <p:cBhvr>
                                        <p:cTn id="115" dur="80"/>
                                        <p:tgtEl>
                                          <p:spTgt spid="45065"/>
                                        </p:tgtEl>
                                        <p:attrNameLst>
                                          <p:attrName>fillcolor</p:attrName>
                                        </p:attrNameLst>
                                      </p:cBhvr>
                                      <p:tavLst>
                                        <p:tav tm="0">
                                          <p:val>
                                            <p:clrVal>
                                              <a:schemeClr val="accent2"/>
                                            </p:clrVal>
                                          </p:val>
                                        </p:tav>
                                        <p:tav tm="50000">
                                          <p:val>
                                            <p:clrVal>
                                              <a:schemeClr val="hlink"/>
                                            </p:clrVal>
                                          </p:val>
                                        </p:tav>
                                      </p:tavLst>
                                    </p:anim>
                                    <p:set>
                                      <p:cBhvr>
                                        <p:cTn id="116" dur="80"/>
                                        <p:tgtEl>
                                          <p:spTgt spid="45065"/>
                                        </p:tgtEl>
                                        <p:attrNameLst>
                                          <p:attrName>fill.type</p:attrName>
                                        </p:attrNameLst>
                                      </p:cBhvr>
                                      <p:to>
                                        <p:strVal val="solid"/>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45066"/>
                                        </p:tgtEl>
                                        <p:attrNameLst>
                                          <p:attrName>style.visibility</p:attrName>
                                        </p:attrNameLst>
                                      </p:cBhvr>
                                      <p:to>
                                        <p:strVal val="visible"/>
                                      </p:to>
                                    </p:set>
                                    <p:animEffect transition="in" filter="wipe(left)">
                                      <p:cBhvr>
                                        <p:cTn id="121" dur="500"/>
                                        <p:tgtEl>
                                          <p:spTgt spid="45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45058" grpId="0"/>
      <p:bldP spid="45058" grpId="1"/>
      <p:bldP spid="43013" grpId="0" bldLvl="0" animBg="1"/>
      <p:bldP spid="43013" grpId="1" animBg="1"/>
      <p:bldP spid="45061" grpId="0"/>
      <p:bldP spid="45061" grpId="1"/>
      <p:bldP spid="45062" grpId="0"/>
      <p:bldP spid="45062" grpId="1"/>
      <p:bldP spid="4" grpId="0" bldLvl="0" animBg="1"/>
      <p:bldP spid="4" grpId="1" animBg="1"/>
      <p:bldP spid="2" grpId="0"/>
      <p:bldP spid="2" grpId="1"/>
      <p:bldP spid="3" grpId="0"/>
      <p:bldP spid="3" grpId="1"/>
      <p:bldP spid="45065" grpId="0"/>
      <p:bldP spid="45065" grpId="1"/>
      <p:bldP spid="45066" grpId="0"/>
      <p:bldP spid="45066" grpId="1"/>
      <p:bldP spid="6" grpId="0"/>
      <p:bldP spid="6" grpId="1"/>
      <p:bldP spid="7" grpId="0" bldLvl="0" animBg="1"/>
      <p:bldP spid="7" grpId="1" animBg="1"/>
      <p:bldP spid="9" grpId="0" bldLvl="0" animBg="1"/>
      <p:bldP spid="9" grpId="1" animBg="1"/>
      <p:bldP spid="10" grpId="0" bldLvl="0" animBg="1"/>
      <p:bldP spid="10" grpId="1" animBg="1"/>
      <p:bldP spid="11" grpId="0" bldLvl="0" animBg="1"/>
      <p:bldP spid="11" grpId="1" animBg="1"/>
      <p:bldP spid="12" grpId="0" bldLvl="0" animBg="1"/>
      <p:bldP spid="12" grpId="1" animBg="1"/>
      <p:bldP spid="13" grpId="0" bldLvl="0" animBg="1"/>
      <p:bldP spid="13" grpId="1" animBg="1"/>
      <p:bldP spid="14" grpId="0" bldLvl="0" animBg="1"/>
      <p:bldP spid="14" grpId="1" animBg="1"/>
      <p:bldP spid="15" grpId="0" bldLvl="0" animBg="1"/>
      <p:bldP spid="1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692150" y="650875"/>
            <a:ext cx="5059363" cy="506413"/>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46082" name="文本框 5"/>
          <p:cNvSpPr txBox="1"/>
          <p:nvPr/>
        </p:nvSpPr>
        <p:spPr>
          <a:xfrm>
            <a:off x="692150" y="719138"/>
            <a:ext cx="5059363"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【例7】用74HC194设计“1111”序列检测器。</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graphicFrame>
        <p:nvGraphicFramePr>
          <p:cNvPr id="46083" name="对象 -2147482227"/>
          <p:cNvGraphicFramePr/>
          <p:nvPr/>
        </p:nvGraphicFramePr>
        <p:xfrm>
          <a:off x="5272088" y="2819400"/>
          <a:ext cx="3859212" cy="2254250"/>
        </p:xfrm>
        <a:graphic>
          <a:graphicData uri="http://schemas.openxmlformats.org/presentationml/2006/ole">
            <mc:AlternateContent xmlns:mc="http://schemas.openxmlformats.org/markup-compatibility/2006">
              <mc:Choice xmlns:v="urn:schemas-microsoft-com:vml" Requires="v">
                <p:oleObj spid="_x0000_s3147" name="" r:id="rId1" imgW="3835400" imgH="2095500" progId="Visio.Drawing.11">
                  <p:embed/>
                </p:oleObj>
              </mc:Choice>
              <mc:Fallback>
                <p:oleObj name="" r:id="rId1" imgW="3835400" imgH="2095500" progId="Visio.Drawing.11">
                  <p:embed/>
                  <p:pic>
                    <p:nvPicPr>
                      <p:cNvPr id="0" name="图片 3146"/>
                      <p:cNvPicPr/>
                      <p:nvPr/>
                    </p:nvPicPr>
                    <p:blipFill>
                      <a:blip r:embed="rId2"/>
                      <a:stretch>
                        <a:fillRect/>
                      </a:stretch>
                    </p:blipFill>
                    <p:spPr>
                      <a:xfrm>
                        <a:off x="5272088" y="2819400"/>
                        <a:ext cx="3859212" cy="2254250"/>
                      </a:xfrm>
                      <a:prstGeom prst="rect">
                        <a:avLst/>
                      </a:prstGeom>
                      <a:noFill/>
                      <a:ln w="38100">
                        <a:noFill/>
                        <a:miter/>
                      </a:ln>
                    </p:spPr>
                  </p:pic>
                </p:oleObj>
              </mc:Fallback>
            </mc:AlternateContent>
          </a:graphicData>
        </a:graphic>
      </p:graphicFrame>
      <p:sp>
        <p:nvSpPr>
          <p:cNvPr id="46084" name="文本框 3"/>
          <p:cNvSpPr txBox="1"/>
          <p:nvPr/>
        </p:nvSpPr>
        <p:spPr>
          <a:xfrm>
            <a:off x="854075" y="1620838"/>
            <a:ext cx="4592638" cy="1338262"/>
          </a:xfrm>
          <a:prstGeom prst="rect">
            <a:avLst/>
          </a:prstGeom>
          <a:noFill/>
          <a:ln w="9525">
            <a:noFill/>
          </a:ln>
        </p:spPr>
        <p:txBody>
          <a:bodyPr wrap="square" anchor="t" anchorCtr="0">
            <a:spAutoFit/>
          </a:bodyPr>
          <a:p>
            <a:pPr eaLnBrk="0" hangingPunct="0">
              <a:lnSpc>
                <a:spcPct val="150000"/>
              </a:lnSpc>
            </a:pPr>
            <a:r>
              <a:rPr lang="zh-CN" altLang="zh-CN" dirty="0">
                <a:latin typeface="Comic Sans MS" panose="030F0702030302020204" pitchFamily="2" charset="0"/>
                <a:ea typeface="宋体" panose="02010600030101010101" pitchFamily="2" charset="-122"/>
                <a:sym typeface="宋体" panose="02010600030101010101" pitchFamily="2" charset="-122"/>
              </a:rPr>
              <a:t>利用74HC194的左移或者右移功能，串行数据从D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IL</a:t>
            </a:r>
            <a:r>
              <a:rPr lang="zh-CN" altLang="zh-CN" dirty="0">
                <a:latin typeface="Comic Sans MS" panose="030F0702030302020204" pitchFamily="2" charset="0"/>
                <a:ea typeface="宋体" panose="02010600030101010101" pitchFamily="2" charset="-122"/>
                <a:sym typeface="宋体" panose="02010600030101010101" pitchFamily="2" charset="-122"/>
              </a:rPr>
              <a:t>或D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IR</a:t>
            </a:r>
            <a:r>
              <a:rPr lang="zh-CN" altLang="zh-CN" dirty="0">
                <a:latin typeface="Comic Sans MS" panose="030F0702030302020204" pitchFamily="2" charset="0"/>
                <a:ea typeface="宋体" panose="02010600030101010101" pitchFamily="2" charset="-122"/>
                <a:sym typeface="宋体" panose="02010600030101010101" pitchFamily="2" charset="-122"/>
              </a:rPr>
              <a:t>输入，当状态Q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同时为1时，输出检测结果为1。</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46085" name="文本框 5"/>
          <p:cNvSpPr txBox="1"/>
          <p:nvPr/>
        </p:nvSpPr>
        <p:spPr>
          <a:xfrm>
            <a:off x="854075" y="3427413"/>
            <a:ext cx="4311650" cy="1338262"/>
          </a:xfrm>
          <a:prstGeom prst="rect">
            <a:avLst/>
          </a:prstGeom>
          <a:noFill/>
          <a:ln w="9525">
            <a:noFill/>
          </a:ln>
        </p:spPr>
        <p:txBody>
          <a:bodyPr wrap="square" anchor="t" anchorCtr="0">
            <a:spAutoFit/>
          </a:bodyPr>
          <a:p>
            <a:pPr eaLnBrk="0" hangingPunct="0">
              <a:lnSpc>
                <a:spcPct val="150000"/>
              </a:lnSpc>
            </a:pP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取S</a:t>
            </a:r>
            <a:r>
              <a:rPr lang="zh-CN" altLang="zh-CN" baseline="-25000" dirty="0">
                <a:solidFill>
                  <a:srgbClr val="7F7F7F"/>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S</a:t>
            </a:r>
            <a:r>
              <a:rPr lang="zh-CN" altLang="zh-CN" baseline="-25000" dirty="0">
                <a:solidFill>
                  <a:srgbClr val="7F7F7F"/>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=01时，74HC194处于右移工作状态。串行数据序列X从D</a:t>
            </a:r>
            <a:r>
              <a:rPr lang="zh-CN" altLang="zh-CN" baseline="-25000" dirty="0">
                <a:solidFill>
                  <a:srgbClr val="7F7F7F"/>
                </a:solidFill>
                <a:latin typeface="Comic Sans MS" panose="030F0702030302020204" pitchFamily="2" charset="0"/>
                <a:ea typeface="宋体" panose="02010600030101010101" pitchFamily="2" charset="-122"/>
                <a:sym typeface="宋体" panose="02010600030101010101" pitchFamily="2" charset="-122"/>
              </a:rPr>
              <a:t>IR</a:t>
            </a:r>
            <a:r>
              <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rPr>
              <a:t>输入，Z为检测输出，设计图如右图所示。</a:t>
            </a:r>
            <a:endParaRPr lang="zh-CN" altLang="zh-CN" dirty="0">
              <a:solidFill>
                <a:srgbClr val="7F7F7F"/>
              </a:solidFill>
              <a:latin typeface="Comic Sans MS" panose="030F0702030302020204" pitchFamily="2" charset="0"/>
              <a:ea typeface="宋体" panose="02010600030101010101" pitchFamily="2" charset="-122"/>
              <a:sym typeface="宋体" panose="02010600030101010101" pitchFamily="2" charset="-122"/>
            </a:endParaRPr>
          </a:p>
        </p:txBody>
      </p:sp>
      <p:sp>
        <p:nvSpPr>
          <p:cNvPr id="46086" name="文本框 4"/>
          <p:cNvSpPr txBox="1"/>
          <p:nvPr/>
        </p:nvSpPr>
        <p:spPr>
          <a:xfrm>
            <a:off x="771525" y="1325563"/>
            <a:ext cx="1304925" cy="398462"/>
          </a:xfrm>
          <a:prstGeom prst="rect">
            <a:avLst/>
          </a:prstGeom>
          <a:noFill/>
          <a:ln w="9525">
            <a:noFill/>
          </a:ln>
        </p:spPr>
        <p:txBody>
          <a:bodyPr wrap="square" anchor="t" anchorCtr="0">
            <a:spAutoFit/>
          </a:bodyPr>
          <a:p>
            <a:pPr eaLnBrk="0" hangingPunct="0"/>
            <a:r>
              <a:rPr lang="zh-CN" altLang="en-US" sz="2000" dirty="0">
                <a:solidFill>
                  <a:srgbClr val="C00000"/>
                </a:solidFill>
                <a:latin typeface="Arial" panose="020B0604020202020204" pitchFamily="34" charset="0"/>
                <a:ea typeface="宋体" panose="02010600030101010101" pitchFamily="2" charset="-122"/>
              </a:rPr>
              <a:t>设计思路</a:t>
            </a:r>
            <a:r>
              <a:rPr lang="en-US" altLang="zh-CN" sz="2000" dirty="0">
                <a:solidFill>
                  <a:srgbClr val="C00000"/>
                </a:solidFill>
                <a:latin typeface="Arial" panose="020B0604020202020204" pitchFamily="34" charset="0"/>
                <a:ea typeface="宋体" panose="02010600030101010101" pitchFamily="2" charset="-122"/>
              </a:rPr>
              <a:t>:</a:t>
            </a:r>
            <a:endParaRPr lang="en-US" altLang="zh-CN" sz="2000" dirty="0">
              <a:solidFill>
                <a:srgbClr val="C00000"/>
              </a:solidFill>
              <a:latin typeface="Arial" panose="020B0604020202020204" pitchFamily="34" charset="0"/>
              <a:ea typeface="宋体" panose="02010600030101010101" pitchFamily="2" charset="-122"/>
            </a:endParaRPr>
          </a:p>
        </p:txBody>
      </p:sp>
      <p:sp>
        <p:nvSpPr>
          <p:cNvPr id="46087" name="文本框 4"/>
          <p:cNvSpPr txBox="1"/>
          <p:nvPr/>
        </p:nvSpPr>
        <p:spPr>
          <a:xfrm>
            <a:off x="852488" y="4765675"/>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46088" name="文本框 1"/>
          <p:cNvSpPr txBox="1"/>
          <p:nvPr/>
        </p:nvSpPr>
        <p:spPr>
          <a:xfrm>
            <a:off x="938213" y="5073650"/>
            <a:ext cx="4508500" cy="506413"/>
          </a:xfrm>
          <a:prstGeom prst="rect">
            <a:avLst/>
          </a:prstGeom>
          <a:noFill/>
          <a:ln w="9525">
            <a:noFill/>
          </a:ln>
        </p:spPr>
        <p:txBody>
          <a:bodyPr wrap="square" anchor="t" anchorCtr="0">
            <a:spAutoFit/>
          </a:bodyPr>
          <a:p>
            <a:pPr>
              <a:lnSpc>
                <a:spcPct val="150000"/>
              </a:lnSpc>
            </a:pPr>
            <a:r>
              <a:rPr lang="en-US" altLang="zh-CN" dirty="0">
                <a:solidFill>
                  <a:srgbClr val="009AD0"/>
                </a:solidFill>
                <a:latin typeface="Arial" panose="020B0604020202020204" pitchFamily="34" charset="0"/>
                <a:ea typeface="宋体" panose="02010600030101010101" pitchFamily="2" charset="-122"/>
                <a:sym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用74HC194设计“</a:t>
            </a:r>
            <a:r>
              <a:rPr lang="en-US"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111</a:t>
            </a:r>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”序列检测器。</a:t>
            </a:r>
            <a:endPar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46089" name="文本框 2"/>
          <p:cNvSpPr txBox="1"/>
          <p:nvPr/>
        </p:nvSpPr>
        <p:spPr>
          <a:xfrm>
            <a:off x="889000" y="5808663"/>
            <a:ext cx="5184775" cy="506412"/>
          </a:xfrm>
          <a:prstGeom prst="rect">
            <a:avLst/>
          </a:prstGeom>
          <a:noFill/>
          <a:ln w="9525">
            <a:noFill/>
          </a:ln>
        </p:spPr>
        <p:txBody>
          <a:bodyPr wrap="square" anchor="t" anchorCtr="0">
            <a:spAutoFit/>
          </a:bodyPr>
          <a:p>
            <a:pPr>
              <a:lnSpc>
                <a:spcPct val="150000"/>
              </a:lnSpc>
            </a:pPr>
            <a:r>
              <a:rPr lang="en-US" altLang="zh-CN" dirty="0">
                <a:solidFill>
                  <a:srgbClr val="009AD0"/>
                </a:solidFill>
                <a:latin typeface="Arial" panose="020B0604020202020204" pitchFamily="34" charset="0"/>
                <a:ea typeface="宋体" panose="02010600030101010101" pitchFamily="2" charset="-122"/>
                <a:sym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用74HC194设计“</a:t>
            </a:r>
            <a:r>
              <a:rPr lang="en-US"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1111 1111</a:t>
            </a:r>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”序列检测器。</a:t>
            </a:r>
            <a:endPar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46090" name="文本框 1"/>
          <p:cNvSpPr txBox="1"/>
          <p:nvPr/>
        </p:nvSpPr>
        <p:spPr>
          <a:xfrm>
            <a:off x="889000" y="5443538"/>
            <a:ext cx="4508500" cy="506412"/>
          </a:xfrm>
          <a:prstGeom prst="rect">
            <a:avLst/>
          </a:prstGeom>
          <a:noFill/>
          <a:ln w="9525">
            <a:noFill/>
          </a:ln>
        </p:spPr>
        <p:txBody>
          <a:bodyPr wrap="square" anchor="t" anchorCtr="0">
            <a:spAutoFit/>
          </a:bodyPr>
          <a:p>
            <a:pPr>
              <a:lnSpc>
                <a:spcPct val="150000"/>
              </a:lnSpc>
            </a:pPr>
            <a:r>
              <a:rPr lang="en-US" altLang="zh-CN" dirty="0">
                <a:solidFill>
                  <a:srgbClr val="009AD0"/>
                </a:solidFill>
                <a:latin typeface="Arial" panose="020B0604020202020204" pitchFamily="34" charset="0"/>
                <a:ea typeface="宋体" panose="02010600030101010101" pitchFamily="2" charset="-122"/>
                <a:sym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用74HC194设计“</a:t>
            </a:r>
            <a:r>
              <a:rPr lang="en-US"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101</a:t>
            </a:r>
            <a:r>
              <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”序列检测器。</a:t>
            </a:r>
            <a:endParaRPr lang="zh-CN" altLang="zh-CN"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46091" name="矩形 11270"/>
          <p:cNvSpPr/>
          <p:nvPr/>
        </p:nvSpPr>
        <p:spPr>
          <a:xfrm>
            <a:off x="5545138" y="3657600"/>
            <a:ext cx="298450" cy="3254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6092" name="矩形 11270"/>
          <p:cNvSpPr/>
          <p:nvPr/>
        </p:nvSpPr>
        <p:spPr>
          <a:xfrm>
            <a:off x="8239125" y="2959100"/>
            <a:ext cx="298450" cy="3238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2" name="对象 1"/>
          <p:cNvGraphicFramePr/>
          <p:nvPr/>
        </p:nvGraphicFramePr>
        <p:xfrm>
          <a:off x="6012180" y="908685"/>
          <a:ext cx="2674620" cy="1786255"/>
        </p:xfrm>
        <a:graphic>
          <a:graphicData uri="http://schemas.openxmlformats.org/presentationml/2006/ole">
            <mc:AlternateContent xmlns:mc="http://schemas.openxmlformats.org/markup-compatibility/2006">
              <mc:Choice xmlns:v="urn:schemas-microsoft-com:vml" Requires="v">
                <p:oleObj spid="_x0000_s3148" name="" r:id="rId3" imgW="4724400" imgH="2800350" progId="Paint.Picture">
                  <p:embed/>
                </p:oleObj>
              </mc:Choice>
              <mc:Fallback>
                <p:oleObj name="" r:id="rId3" imgW="4724400" imgH="2800350" progId="Paint.Picture">
                  <p:embed/>
                  <p:pic>
                    <p:nvPicPr>
                      <p:cNvPr id="0" name="图片 3147"/>
                      <p:cNvPicPr/>
                      <p:nvPr/>
                    </p:nvPicPr>
                    <p:blipFill>
                      <a:blip r:embed="rId4"/>
                      <a:stretch>
                        <a:fillRect/>
                      </a:stretch>
                    </p:blipFill>
                    <p:spPr>
                      <a:xfrm>
                        <a:off x="6012180" y="908685"/>
                        <a:ext cx="2674620" cy="1786255"/>
                      </a:xfrm>
                      <a:prstGeom prst="rect">
                        <a:avLst/>
                      </a:prstGeom>
                      <a:noFill/>
                      <a:ln w="38100">
                        <a:noFill/>
                        <a:miter/>
                      </a:ln>
                    </p:spPr>
                  </p:pic>
                </p:oleObj>
              </mc:Fallback>
            </mc:AlternateContent>
          </a:graphicData>
        </a:graphic>
      </p:graphicFrame>
      <p:sp>
        <p:nvSpPr>
          <p:cNvPr id="4" name="文本框 4"/>
          <p:cNvSpPr txBox="1"/>
          <p:nvPr/>
        </p:nvSpPr>
        <p:spPr>
          <a:xfrm>
            <a:off x="854075" y="3028950"/>
            <a:ext cx="1304925" cy="398463"/>
          </a:xfrm>
          <a:prstGeom prst="rect">
            <a:avLst/>
          </a:prstGeom>
          <a:noFill/>
          <a:ln w="9525">
            <a:noFill/>
          </a:ln>
        </p:spPr>
        <p:txBody>
          <a:bodyPr wrap="square" anchor="t" anchorCtr="0">
            <a:spAutoFit/>
          </a:bodyPr>
          <a:p>
            <a:pPr eaLnBrk="0" hangingPunct="0"/>
            <a:r>
              <a:rPr lang="zh-CN" altLang="en-US" sz="2000" dirty="0">
                <a:solidFill>
                  <a:srgbClr val="C00000"/>
                </a:solidFill>
                <a:latin typeface="Arial" panose="020B0604020202020204" pitchFamily="34" charset="0"/>
                <a:ea typeface="宋体" panose="02010600030101010101" pitchFamily="2" charset="-122"/>
              </a:rPr>
              <a:t>设计方法</a:t>
            </a:r>
            <a:r>
              <a:rPr lang="en-US" altLang="zh-CN" sz="2000" dirty="0">
                <a:solidFill>
                  <a:srgbClr val="C00000"/>
                </a:solidFill>
                <a:latin typeface="Arial" panose="020B0604020202020204" pitchFamily="34" charset="0"/>
                <a:ea typeface="宋体" panose="02010600030101010101" pitchFamily="2" charset="-122"/>
              </a:rPr>
              <a:t>:</a:t>
            </a:r>
            <a:endParaRPr lang="en-US" altLang="zh-CN" sz="2000" dirty="0">
              <a:solidFill>
                <a:srgbClr val="C0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7" presetClass="entr" presetSubtype="0" fill="hold" grpId="0" nodeType="afterEffect">
                                  <p:stCondLst>
                                    <p:cond delay="0"/>
                                  </p:stCondLst>
                                  <p:iterate type="lt">
                                    <p:tmPct val="50000"/>
                                  </p:iterate>
                                  <p:childTnLst>
                                    <p:set>
                                      <p:cBhvr>
                                        <p:cTn id="9" dur="1" fill="hold">
                                          <p:stCondLst>
                                            <p:cond delay="0"/>
                                          </p:stCondLst>
                                        </p:cTn>
                                        <p:tgtEl>
                                          <p:spTgt spid="46082"/>
                                        </p:tgtEl>
                                        <p:attrNameLst>
                                          <p:attrName>style.visibility</p:attrName>
                                        </p:attrNameLst>
                                      </p:cBhvr>
                                      <p:to>
                                        <p:strVal val="visible"/>
                                      </p:to>
                                    </p:set>
                                    <p:anim calcmode="discrete" valueType="clr">
                                      <p:cBhvr override="childStyle">
                                        <p:cTn id="10" dur="80"/>
                                        <p:tgtEl>
                                          <p:spTgt spid="46082"/>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46082"/>
                                        </p:tgtEl>
                                        <p:attrNameLst>
                                          <p:attrName>fillcolor</p:attrName>
                                        </p:attrNameLst>
                                      </p:cBhvr>
                                      <p:tavLst>
                                        <p:tav tm="0">
                                          <p:val>
                                            <p:clrVal>
                                              <a:schemeClr val="accent2"/>
                                            </p:clrVal>
                                          </p:val>
                                        </p:tav>
                                        <p:tav tm="50000">
                                          <p:val>
                                            <p:clrVal>
                                              <a:schemeClr val="hlink"/>
                                            </p:clrVal>
                                          </p:val>
                                        </p:tav>
                                      </p:tavLst>
                                    </p:anim>
                                    <p:set>
                                      <p:cBhvr>
                                        <p:cTn id="12" dur="80"/>
                                        <p:tgtEl>
                                          <p:spTgt spid="46082"/>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46086"/>
                                        </p:tgtEl>
                                        <p:attrNameLst>
                                          <p:attrName>style.visibility</p:attrName>
                                        </p:attrNameLst>
                                      </p:cBhvr>
                                      <p:to>
                                        <p:strVal val="visible"/>
                                      </p:to>
                                    </p:set>
                                    <p:anim calcmode="discrete" valueType="clr">
                                      <p:cBhvr override="childStyle">
                                        <p:cTn id="17" dur="80"/>
                                        <p:tgtEl>
                                          <p:spTgt spid="46086"/>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6086"/>
                                        </p:tgtEl>
                                        <p:attrNameLst>
                                          <p:attrName>fillcolor</p:attrName>
                                        </p:attrNameLst>
                                      </p:cBhvr>
                                      <p:tavLst>
                                        <p:tav tm="0">
                                          <p:val>
                                            <p:clrVal>
                                              <a:schemeClr val="accent2"/>
                                            </p:clrVal>
                                          </p:val>
                                        </p:tav>
                                        <p:tav tm="50000">
                                          <p:val>
                                            <p:clrVal>
                                              <a:schemeClr val="hlink"/>
                                            </p:clrVal>
                                          </p:val>
                                        </p:tav>
                                      </p:tavLst>
                                    </p:anim>
                                    <p:set>
                                      <p:cBhvr>
                                        <p:cTn id="19" dur="80"/>
                                        <p:tgtEl>
                                          <p:spTgt spid="46086"/>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dissolv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6084"/>
                                        </p:tgtEl>
                                        <p:attrNameLst>
                                          <p:attrName>style.visibility</p:attrName>
                                        </p:attrNameLst>
                                      </p:cBhvr>
                                      <p:to>
                                        <p:strVal val="visible"/>
                                      </p:to>
                                    </p:set>
                                    <p:animEffect transition="in" filter="wipe(left)">
                                      <p:cBhvr>
                                        <p:cTn id="29" dur="500"/>
                                        <p:tgtEl>
                                          <p:spTgt spid="46084"/>
                                        </p:tgtEl>
                                      </p:cBhvr>
                                    </p:animEffec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4"/>
                                        </p:tgtEl>
                                        <p:attrNameLst>
                                          <p:attrName>style.visibility</p:attrName>
                                        </p:attrNameLst>
                                      </p:cBhvr>
                                      <p:to>
                                        <p:strVal val="visible"/>
                                      </p:to>
                                    </p:set>
                                    <p:anim calcmode="discrete" valueType="clr">
                                      <p:cBhvr override="childStyle">
                                        <p:cTn id="34"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4"/>
                                        </p:tgtEl>
                                        <p:attrNameLst>
                                          <p:attrName>fillcolor</p:attrName>
                                        </p:attrNameLst>
                                      </p:cBhvr>
                                      <p:tavLst>
                                        <p:tav tm="0">
                                          <p:val>
                                            <p:clrVal>
                                              <a:schemeClr val="accent2"/>
                                            </p:clrVal>
                                          </p:val>
                                        </p:tav>
                                        <p:tav tm="50000">
                                          <p:val>
                                            <p:clrVal>
                                              <a:schemeClr val="hlink"/>
                                            </p:clrVal>
                                          </p:val>
                                        </p:tav>
                                      </p:tavLst>
                                    </p:anim>
                                    <p:set>
                                      <p:cBhvr>
                                        <p:cTn id="36" dur="80"/>
                                        <p:tgtEl>
                                          <p:spTgt spid="4"/>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6085"/>
                                        </p:tgtEl>
                                        <p:attrNameLst>
                                          <p:attrName>style.visibility</p:attrName>
                                        </p:attrNameLst>
                                      </p:cBhvr>
                                      <p:to>
                                        <p:strVal val="visible"/>
                                      </p:to>
                                    </p:set>
                                    <p:animEffect transition="in" filter="wipe(left)">
                                      <p:cBhvr>
                                        <p:cTn id="41" dur="500"/>
                                        <p:tgtEl>
                                          <p:spTgt spid="4608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6083"/>
                                        </p:tgtEl>
                                        <p:attrNameLst>
                                          <p:attrName>style.visibility</p:attrName>
                                        </p:attrNameLst>
                                      </p:cBhvr>
                                      <p:to>
                                        <p:strVal val="visible"/>
                                      </p:to>
                                    </p:set>
                                    <p:animEffect transition="in" filter="dissolve">
                                      <p:cBhvr>
                                        <p:cTn id="46" dur="500"/>
                                        <p:tgtEl>
                                          <p:spTgt spid="4608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0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0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46087"/>
                                        </p:tgtEl>
                                        <p:attrNameLst>
                                          <p:attrName>style.visibility</p:attrName>
                                        </p:attrNameLst>
                                      </p:cBhvr>
                                      <p:to>
                                        <p:strVal val="visible"/>
                                      </p:to>
                                    </p:set>
                                    <p:anim calcmode="discrete" valueType="clr">
                                      <p:cBhvr override="childStyle">
                                        <p:cTn id="59" dur="80"/>
                                        <p:tgtEl>
                                          <p:spTgt spid="46087"/>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46087"/>
                                        </p:tgtEl>
                                        <p:attrNameLst>
                                          <p:attrName>fillcolor</p:attrName>
                                        </p:attrNameLst>
                                      </p:cBhvr>
                                      <p:tavLst>
                                        <p:tav tm="0">
                                          <p:val>
                                            <p:clrVal>
                                              <a:schemeClr val="accent2"/>
                                            </p:clrVal>
                                          </p:val>
                                        </p:tav>
                                        <p:tav tm="50000">
                                          <p:val>
                                            <p:clrVal>
                                              <a:schemeClr val="hlink"/>
                                            </p:clrVal>
                                          </p:val>
                                        </p:tav>
                                      </p:tavLst>
                                    </p:anim>
                                    <p:set>
                                      <p:cBhvr>
                                        <p:cTn id="61" dur="80"/>
                                        <p:tgtEl>
                                          <p:spTgt spid="46087"/>
                                        </p:tgtEl>
                                        <p:attrNameLst>
                                          <p:attrName>fill.type</p:attrName>
                                        </p:attrNameLst>
                                      </p:cBhvr>
                                      <p:to>
                                        <p:strVal val="solid"/>
                                      </p:to>
                                    </p:set>
                                  </p:childTnLst>
                                </p:cTn>
                              </p:par>
                            </p:childTnLst>
                          </p:cTn>
                        </p:par>
                      </p:childTnLst>
                    </p:cTn>
                  </p:par>
                  <p:par>
                    <p:cTn id="62" fill="hold">
                      <p:stCondLst>
                        <p:cond delay="indefinite"/>
                      </p:stCondLst>
                      <p:childTnLst>
                        <p:par>
                          <p:cTn id="63" fill="hold">
                            <p:stCondLst>
                              <p:cond delay="0"/>
                            </p:stCondLst>
                            <p:childTnLst>
                              <p:par>
                                <p:cTn id="64" presetID="27" presetClass="entr" presetSubtype="0" fill="hold" grpId="0" nodeType="clickEffect">
                                  <p:stCondLst>
                                    <p:cond delay="0"/>
                                  </p:stCondLst>
                                  <p:iterate type="lt">
                                    <p:tmPct val="50000"/>
                                  </p:iterate>
                                  <p:childTnLst>
                                    <p:set>
                                      <p:cBhvr>
                                        <p:cTn id="65" dur="1" fill="hold">
                                          <p:stCondLst>
                                            <p:cond delay="0"/>
                                          </p:stCondLst>
                                        </p:cTn>
                                        <p:tgtEl>
                                          <p:spTgt spid="46088"/>
                                        </p:tgtEl>
                                        <p:attrNameLst>
                                          <p:attrName>style.visibility</p:attrName>
                                        </p:attrNameLst>
                                      </p:cBhvr>
                                      <p:to>
                                        <p:strVal val="visible"/>
                                      </p:to>
                                    </p:set>
                                    <p:anim calcmode="discrete" valueType="clr">
                                      <p:cBhvr override="childStyle">
                                        <p:cTn id="66" dur="80"/>
                                        <p:tgtEl>
                                          <p:spTgt spid="46088"/>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46088"/>
                                        </p:tgtEl>
                                        <p:attrNameLst>
                                          <p:attrName>fillcolor</p:attrName>
                                        </p:attrNameLst>
                                      </p:cBhvr>
                                      <p:tavLst>
                                        <p:tav tm="0">
                                          <p:val>
                                            <p:clrVal>
                                              <a:schemeClr val="accent2"/>
                                            </p:clrVal>
                                          </p:val>
                                        </p:tav>
                                        <p:tav tm="50000">
                                          <p:val>
                                            <p:clrVal>
                                              <a:schemeClr val="hlink"/>
                                            </p:clrVal>
                                          </p:val>
                                        </p:tav>
                                      </p:tavLst>
                                    </p:anim>
                                    <p:set>
                                      <p:cBhvr>
                                        <p:cTn id="68" dur="80"/>
                                        <p:tgtEl>
                                          <p:spTgt spid="46088"/>
                                        </p:tgtEl>
                                        <p:attrNameLst>
                                          <p:attrName>fill.type</p:attrName>
                                        </p:attrNameLst>
                                      </p:cBhvr>
                                      <p:to>
                                        <p:strVal val="solid"/>
                                      </p:to>
                                    </p:set>
                                  </p:childTnLst>
                                </p:cTn>
                              </p:par>
                            </p:childTnLst>
                          </p:cTn>
                        </p:par>
                      </p:childTnLst>
                    </p:cTn>
                  </p:par>
                  <p:par>
                    <p:cTn id="69" fill="hold">
                      <p:stCondLst>
                        <p:cond delay="indefinite"/>
                      </p:stCondLst>
                      <p:childTnLst>
                        <p:par>
                          <p:cTn id="70" fill="hold">
                            <p:stCondLst>
                              <p:cond delay="0"/>
                            </p:stCondLst>
                            <p:childTnLst>
                              <p:par>
                                <p:cTn id="71" presetID="27" presetClass="entr" presetSubtype="0" fill="hold" grpId="0" nodeType="clickEffect">
                                  <p:stCondLst>
                                    <p:cond delay="0"/>
                                  </p:stCondLst>
                                  <p:iterate type="lt">
                                    <p:tmPct val="50000"/>
                                  </p:iterate>
                                  <p:childTnLst>
                                    <p:set>
                                      <p:cBhvr>
                                        <p:cTn id="72" dur="1" fill="hold">
                                          <p:stCondLst>
                                            <p:cond delay="0"/>
                                          </p:stCondLst>
                                        </p:cTn>
                                        <p:tgtEl>
                                          <p:spTgt spid="46090"/>
                                        </p:tgtEl>
                                        <p:attrNameLst>
                                          <p:attrName>style.visibility</p:attrName>
                                        </p:attrNameLst>
                                      </p:cBhvr>
                                      <p:to>
                                        <p:strVal val="visible"/>
                                      </p:to>
                                    </p:set>
                                    <p:anim calcmode="discrete" valueType="clr">
                                      <p:cBhvr override="childStyle">
                                        <p:cTn id="73" dur="80"/>
                                        <p:tgtEl>
                                          <p:spTgt spid="46090"/>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46090"/>
                                        </p:tgtEl>
                                        <p:attrNameLst>
                                          <p:attrName>fillcolor</p:attrName>
                                        </p:attrNameLst>
                                      </p:cBhvr>
                                      <p:tavLst>
                                        <p:tav tm="0">
                                          <p:val>
                                            <p:clrVal>
                                              <a:schemeClr val="accent2"/>
                                            </p:clrVal>
                                          </p:val>
                                        </p:tav>
                                        <p:tav tm="50000">
                                          <p:val>
                                            <p:clrVal>
                                              <a:schemeClr val="hlink"/>
                                            </p:clrVal>
                                          </p:val>
                                        </p:tav>
                                      </p:tavLst>
                                    </p:anim>
                                    <p:set>
                                      <p:cBhvr>
                                        <p:cTn id="75" dur="80"/>
                                        <p:tgtEl>
                                          <p:spTgt spid="46090"/>
                                        </p:tgtEl>
                                        <p:attrNameLst>
                                          <p:attrName>fill.type</p:attrName>
                                        </p:attrNameLst>
                                      </p:cBhvr>
                                      <p:to>
                                        <p:strVal val="solid"/>
                                      </p:to>
                                    </p:set>
                                  </p:childTnLst>
                                </p:cTn>
                              </p:par>
                            </p:childTnLst>
                          </p:cTn>
                        </p:par>
                      </p:childTnLst>
                    </p:cTn>
                  </p:par>
                  <p:par>
                    <p:cTn id="76" fill="hold">
                      <p:stCondLst>
                        <p:cond delay="indefinite"/>
                      </p:stCondLst>
                      <p:childTnLst>
                        <p:par>
                          <p:cTn id="77" fill="hold">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46089"/>
                                        </p:tgtEl>
                                        <p:attrNameLst>
                                          <p:attrName>style.visibility</p:attrName>
                                        </p:attrNameLst>
                                      </p:cBhvr>
                                      <p:to>
                                        <p:strVal val="visible"/>
                                      </p:to>
                                    </p:set>
                                    <p:anim calcmode="discrete" valueType="clr">
                                      <p:cBhvr override="childStyle">
                                        <p:cTn id="80" dur="80"/>
                                        <p:tgtEl>
                                          <p:spTgt spid="46089"/>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46089"/>
                                        </p:tgtEl>
                                        <p:attrNameLst>
                                          <p:attrName>fillcolor</p:attrName>
                                        </p:attrNameLst>
                                      </p:cBhvr>
                                      <p:tavLst>
                                        <p:tav tm="0">
                                          <p:val>
                                            <p:clrVal>
                                              <a:schemeClr val="accent2"/>
                                            </p:clrVal>
                                          </p:val>
                                        </p:tav>
                                        <p:tav tm="50000">
                                          <p:val>
                                            <p:clrVal>
                                              <a:schemeClr val="hlink"/>
                                            </p:clrVal>
                                          </p:val>
                                        </p:tav>
                                      </p:tavLst>
                                    </p:anim>
                                    <p:set>
                                      <p:cBhvr>
                                        <p:cTn id="82" dur="80"/>
                                        <p:tgtEl>
                                          <p:spTgt spid="4608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46082" grpId="0"/>
      <p:bldP spid="46082" grpId="1"/>
      <p:bldP spid="46086" grpId="0"/>
      <p:bldP spid="46086" grpId="1"/>
      <p:bldP spid="46084" grpId="0"/>
      <p:bldP spid="46084" grpId="1"/>
      <p:bldP spid="46085" grpId="0"/>
      <p:bldP spid="46085" grpId="1"/>
      <p:bldP spid="46091" grpId="0" bldLvl="0" animBg="1"/>
      <p:bldP spid="46091" grpId="1" animBg="1"/>
      <p:bldP spid="46092" grpId="0" bldLvl="0" animBg="1"/>
      <p:bldP spid="46092" grpId="1" animBg="1"/>
      <p:bldP spid="46087" grpId="0"/>
      <p:bldP spid="46087" grpId="1"/>
      <p:bldP spid="46088" grpId="0"/>
      <p:bldP spid="46088" grpId="1"/>
      <p:bldP spid="46090" grpId="0"/>
      <p:bldP spid="46090" grpId="1"/>
      <p:bldP spid="46089" grpId="0"/>
      <p:bldP spid="46089" grpId="1"/>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6.5 </a:t>
            </a:r>
            <a:r>
              <a:rPr lang="zh-CN" altLang="en-US" sz="4800" b="0" dirty="0">
                <a:latin typeface="Comic Sans MS" panose="030F0702030302020204" pitchFamily="2" charset="0"/>
                <a:ea typeface="黑体" panose="02010609060101010101" pitchFamily="2" charset="-122"/>
              </a:rPr>
              <a:t>计数器</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矩形 33795"/>
          <p:cNvSpPr/>
          <p:nvPr/>
        </p:nvSpPr>
        <p:spPr>
          <a:xfrm>
            <a:off x="1049338" y="2295525"/>
            <a:ext cx="2536825" cy="922338"/>
          </a:xfrm>
          <a:prstGeom prst="rect">
            <a:avLst/>
          </a:prstGeom>
          <a:noFill/>
          <a:ln w="9525">
            <a:noFill/>
          </a:ln>
        </p:spPr>
        <p:txBody>
          <a:bodyPr wrap="square" anchor="t" anchorCtr="0">
            <a:spAutoFit/>
          </a:bodyPr>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根据内部触发器的 动作特点 </a:t>
            </a:r>
            <a:r>
              <a:rPr lang="zh-CN" altLang="en-US" dirty="0">
                <a:latin typeface="Comic Sans MS" panose="030F0702030302020204" pitchFamily="2" charset="0"/>
                <a:ea typeface="宋体" panose="02010600030101010101" pitchFamily="2" charset="-122"/>
              </a:rPr>
              <a:t>   </a:t>
            </a:r>
            <a:endParaRPr lang="zh-CN" altLang="en-US" dirty="0">
              <a:latin typeface="Comic Sans MS" panose="030F0702030302020204" pitchFamily="2" charset="0"/>
              <a:ea typeface="宋体" panose="02010600030101010101" pitchFamily="2" charset="-122"/>
            </a:endParaRPr>
          </a:p>
        </p:txBody>
      </p:sp>
      <p:sp>
        <p:nvSpPr>
          <p:cNvPr id="49154" name="矩形 33796"/>
          <p:cNvSpPr/>
          <p:nvPr/>
        </p:nvSpPr>
        <p:spPr>
          <a:xfrm>
            <a:off x="3752850" y="2247900"/>
            <a:ext cx="2208213" cy="922338"/>
          </a:xfrm>
          <a:prstGeom prst="rect">
            <a:avLst/>
          </a:prstGeom>
          <a:noFill/>
          <a:ln w="9525">
            <a:noFill/>
          </a:ln>
        </p:spPr>
        <p:txBody>
          <a:bodyPr wrap="square" anchor="t" anchorCtr="0">
            <a:spAutoFit/>
          </a:bodyPr>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根据计数容量</a:t>
            </a:r>
            <a:endParaRPr lang="zh-CN" altLang="en-US" dirty="0">
              <a:solidFill>
                <a:srgbClr val="C00000"/>
              </a:solidFill>
              <a:latin typeface="Comic Sans MS" panose="030F0702030302020204" pitchFamily="2" charset="0"/>
              <a:ea typeface="宋体" panose="02010600030101010101" pitchFamily="2" charset="-122"/>
            </a:endParaRPr>
          </a:p>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a:t>
            </a:r>
            <a:r>
              <a:rPr lang="en-US" altLang="zh-CN" dirty="0">
                <a:solidFill>
                  <a:srgbClr val="C00000"/>
                </a:solidFill>
                <a:latin typeface="Comic Sans MS" panose="030F0702030302020204" pitchFamily="2" charset="0"/>
                <a:ea typeface="宋体" panose="02010600030101010101" pitchFamily="2" charset="-122"/>
              </a:rPr>
              <a:t>(VOLUME)</a:t>
            </a:r>
            <a:r>
              <a:rPr lang="zh-CN" altLang="en-US" dirty="0">
                <a:latin typeface="Comic Sans MS" panose="030F0702030302020204" pitchFamily="2" charset="0"/>
                <a:ea typeface="宋体" panose="02010600030101010101" pitchFamily="2" charset="-122"/>
              </a:rPr>
              <a:t>  </a:t>
            </a:r>
            <a:endParaRPr lang="zh-CN" altLang="en-US" dirty="0">
              <a:latin typeface="Comic Sans MS" panose="030F0702030302020204" pitchFamily="2" charset="0"/>
              <a:ea typeface="宋体" panose="02010600030101010101" pitchFamily="2" charset="-122"/>
            </a:endParaRPr>
          </a:p>
        </p:txBody>
      </p:sp>
      <p:sp>
        <p:nvSpPr>
          <p:cNvPr id="49155" name="矩形 33797"/>
          <p:cNvSpPr/>
          <p:nvPr/>
        </p:nvSpPr>
        <p:spPr>
          <a:xfrm>
            <a:off x="6092825" y="2247900"/>
            <a:ext cx="2238375" cy="922338"/>
          </a:xfrm>
          <a:prstGeom prst="rect">
            <a:avLst/>
          </a:prstGeom>
          <a:noFill/>
          <a:ln w="9525">
            <a:noFill/>
          </a:ln>
        </p:spPr>
        <p:txBody>
          <a:bodyPr wrap="square" anchor="t" anchorCtr="0">
            <a:spAutoFit/>
          </a:bodyPr>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根据计数方式</a:t>
            </a:r>
            <a:endParaRPr lang="zh-CN" altLang="en-US" dirty="0">
              <a:solidFill>
                <a:srgbClr val="C00000"/>
              </a:solidFill>
              <a:latin typeface="Comic Sans MS" panose="030F0702030302020204" pitchFamily="2" charset="0"/>
              <a:ea typeface="宋体" panose="02010600030101010101" pitchFamily="2" charset="-122"/>
            </a:endParaRPr>
          </a:p>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a:t>
            </a:r>
            <a:r>
              <a:rPr lang="en-US" altLang="zh-CN" dirty="0">
                <a:solidFill>
                  <a:srgbClr val="C00000"/>
                </a:solidFill>
                <a:latin typeface="Comic Sans MS" panose="030F0702030302020204" pitchFamily="2" charset="0"/>
                <a:ea typeface="宋体" panose="02010600030101010101" pitchFamily="2" charset="-122"/>
              </a:rPr>
              <a:t>(MODE)</a:t>
            </a:r>
            <a:r>
              <a:rPr lang="zh-CN" altLang="en-US" dirty="0">
                <a:solidFill>
                  <a:srgbClr val="C00000"/>
                </a:solidFill>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49156" name="文本框 33798"/>
          <p:cNvSpPr txBox="1"/>
          <p:nvPr/>
        </p:nvSpPr>
        <p:spPr>
          <a:xfrm>
            <a:off x="960438" y="1211263"/>
            <a:ext cx="5602287" cy="368300"/>
          </a:xfrm>
          <a:prstGeom prst="rect">
            <a:avLst/>
          </a:prstGeom>
          <a:noFill/>
          <a:ln w="9525">
            <a:noFill/>
          </a:ln>
        </p:spPr>
        <p:txBody>
          <a:bodyPr wrap="square" anchor="t" anchorCtr="0">
            <a:spAutoFit/>
          </a:bodyPr>
          <a:p>
            <a:pPr eaLnBrk="0" hangingPunct="0">
              <a:spcBef>
                <a:spcPct val="50000"/>
              </a:spcBef>
            </a:pPr>
            <a:r>
              <a:rPr lang="zh-CN" altLang="zh-CN" dirty="0">
                <a:latin typeface="Comic Sans MS" panose="030F0702030302020204" pitchFamily="2" charset="0"/>
                <a:ea typeface="宋体" panose="02010600030101010101" pitchFamily="2" charset="-122"/>
              </a:rPr>
              <a:t>计数器</a:t>
            </a:r>
            <a:r>
              <a:rPr lang="en-US" altLang="zh-CN" dirty="0">
                <a:latin typeface="Comic Sans MS" panose="030F0702030302020204" pitchFamily="2" charset="0"/>
                <a:ea typeface="宋体" panose="02010600030101010101" pitchFamily="2" charset="-122"/>
              </a:rPr>
              <a:t>(Counter)</a:t>
            </a:r>
            <a:r>
              <a:rPr lang="zh-CN" altLang="zh-CN" dirty="0">
                <a:latin typeface="Comic Sans MS" panose="030F0702030302020204" pitchFamily="2" charset="0"/>
                <a:ea typeface="宋体" panose="02010600030101010101" pitchFamily="2" charset="-122"/>
              </a:rPr>
              <a:t>用于统计输入时钟脉冲的个数。</a:t>
            </a:r>
            <a:endParaRPr lang="zh-CN" altLang="zh-CN" dirty="0">
              <a:latin typeface="Comic Sans MS" panose="030F0702030302020204" pitchFamily="2" charset="0"/>
              <a:ea typeface="宋体" panose="02010600030101010101" pitchFamily="2" charset="-122"/>
            </a:endParaRPr>
          </a:p>
        </p:txBody>
      </p:sp>
      <p:sp>
        <p:nvSpPr>
          <p:cNvPr id="49157" name="矩形 34817"/>
          <p:cNvSpPr/>
          <p:nvPr/>
        </p:nvSpPr>
        <p:spPr>
          <a:xfrm>
            <a:off x="1079500" y="4878388"/>
            <a:ext cx="2774950"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Comic Sans MS" panose="030F0702030302020204" pitchFamily="2" charset="0"/>
                <a:ea typeface="宋体" panose="02010600030101010101" pitchFamily="2" charset="-122"/>
              </a:rPr>
              <a:t>1. </a:t>
            </a:r>
            <a:r>
              <a:rPr lang="zh-CN" altLang="en-US" sz="2400" dirty="0">
                <a:solidFill>
                  <a:srgbClr val="C00000"/>
                </a:solidFill>
                <a:latin typeface="Comic Sans MS" panose="030F0702030302020204" pitchFamily="2" charset="0"/>
                <a:ea typeface="宋体" panose="02010600030101010101" pitchFamily="2" charset="-122"/>
              </a:rPr>
              <a:t>同步计数器设计</a:t>
            </a:r>
            <a:endParaRPr lang="zh-CN" altLang="en-US" sz="2400" dirty="0">
              <a:solidFill>
                <a:srgbClr val="C00000"/>
              </a:solidFill>
              <a:latin typeface="Comic Sans MS" panose="030F0702030302020204" pitchFamily="2" charset="0"/>
              <a:ea typeface="宋体" panose="02010600030101010101" pitchFamily="2" charset="-122"/>
            </a:endParaRPr>
          </a:p>
        </p:txBody>
      </p:sp>
      <p:sp>
        <p:nvSpPr>
          <p:cNvPr id="49158" name="矩形 34818"/>
          <p:cNvSpPr/>
          <p:nvPr/>
        </p:nvSpPr>
        <p:spPr>
          <a:xfrm>
            <a:off x="1189038" y="5338763"/>
            <a:ext cx="3819525" cy="506412"/>
          </a:xfrm>
          <a:prstGeom prst="rect">
            <a:avLst/>
          </a:prstGeom>
          <a:noFill/>
          <a:ln w="9525">
            <a:noFill/>
          </a:ln>
        </p:spPr>
        <p:txBody>
          <a:bodyPr wrap="none" anchor="t" anchorCtr="0">
            <a:spAutoFit/>
          </a:bodyPr>
          <a:p>
            <a:pPr eaLnBrk="0" hangingPunct="0">
              <a:lnSpc>
                <a:spcPct val="150000"/>
              </a:lnSpc>
            </a:pPr>
            <a:r>
              <a:rPr lang="en-US" altLang="zh-CN" dirty="0">
                <a:solidFill>
                  <a:srgbClr val="0070C0"/>
                </a:solidFill>
                <a:latin typeface="Arial" panose="020B0604020202020204" pitchFamily="34" charset="0"/>
                <a:ea typeface="宋体" panose="02010600030101010101" pitchFamily="2" charset="-122"/>
              </a:rPr>
              <a:t>ex1:</a:t>
            </a:r>
            <a:r>
              <a:rPr lang="zh-CN" altLang="en-US" dirty="0">
                <a:solidFill>
                  <a:srgbClr val="0070C0"/>
                </a:solidFill>
                <a:latin typeface="Arial" panose="020B0604020202020204" pitchFamily="34" charset="0"/>
                <a:ea typeface="宋体" panose="02010600030101010101" pitchFamily="2" charset="-122"/>
              </a:rPr>
              <a:t> 同步</a:t>
            </a:r>
            <a:r>
              <a:rPr lang="en-US" altLang="zh-CN" dirty="0">
                <a:solidFill>
                  <a:srgbClr val="0070C0"/>
                </a:solidFill>
                <a:latin typeface="Arial" panose="020B0604020202020204" pitchFamily="34" charset="0"/>
                <a:ea typeface="宋体" panose="02010600030101010101" pitchFamily="2" charset="-122"/>
              </a:rPr>
              <a:t>4</a:t>
            </a:r>
            <a:r>
              <a:rPr lang="zh-CN" altLang="en-US" dirty="0">
                <a:solidFill>
                  <a:srgbClr val="0070C0"/>
                </a:solidFill>
                <a:latin typeface="Arial" panose="020B0604020202020204" pitchFamily="34" charset="0"/>
                <a:ea typeface="宋体" panose="02010600030101010101" pitchFamily="2" charset="-122"/>
              </a:rPr>
              <a:t>位二进制加法计数器设计</a:t>
            </a:r>
            <a:r>
              <a:rPr lang="en-US" altLang="zh-CN" dirty="0">
                <a:solidFill>
                  <a:srgbClr val="0070C0"/>
                </a:solidFill>
                <a:latin typeface="Arial" panose="020B0604020202020204" pitchFamily="34" charset="0"/>
                <a:ea typeface="宋体" panose="02010600030101010101" pitchFamily="2" charset="-122"/>
              </a:rPr>
              <a:t>     </a:t>
            </a:r>
            <a:endParaRPr lang="en-US" altLang="zh-CN" dirty="0">
              <a:solidFill>
                <a:srgbClr val="0070C0"/>
              </a:solidFill>
              <a:latin typeface="Arial" panose="020B0604020202020204" pitchFamily="34" charset="0"/>
              <a:ea typeface="宋体" panose="02010600030101010101" pitchFamily="2" charset="-122"/>
            </a:endParaRPr>
          </a:p>
        </p:txBody>
      </p:sp>
      <p:sp>
        <p:nvSpPr>
          <p:cNvPr id="49159" name="矩形 33794"/>
          <p:cNvSpPr/>
          <p:nvPr/>
        </p:nvSpPr>
        <p:spPr>
          <a:xfrm>
            <a:off x="882650" y="1671638"/>
            <a:ext cx="2536825"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宋体" panose="02010600030101010101" pitchFamily="2" charset="-122"/>
                <a:ea typeface="宋体" panose="02010600030101010101" pitchFamily="2" charset="-122"/>
              </a:rPr>
              <a:t>◆</a:t>
            </a:r>
            <a:r>
              <a:rPr lang="zh-CN" altLang="en-US" sz="2400" dirty="0">
                <a:solidFill>
                  <a:srgbClr val="C00000"/>
                </a:solidFill>
                <a:latin typeface="Arial" panose="020B0604020202020204" pitchFamily="34" charset="0"/>
                <a:ea typeface="宋体" panose="02010600030101010101" pitchFamily="2" charset="-122"/>
              </a:rPr>
              <a:t> 计数器的分类</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49160" name="矩形 33794"/>
          <p:cNvSpPr/>
          <p:nvPr/>
        </p:nvSpPr>
        <p:spPr>
          <a:xfrm>
            <a:off x="882650" y="660400"/>
            <a:ext cx="287020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宋体" panose="02010600030101010101" pitchFamily="2" charset="-122"/>
                <a:ea typeface="宋体" panose="02010600030101010101" pitchFamily="2" charset="-122"/>
              </a:rPr>
              <a:t>◆</a:t>
            </a:r>
            <a:r>
              <a:rPr lang="zh-CN" altLang="en-US" sz="2400" dirty="0">
                <a:solidFill>
                  <a:srgbClr val="C00000"/>
                </a:solidFill>
                <a:latin typeface="Arial" panose="020B0604020202020204" pitchFamily="34" charset="0"/>
                <a:ea typeface="宋体" panose="02010600030101010101" pitchFamily="2" charset="-122"/>
              </a:rPr>
              <a:t> 什么是计数器？</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49161" name="文本框 1"/>
          <p:cNvSpPr txBox="1"/>
          <p:nvPr/>
        </p:nvSpPr>
        <p:spPr>
          <a:xfrm>
            <a:off x="1189038" y="3217863"/>
            <a:ext cx="2298700" cy="922337"/>
          </a:xfrm>
          <a:prstGeom prst="rect">
            <a:avLst/>
          </a:prstGeom>
          <a:noFill/>
          <a:ln w="9525">
            <a:noFill/>
          </a:ln>
        </p:spPr>
        <p:txBody>
          <a:bodyPr wrap="none" anchor="t" anchorCtr="0">
            <a:spAutoFit/>
          </a:bodyPr>
          <a:p>
            <a:pPr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rPr>
              <a:t>同步</a:t>
            </a:r>
            <a:r>
              <a:rPr lang="en-US" altLang="zh-CN" dirty="0">
                <a:solidFill>
                  <a:srgbClr val="0070C0"/>
                </a:solidFill>
                <a:latin typeface="Comic Sans MS" panose="030F0702030302020204" pitchFamily="2" charset="0"/>
                <a:ea typeface="宋体" panose="02010600030101010101" pitchFamily="2" charset="-122"/>
              </a:rPr>
              <a:t>(SYNC)</a:t>
            </a:r>
            <a:r>
              <a:rPr lang="zh-CN" altLang="en-US" dirty="0">
                <a:solidFill>
                  <a:srgbClr val="0070C0"/>
                </a:solidFill>
                <a:latin typeface="Comic Sans MS" panose="030F0702030302020204" pitchFamily="2" charset="0"/>
                <a:ea typeface="宋体" panose="02010600030101010101" pitchFamily="2" charset="-122"/>
              </a:rPr>
              <a:t>计数器</a:t>
            </a:r>
            <a:endParaRPr lang="zh-CN" altLang="en-US" dirty="0">
              <a:solidFill>
                <a:srgbClr val="0070C0"/>
              </a:solidFill>
              <a:latin typeface="Comic Sans MS" panose="030F0702030302020204" pitchFamily="2" charset="0"/>
              <a:ea typeface="宋体" panose="02010600030101010101" pitchFamily="2" charset="-122"/>
            </a:endParaRPr>
          </a:p>
          <a:p>
            <a:pPr eaLnBrk="0" hangingPunct="0">
              <a:lnSpc>
                <a:spcPct val="150000"/>
              </a:lnSpc>
            </a:pPr>
            <a:r>
              <a:rPr lang="zh-CN" altLang="en-US" dirty="0">
                <a:latin typeface="Comic Sans MS" panose="030F0702030302020204" pitchFamily="2" charset="0"/>
                <a:ea typeface="宋体" panose="02010600030101010101" pitchFamily="2" charset="-122"/>
                <a:sym typeface="宋体" panose="02010600030101010101" pitchFamily="2" charset="-122"/>
              </a:rPr>
              <a:t>异步</a:t>
            </a:r>
            <a:r>
              <a:rPr lang="en-US" altLang="zh-CN" dirty="0">
                <a:latin typeface="Comic Sans MS" panose="030F0702030302020204" pitchFamily="2" charset="0"/>
                <a:ea typeface="宋体" panose="02010600030101010101" pitchFamily="2" charset="-122"/>
                <a:sym typeface="宋体" panose="02010600030101010101" pitchFamily="2" charset="-122"/>
              </a:rPr>
              <a:t>(ASYNC)</a:t>
            </a:r>
            <a:r>
              <a:rPr lang="zh-CN" altLang="en-US" dirty="0">
                <a:latin typeface="Comic Sans MS" panose="030F0702030302020204" pitchFamily="2" charset="0"/>
                <a:ea typeface="宋体" panose="02010600030101010101" pitchFamily="2" charset="-122"/>
                <a:sym typeface="宋体" panose="02010600030101010101" pitchFamily="2" charset="-122"/>
              </a:rPr>
              <a:t>计数器</a:t>
            </a:r>
            <a:endParaRPr lang="zh-CN" altLang="en-US">
              <a:latin typeface="Arial" panose="020B0604020202020204" pitchFamily="34" charset="0"/>
              <a:ea typeface="宋体" panose="02010600030101010101" pitchFamily="2" charset="-122"/>
            </a:endParaRPr>
          </a:p>
        </p:txBody>
      </p:sp>
      <p:sp>
        <p:nvSpPr>
          <p:cNvPr id="52234" name="文本框 2"/>
          <p:cNvSpPr txBox="1"/>
          <p:nvPr/>
        </p:nvSpPr>
        <p:spPr>
          <a:xfrm>
            <a:off x="1162050" y="3657600"/>
            <a:ext cx="309563" cy="368300"/>
          </a:xfrm>
          <a:prstGeom prst="rect">
            <a:avLst/>
          </a:prstGeom>
          <a:noFill/>
          <a:ln w="9525">
            <a:noFill/>
          </a:ln>
        </p:spPr>
        <p:txBody>
          <a:bodyPr wrap="none" anchor="t" anchorCtr="0">
            <a:spAutoFit/>
          </a:bodyPr>
          <a:p>
            <a:pPr eaLnBrk="0" hangingPunct="0"/>
            <a:r>
              <a:rPr lang="zh-CN" altLang="en-US" dirty="0">
                <a:latin typeface="Comic Sans MS" panose="030F0702030302020204" pitchFamily="2"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49163" name="文本框 4"/>
          <p:cNvSpPr txBox="1"/>
          <p:nvPr/>
        </p:nvSpPr>
        <p:spPr>
          <a:xfrm>
            <a:off x="4168775" y="3217863"/>
            <a:ext cx="1792288" cy="1338262"/>
          </a:xfrm>
          <a:prstGeom prst="rect">
            <a:avLst/>
          </a:prstGeom>
          <a:noFill/>
          <a:ln w="9525">
            <a:noFill/>
          </a:ln>
        </p:spPr>
        <p:txBody>
          <a:bodyPr wrap="none" anchor="t" anchorCtr="0">
            <a:spAutoFit/>
          </a:bodyPr>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二进制计数器</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十进制计数器</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marL="342900" indent="-342900" eaLnBrk="0" hangingPunct="0">
              <a:lnSpc>
                <a:spcPct val="150000"/>
              </a:lnSpc>
            </a:pPr>
            <a:r>
              <a:rPr lang="zh-CN" altLang="en-US" dirty="0">
                <a:latin typeface="Comic Sans MS" panose="030F0702030302020204" pitchFamily="2" charset="0"/>
                <a:ea typeface="宋体" panose="02010600030101010101" pitchFamily="2" charset="-122"/>
                <a:sym typeface="宋体" panose="02010600030101010101" pitchFamily="2" charset="-122"/>
              </a:rPr>
              <a:t>任意进制计数器</a:t>
            </a:r>
            <a:endParaRPr lang="zh-CN" altLang="en-US">
              <a:latin typeface="Arial" panose="020B0604020202020204" pitchFamily="34" charset="0"/>
              <a:ea typeface="宋体" panose="02010600030101010101" pitchFamily="2" charset="-122"/>
            </a:endParaRPr>
          </a:p>
        </p:txBody>
      </p:sp>
      <p:sp>
        <p:nvSpPr>
          <p:cNvPr id="49164" name="文本框 6"/>
          <p:cNvSpPr txBox="1"/>
          <p:nvPr/>
        </p:nvSpPr>
        <p:spPr>
          <a:xfrm>
            <a:off x="6288088" y="3217863"/>
            <a:ext cx="2540000" cy="1338262"/>
          </a:xfrm>
          <a:prstGeom prst="rect">
            <a:avLst/>
          </a:prstGeom>
          <a:noFill/>
          <a:ln w="9525">
            <a:noFill/>
          </a:ln>
        </p:spPr>
        <p:txBody>
          <a:bodyPr wrap="square" anchor="t" anchorCtr="0">
            <a:spAutoFit/>
          </a:bodyPr>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rPr>
              <a:t>加法</a:t>
            </a:r>
            <a:r>
              <a:rPr lang="en-US" altLang="zh-CN" dirty="0">
                <a:solidFill>
                  <a:srgbClr val="0070C0"/>
                </a:solidFill>
                <a:latin typeface="Comic Sans MS" panose="030F0702030302020204" pitchFamily="2" charset="0"/>
                <a:ea typeface="宋体" panose="02010600030101010101" pitchFamily="2" charset="-122"/>
              </a:rPr>
              <a:t>(UP)</a:t>
            </a:r>
            <a:r>
              <a:rPr lang="zh-CN" altLang="en-US" dirty="0">
                <a:solidFill>
                  <a:srgbClr val="0070C0"/>
                </a:solidFill>
                <a:latin typeface="Comic Sans MS" panose="030F0702030302020204" pitchFamily="2" charset="0"/>
                <a:ea typeface="宋体" panose="02010600030101010101" pitchFamily="2" charset="-122"/>
              </a:rPr>
              <a:t>计数器</a:t>
            </a:r>
            <a:endParaRPr lang="zh-CN" altLang="en-US" dirty="0">
              <a:solidFill>
                <a:srgbClr val="0070C0"/>
              </a:solidFill>
              <a:latin typeface="Comic Sans MS" panose="030F0702030302020204" pitchFamily="2" charset="0"/>
              <a:ea typeface="宋体" panose="02010600030101010101" pitchFamily="2" charset="-122"/>
            </a:endParaRPr>
          </a:p>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rPr>
              <a:t>减法</a:t>
            </a:r>
            <a:r>
              <a:rPr lang="en-US" altLang="zh-CN" dirty="0">
                <a:solidFill>
                  <a:srgbClr val="0070C0"/>
                </a:solidFill>
                <a:latin typeface="Comic Sans MS" panose="030F0702030302020204" pitchFamily="2" charset="0"/>
                <a:ea typeface="宋体" panose="02010600030101010101" pitchFamily="2" charset="-122"/>
              </a:rPr>
              <a:t>(DOWN)</a:t>
            </a:r>
            <a:r>
              <a:rPr lang="zh-CN" altLang="en-US" dirty="0">
                <a:solidFill>
                  <a:srgbClr val="0070C0"/>
                </a:solidFill>
                <a:latin typeface="Comic Sans MS" panose="030F0702030302020204" pitchFamily="2" charset="0"/>
                <a:ea typeface="宋体" panose="02010600030101010101" pitchFamily="2" charset="-122"/>
              </a:rPr>
              <a:t>计数器</a:t>
            </a:r>
            <a:endParaRPr lang="zh-CN" altLang="en-US" dirty="0">
              <a:solidFill>
                <a:srgbClr val="0070C0"/>
              </a:solidFill>
              <a:latin typeface="Comic Sans MS" panose="030F0702030302020204" pitchFamily="2" charset="0"/>
              <a:ea typeface="宋体" panose="02010600030101010101" pitchFamily="2" charset="-122"/>
            </a:endParaRPr>
          </a:p>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rPr>
              <a:t>加</a:t>
            </a: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减计数器</a:t>
            </a:r>
            <a:endParaRPr lang="zh-CN" altLang="en-US">
              <a:latin typeface="Arial" panose="020B0604020202020204" pitchFamily="34" charset="0"/>
              <a:ea typeface="宋体" panose="02010600030101010101" pitchFamily="2" charset="-122"/>
            </a:endParaRPr>
          </a:p>
        </p:txBody>
      </p:sp>
      <p:sp>
        <p:nvSpPr>
          <p:cNvPr id="50189" name="文本框 1"/>
          <p:cNvSpPr txBox="1"/>
          <p:nvPr/>
        </p:nvSpPr>
        <p:spPr>
          <a:xfrm>
            <a:off x="1214438" y="5845175"/>
            <a:ext cx="3714750" cy="368300"/>
          </a:xfrm>
          <a:prstGeom prst="rect">
            <a:avLst/>
          </a:prstGeom>
          <a:noFill/>
          <a:ln w="9525">
            <a:noFill/>
          </a:ln>
        </p:spPr>
        <p:txBody>
          <a:bodyPr wrap="none" anchor="t" anchorCtr="0">
            <a:spAutoFit/>
          </a:bodyPr>
          <a:p>
            <a:r>
              <a:rPr lang="en-US" altLang="zh-CN" dirty="0">
                <a:solidFill>
                  <a:srgbClr val="0070C0"/>
                </a:solidFill>
                <a:latin typeface="Arial" panose="020B0604020202020204" pitchFamily="34" charset="0"/>
                <a:ea typeface="宋体" panose="02010600030101010101" pitchFamily="2" charset="-122"/>
              </a:rPr>
              <a:t>(2</a:t>
            </a:r>
            <a:r>
              <a:rPr lang="en-US" altLang="zh-CN" baseline="30000" dirty="0">
                <a:solidFill>
                  <a:srgbClr val="0070C0"/>
                </a:solidFill>
                <a:latin typeface="Arial" panose="020B0604020202020204" pitchFamily="34" charset="0"/>
                <a:ea typeface="宋体" panose="02010600030101010101" pitchFamily="2" charset="-122"/>
              </a:rPr>
              <a:t>4</a:t>
            </a:r>
            <a:r>
              <a:rPr lang="en-US" altLang="zh-CN" dirty="0">
                <a:solidFill>
                  <a:srgbClr val="0070C0"/>
                </a:solidFill>
                <a:latin typeface="Arial" panose="020B0604020202020204" pitchFamily="34" charset="0"/>
                <a:ea typeface="宋体" panose="02010600030101010101" pitchFamily="2" charset="-122"/>
              </a:rPr>
              <a:t>=16</a:t>
            </a:r>
            <a:r>
              <a:rPr lang="zh-CN" altLang="en-US" dirty="0">
                <a:solidFill>
                  <a:srgbClr val="0070C0"/>
                </a:solidFill>
                <a:latin typeface="Arial" panose="020B0604020202020204" pitchFamily="34" charset="0"/>
                <a:ea typeface="宋体" panose="02010600030101010101" pitchFamily="2" charset="-122"/>
              </a:rPr>
              <a:t>，因此又称为</a:t>
            </a:r>
            <a:r>
              <a:rPr lang="en-US" altLang="zh-CN" dirty="0">
                <a:solidFill>
                  <a:srgbClr val="0070C0"/>
                </a:solidFill>
                <a:latin typeface="Arial" panose="020B0604020202020204" pitchFamily="34" charset="0"/>
                <a:ea typeface="宋体" panose="02010600030101010101" pitchFamily="2" charset="-122"/>
              </a:rPr>
              <a:t>16</a:t>
            </a:r>
            <a:r>
              <a:rPr lang="zh-CN" altLang="en-US" dirty="0">
                <a:solidFill>
                  <a:srgbClr val="0070C0"/>
                </a:solidFill>
                <a:latin typeface="Arial" panose="020B0604020202020204" pitchFamily="34" charset="0"/>
                <a:ea typeface="宋体" panose="02010600030101010101" pitchFamily="2" charset="-122"/>
              </a:rPr>
              <a:t>进制计数器</a:t>
            </a:r>
            <a:r>
              <a:rPr lang="en-US" altLang="zh-CN" dirty="0">
                <a:solidFill>
                  <a:srgbClr val="0070C0"/>
                </a:solidFill>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9160"/>
                                        </p:tgtEl>
                                        <p:attrNameLst>
                                          <p:attrName>style.visibility</p:attrName>
                                        </p:attrNameLst>
                                      </p:cBhvr>
                                      <p:to>
                                        <p:strVal val="visible"/>
                                      </p:to>
                                    </p:set>
                                    <p:anim calcmode="discrete" valueType="clr">
                                      <p:cBhvr override="childStyle">
                                        <p:cTn id="7" dur="80"/>
                                        <p:tgtEl>
                                          <p:spTgt spid="4916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160"/>
                                        </p:tgtEl>
                                        <p:attrNameLst>
                                          <p:attrName>fillcolor</p:attrName>
                                        </p:attrNameLst>
                                      </p:cBhvr>
                                      <p:tavLst>
                                        <p:tav tm="0">
                                          <p:val>
                                            <p:clrVal>
                                              <a:schemeClr val="accent2"/>
                                            </p:clrVal>
                                          </p:val>
                                        </p:tav>
                                        <p:tav tm="50000">
                                          <p:val>
                                            <p:clrVal>
                                              <a:schemeClr val="hlink"/>
                                            </p:clrVal>
                                          </p:val>
                                        </p:tav>
                                      </p:tavLst>
                                    </p:anim>
                                    <p:set>
                                      <p:cBhvr>
                                        <p:cTn id="9" dur="80"/>
                                        <p:tgtEl>
                                          <p:spTgt spid="4916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9156"/>
                                        </p:tgtEl>
                                        <p:attrNameLst>
                                          <p:attrName>style.visibility</p:attrName>
                                        </p:attrNameLst>
                                      </p:cBhvr>
                                      <p:to>
                                        <p:strVal val="visible"/>
                                      </p:to>
                                    </p:set>
                                    <p:animEffect transition="in" filter="wipe(left)">
                                      <p:cBhvr>
                                        <p:cTn id="14" dur="500"/>
                                        <p:tgtEl>
                                          <p:spTgt spid="49156"/>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9159"/>
                                        </p:tgtEl>
                                        <p:attrNameLst>
                                          <p:attrName>style.visibility</p:attrName>
                                        </p:attrNameLst>
                                      </p:cBhvr>
                                      <p:to>
                                        <p:strVal val="visible"/>
                                      </p:to>
                                    </p:set>
                                    <p:anim calcmode="discrete" valueType="clr">
                                      <p:cBhvr override="childStyle">
                                        <p:cTn id="19" dur="80"/>
                                        <p:tgtEl>
                                          <p:spTgt spid="49159"/>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9159"/>
                                        </p:tgtEl>
                                        <p:attrNameLst>
                                          <p:attrName>fillcolor</p:attrName>
                                        </p:attrNameLst>
                                      </p:cBhvr>
                                      <p:tavLst>
                                        <p:tav tm="0">
                                          <p:val>
                                            <p:clrVal>
                                              <a:schemeClr val="accent2"/>
                                            </p:clrVal>
                                          </p:val>
                                        </p:tav>
                                        <p:tav tm="50000">
                                          <p:val>
                                            <p:clrVal>
                                              <a:schemeClr val="hlink"/>
                                            </p:clrVal>
                                          </p:val>
                                        </p:tav>
                                      </p:tavLst>
                                    </p:anim>
                                    <p:set>
                                      <p:cBhvr>
                                        <p:cTn id="21" dur="80"/>
                                        <p:tgtEl>
                                          <p:spTgt spid="49159"/>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49153"/>
                                        </p:tgtEl>
                                        <p:attrNameLst>
                                          <p:attrName>style.visibility</p:attrName>
                                        </p:attrNameLst>
                                      </p:cBhvr>
                                      <p:to>
                                        <p:strVal val="visible"/>
                                      </p:to>
                                    </p:set>
                                    <p:anim calcmode="discrete" valueType="clr">
                                      <p:cBhvr override="childStyle">
                                        <p:cTn id="26" dur="80"/>
                                        <p:tgtEl>
                                          <p:spTgt spid="49153"/>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49153"/>
                                        </p:tgtEl>
                                        <p:attrNameLst>
                                          <p:attrName>fillcolor</p:attrName>
                                        </p:attrNameLst>
                                      </p:cBhvr>
                                      <p:tavLst>
                                        <p:tav tm="0">
                                          <p:val>
                                            <p:clrVal>
                                              <a:schemeClr val="accent2"/>
                                            </p:clrVal>
                                          </p:val>
                                        </p:tav>
                                        <p:tav tm="50000">
                                          <p:val>
                                            <p:clrVal>
                                              <a:schemeClr val="hlink"/>
                                            </p:clrVal>
                                          </p:val>
                                        </p:tav>
                                      </p:tavLst>
                                    </p:anim>
                                    <p:set>
                                      <p:cBhvr>
                                        <p:cTn id="28" dur="80"/>
                                        <p:tgtEl>
                                          <p:spTgt spid="49153"/>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9161"/>
                                        </p:tgtEl>
                                        <p:attrNameLst>
                                          <p:attrName>style.visibility</p:attrName>
                                        </p:attrNameLst>
                                      </p:cBhvr>
                                      <p:to>
                                        <p:strVal val="visible"/>
                                      </p:to>
                                    </p:set>
                                    <p:animEffect transition="in" filter="wipe(up)">
                                      <p:cBhvr>
                                        <p:cTn id="33" dur="500"/>
                                        <p:tgtEl>
                                          <p:spTgt spid="49161"/>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49154"/>
                                        </p:tgtEl>
                                        <p:attrNameLst>
                                          <p:attrName>style.visibility</p:attrName>
                                        </p:attrNameLst>
                                      </p:cBhvr>
                                      <p:to>
                                        <p:strVal val="visible"/>
                                      </p:to>
                                    </p:set>
                                    <p:anim calcmode="discrete" valueType="clr">
                                      <p:cBhvr override="childStyle">
                                        <p:cTn id="38" dur="80"/>
                                        <p:tgtEl>
                                          <p:spTgt spid="49154"/>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49154"/>
                                        </p:tgtEl>
                                        <p:attrNameLst>
                                          <p:attrName>fillcolor</p:attrName>
                                        </p:attrNameLst>
                                      </p:cBhvr>
                                      <p:tavLst>
                                        <p:tav tm="0">
                                          <p:val>
                                            <p:clrVal>
                                              <a:schemeClr val="accent2"/>
                                            </p:clrVal>
                                          </p:val>
                                        </p:tav>
                                        <p:tav tm="50000">
                                          <p:val>
                                            <p:clrVal>
                                              <a:schemeClr val="hlink"/>
                                            </p:clrVal>
                                          </p:val>
                                        </p:tav>
                                      </p:tavLst>
                                    </p:anim>
                                    <p:set>
                                      <p:cBhvr>
                                        <p:cTn id="40" dur="80"/>
                                        <p:tgtEl>
                                          <p:spTgt spid="49154"/>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9163"/>
                                        </p:tgtEl>
                                        <p:attrNameLst>
                                          <p:attrName>style.visibility</p:attrName>
                                        </p:attrNameLst>
                                      </p:cBhvr>
                                      <p:to>
                                        <p:strVal val="visible"/>
                                      </p:to>
                                    </p:set>
                                    <p:animEffect transition="in" filter="wipe(up)">
                                      <p:cBhvr>
                                        <p:cTn id="45" dur="500"/>
                                        <p:tgtEl>
                                          <p:spTgt spid="49163"/>
                                        </p:tgtEl>
                                      </p:cBhvr>
                                    </p:animEffec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49155"/>
                                        </p:tgtEl>
                                        <p:attrNameLst>
                                          <p:attrName>style.visibility</p:attrName>
                                        </p:attrNameLst>
                                      </p:cBhvr>
                                      <p:to>
                                        <p:strVal val="visible"/>
                                      </p:to>
                                    </p:set>
                                    <p:anim calcmode="discrete" valueType="clr">
                                      <p:cBhvr override="childStyle">
                                        <p:cTn id="50" dur="80"/>
                                        <p:tgtEl>
                                          <p:spTgt spid="49155"/>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49155"/>
                                        </p:tgtEl>
                                        <p:attrNameLst>
                                          <p:attrName>fillcolor</p:attrName>
                                        </p:attrNameLst>
                                      </p:cBhvr>
                                      <p:tavLst>
                                        <p:tav tm="0">
                                          <p:val>
                                            <p:clrVal>
                                              <a:schemeClr val="accent2"/>
                                            </p:clrVal>
                                          </p:val>
                                        </p:tav>
                                        <p:tav tm="50000">
                                          <p:val>
                                            <p:clrVal>
                                              <a:schemeClr val="hlink"/>
                                            </p:clrVal>
                                          </p:val>
                                        </p:tav>
                                      </p:tavLst>
                                    </p:anim>
                                    <p:set>
                                      <p:cBhvr>
                                        <p:cTn id="52" dur="80"/>
                                        <p:tgtEl>
                                          <p:spTgt spid="49155"/>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9164"/>
                                        </p:tgtEl>
                                        <p:attrNameLst>
                                          <p:attrName>style.visibility</p:attrName>
                                        </p:attrNameLst>
                                      </p:cBhvr>
                                      <p:to>
                                        <p:strVal val="visible"/>
                                      </p:to>
                                    </p:set>
                                    <p:animEffect transition="in" filter="wipe(up)">
                                      <p:cBhvr>
                                        <p:cTn id="57" dur="500"/>
                                        <p:tgtEl>
                                          <p:spTgt spid="49164"/>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49157"/>
                                        </p:tgtEl>
                                        <p:attrNameLst>
                                          <p:attrName>style.visibility</p:attrName>
                                        </p:attrNameLst>
                                      </p:cBhvr>
                                      <p:to>
                                        <p:strVal val="visible"/>
                                      </p:to>
                                    </p:set>
                                    <p:anim calcmode="discrete" valueType="clr">
                                      <p:cBhvr override="childStyle">
                                        <p:cTn id="62" dur="80"/>
                                        <p:tgtEl>
                                          <p:spTgt spid="49157"/>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49157"/>
                                        </p:tgtEl>
                                        <p:attrNameLst>
                                          <p:attrName>fillcolor</p:attrName>
                                        </p:attrNameLst>
                                      </p:cBhvr>
                                      <p:tavLst>
                                        <p:tav tm="0">
                                          <p:val>
                                            <p:clrVal>
                                              <a:schemeClr val="accent2"/>
                                            </p:clrVal>
                                          </p:val>
                                        </p:tav>
                                        <p:tav tm="50000">
                                          <p:val>
                                            <p:clrVal>
                                              <a:schemeClr val="hlink"/>
                                            </p:clrVal>
                                          </p:val>
                                        </p:tav>
                                      </p:tavLst>
                                    </p:anim>
                                    <p:set>
                                      <p:cBhvr>
                                        <p:cTn id="64" dur="80"/>
                                        <p:tgtEl>
                                          <p:spTgt spid="49157"/>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27" presetClass="entr" presetSubtype="0" fill="hold" grpId="0" nodeType="clickEffect">
                                  <p:stCondLst>
                                    <p:cond delay="0"/>
                                  </p:stCondLst>
                                  <p:iterate type="lt">
                                    <p:tmPct val="50000"/>
                                  </p:iterate>
                                  <p:childTnLst>
                                    <p:set>
                                      <p:cBhvr>
                                        <p:cTn id="68" dur="1" fill="hold">
                                          <p:stCondLst>
                                            <p:cond delay="0"/>
                                          </p:stCondLst>
                                        </p:cTn>
                                        <p:tgtEl>
                                          <p:spTgt spid="49158"/>
                                        </p:tgtEl>
                                        <p:attrNameLst>
                                          <p:attrName>style.visibility</p:attrName>
                                        </p:attrNameLst>
                                      </p:cBhvr>
                                      <p:to>
                                        <p:strVal val="visible"/>
                                      </p:to>
                                    </p:set>
                                    <p:anim calcmode="discrete" valueType="clr">
                                      <p:cBhvr override="childStyle">
                                        <p:cTn id="69" dur="80"/>
                                        <p:tgtEl>
                                          <p:spTgt spid="49158"/>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49158"/>
                                        </p:tgtEl>
                                        <p:attrNameLst>
                                          <p:attrName>fillcolor</p:attrName>
                                        </p:attrNameLst>
                                      </p:cBhvr>
                                      <p:tavLst>
                                        <p:tav tm="0">
                                          <p:val>
                                            <p:clrVal>
                                              <a:schemeClr val="accent2"/>
                                            </p:clrVal>
                                          </p:val>
                                        </p:tav>
                                        <p:tav tm="50000">
                                          <p:val>
                                            <p:clrVal>
                                              <a:schemeClr val="hlink"/>
                                            </p:clrVal>
                                          </p:val>
                                        </p:tav>
                                      </p:tavLst>
                                    </p:anim>
                                    <p:set>
                                      <p:cBhvr>
                                        <p:cTn id="71" dur="80"/>
                                        <p:tgtEl>
                                          <p:spTgt spid="49158"/>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27" presetClass="entr" presetSubtype="0" fill="hold" grpId="0" nodeType="clickEffect">
                                  <p:stCondLst>
                                    <p:cond delay="0"/>
                                  </p:stCondLst>
                                  <p:iterate type="lt">
                                    <p:tmPct val="50000"/>
                                  </p:iterate>
                                  <p:childTnLst>
                                    <p:set>
                                      <p:cBhvr>
                                        <p:cTn id="75" dur="1" fill="hold">
                                          <p:stCondLst>
                                            <p:cond delay="0"/>
                                          </p:stCondLst>
                                        </p:cTn>
                                        <p:tgtEl>
                                          <p:spTgt spid="50189"/>
                                        </p:tgtEl>
                                        <p:attrNameLst>
                                          <p:attrName>style.visibility</p:attrName>
                                        </p:attrNameLst>
                                      </p:cBhvr>
                                      <p:to>
                                        <p:strVal val="visible"/>
                                      </p:to>
                                    </p:set>
                                    <p:anim calcmode="discrete" valueType="clr">
                                      <p:cBhvr override="childStyle">
                                        <p:cTn id="76" dur="80"/>
                                        <p:tgtEl>
                                          <p:spTgt spid="50189"/>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50189"/>
                                        </p:tgtEl>
                                        <p:attrNameLst>
                                          <p:attrName>fillcolor</p:attrName>
                                        </p:attrNameLst>
                                      </p:cBhvr>
                                      <p:tavLst>
                                        <p:tav tm="0">
                                          <p:val>
                                            <p:clrVal>
                                              <a:schemeClr val="accent2"/>
                                            </p:clrVal>
                                          </p:val>
                                        </p:tav>
                                        <p:tav tm="50000">
                                          <p:val>
                                            <p:clrVal>
                                              <a:schemeClr val="hlink"/>
                                            </p:clrVal>
                                          </p:val>
                                        </p:tav>
                                      </p:tavLst>
                                    </p:anim>
                                    <p:set>
                                      <p:cBhvr>
                                        <p:cTn id="78" dur="80"/>
                                        <p:tgtEl>
                                          <p:spTgt spid="5018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p:bldP spid="49160" grpId="1"/>
      <p:bldP spid="49156" grpId="0"/>
      <p:bldP spid="49156" grpId="1"/>
      <p:bldP spid="49159" grpId="0"/>
      <p:bldP spid="49159" grpId="1"/>
      <p:bldP spid="49153" grpId="0"/>
      <p:bldP spid="49153" grpId="1"/>
      <p:bldP spid="49154" grpId="0"/>
      <p:bldP spid="49154" grpId="1"/>
      <p:bldP spid="49155" grpId="0"/>
      <p:bldP spid="49155" grpId="1"/>
      <p:bldP spid="49161" grpId="0"/>
      <p:bldP spid="49161" grpId="1"/>
      <p:bldP spid="49163" grpId="0"/>
      <p:bldP spid="49163" grpId="1"/>
      <p:bldP spid="49164" grpId="0"/>
      <p:bldP spid="49164" grpId="1"/>
      <p:bldP spid="49157" grpId="0"/>
      <p:bldP spid="49157" grpId="1"/>
      <p:bldP spid="49158" grpId="0"/>
      <p:bldP spid="49158" grpId="1"/>
      <p:bldP spid="50189" grpId="0"/>
      <p:bldP spid="5018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3" name="文本框 18435"/>
          <p:cNvSpPr txBox="1"/>
          <p:nvPr/>
        </p:nvSpPr>
        <p:spPr>
          <a:xfrm>
            <a:off x="804863" y="1065213"/>
            <a:ext cx="6642100" cy="368300"/>
          </a:xfrm>
          <a:prstGeom prst="rect">
            <a:avLst/>
          </a:prstGeom>
          <a:noFill/>
          <a:ln w="9525">
            <a:noFill/>
          </a:ln>
        </p:spPr>
        <p:txBody>
          <a:bodyPr wrap="square" anchor="t" anchorCtr="0">
            <a:spAutoFit/>
          </a:bodyPr>
          <a:p>
            <a:pPr eaLnBrk="0" hangingPunct="0"/>
            <a:r>
              <a:rPr lang="en-US" altLang="zh-CN" dirty="0">
                <a:solidFill>
                  <a:srgbClr val="0070C0"/>
                </a:solidFill>
                <a:latin typeface="Arial" panose="020B0604020202020204" pitchFamily="34" charset="0"/>
                <a:ea typeface="宋体" panose="02010600030101010101" pitchFamily="2" charset="-122"/>
              </a:rPr>
              <a:t>(</a:t>
            </a:r>
            <a:r>
              <a:rPr lang="zh-CN" altLang="zh-CN" dirty="0">
                <a:solidFill>
                  <a:srgbClr val="0070C0"/>
                </a:solidFill>
                <a:latin typeface="Arial" panose="020B0604020202020204" pitchFamily="34" charset="0"/>
                <a:ea typeface="宋体" panose="02010600030101010101" pitchFamily="2" charset="-122"/>
              </a:rPr>
              <a:t>1</a:t>
            </a:r>
            <a:r>
              <a:rPr lang="en-US" altLang="zh-CN" dirty="0">
                <a:solidFill>
                  <a:srgbClr val="0070C0"/>
                </a:solidFill>
                <a:latin typeface="Arial" panose="020B0604020202020204" pitchFamily="34" charset="0"/>
                <a:ea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rPr>
              <a:t>逻辑抽象，</a:t>
            </a:r>
            <a:r>
              <a:rPr lang="zh-CN" altLang="zh-CN" dirty="0">
                <a:latin typeface="Arial" panose="020B0604020202020204" pitchFamily="34" charset="0"/>
                <a:ea typeface="宋体" panose="02010600030101010101" pitchFamily="2" charset="-122"/>
              </a:rPr>
              <a:t>画出原始的状态转换图或者列出状态转换表</a:t>
            </a:r>
            <a:endParaRPr lang="zh-CN" altLang="zh-CN" dirty="0">
              <a:latin typeface="Arial" panose="020B0604020202020204" pitchFamily="34" charset="0"/>
              <a:ea typeface="宋体" panose="02010600030101010101" pitchFamily="2" charset="-122"/>
            </a:endParaRPr>
          </a:p>
        </p:txBody>
      </p:sp>
      <p:graphicFrame>
        <p:nvGraphicFramePr>
          <p:cNvPr id="25604" name="对象 -2147482261"/>
          <p:cNvGraphicFramePr/>
          <p:nvPr/>
        </p:nvGraphicFramePr>
        <p:xfrm>
          <a:off x="1830388" y="1546225"/>
          <a:ext cx="3225800" cy="1193800"/>
        </p:xfrm>
        <a:graphic>
          <a:graphicData uri="http://schemas.openxmlformats.org/presentationml/2006/ole">
            <mc:AlternateContent xmlns:mc="http://schemas.openxmlformats.org/markup-compatibility/2006">
              <mc:Choice xmlns:v="urn:schemas-microsoft-com:vml" Requires="v">
                <p:oleObj spid="_x0000_s3151" name="" r:id="rId1" imgW="3873500" imgH="1295400" progId="Visio.Drawing.11">
                  <p:embed/>
                </p:oleObj>
              </mc:Choice>
              <mc:Fallback>
                <p:oleObj name="" r:id="rId1" imgW="3873500" imgH="1295400" progId="Visio.Drawing.11">
                  <p:embed/>
                  <p:pic>
                    <p:nvPicPr>
                      <p:cNvPr id="0" name="图片 3150"/>
                      <p:cNvPicPr/>
                      <p:nvPr/>
                    </p:nvPicPr>
                    <p:blipFill>
                      <a:blip r:embed="rId2"/>
                      <a:stretch>
                        <a:fillRect/>
                      </a:stretch>
                    </p:blipFill>
                    <p:spPr>
                      <a:xfrm>
                        <a:off x="1830388" y="1546225"/>
                        <a:ext cx="3225800" cy="1193800"/>
                      </a:xfrm>
                      <a:prstGeom prst="rect">
                        <a:avLst/>
                      </a:prstGeom>
                      <a:noFill/>
                      <a:ln w="38100">
                        <a:noFill/>
                        <a:miter/>
                      </a:ln>
                    </p:spPr>
                  </p:pic>
                </p:oleObj>
              </mc:Fallback>
            </mc:AlternateContent>
          </a:graphicData>
        </a:graphic>
      </p:graphicFrame>
      <p:sp>
        <p:nvSpPr>
          <p:cNvPr id="25605" name="文本框 18435"/>
          <p:cNvSpPr txBox="1"/>
          <p:nvPr/>
        </p:nvSpPr>
        <p:spPr>
          <a:xfrm>
            <a:off x="1001713" y="2825750"/>
            <a:ext cx="5154612" cy="368300"/>
          </a:xfrm>
          <a:prstGeom prst="rect">
            <a:avLst/>
          </a:prstGeom>
          <a:noFill/>
          <a:ln w="9525">
            <a:noFill/>
          </a:ln>
        </p:spPr>
        <p:txBody>
          <a:bodyPr wrap="square" anchor="t" anchorCtr="0">
            <a:spAutoFit/>
          </a:bodyPr>
          <a:p>
            <a:pPr eaLnBrk="0" hangingPunct="0"/>
            <a:r>
              <a:rPr lang="en-US" altLang="zh-CN" dirty="0">
                <a:solidFill>
                  <a:srgbClr val="0070C0"/>
                </a:solidFill>
                <a:latin typeface="Arial" panose="020B0604020202020204" pitchFamily="34" charset="0"/>
                <a:ea typeface="宋体" panose="02010600030101010101" pitchFamily="2" charset="-122"/>
              </a:rPr>
              <a:t>(</a:t>
            </a:r>
            <a:r>
              <a:rPr lang="zh-CN" altLang="zh-CN" dirty="0">
                <a:solidFill>
                  <a:srgbClr val="0070C0"/>
                </a:solidFill>
                <a:latin typeface="Arial" panose="020B0604020202020204" pitchFamily="34" charset="0"/>
                <a:ea typeface="宋体" panose="02010600030101010101" pitchFamily="2" charset="-122"/>
              </a:rPr>
              <a:t>2</a:t>
            </a:r>
            <a:r>
              <a:rPr lang="en-US" altLang="zh-CN" dirty="0">
                <a:solidFill>
                  <a:srgbClr val="0070C0"/>
                </a:solidFill>
                <a:latin typeface="Arial" panose="020B0604020202020204" pitchFamily="34" charset="0"/>
                <a:ea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rPr>
              <a:t>状态化简，</a:t>
            </a:r>
            <a:r>
              <a:rPr lang="zh-CN" altLang="zh-CN" dirty="0">
                <a:latin typeface="Arial" panose="020B0604020202020204" pitchFamily="34" charset="0"/>
                <a:ea typeface="宋体" panose="02010600030101010101" pitchFamily="2" charset="-122"/>
              </a:rPr>
              <a:t>得到最简的状态图或转换表</a:t>
            </a:r>
            <a:endParaRPr lang="zh-CN" altLang="zh-CN" dirty="0">
              <a:latin typeface="Arial" panose="020B0604020202020204" pitchFamily="34" charset="0"/>
              <a:ea typeface="宋体" panose="02010600030101010101" pitchFamily="2" charset="-122"/>
            </a:endParaRPr>
          </a:p>
        </p:txBody>
      </p:sp>
      <p:sp>
        <p:nvSpPr>
          <p:cNvPr id="25606" name="文本框 18435"/>
          <p:cNvSpPr txBox="1"/>
          <p:nvPr/>
        </p:nvSpPr>
        <p:spPr>
          <a:xfrm>
            <a:off x="1001713" y="3330575"/>
            <a:ext cx="4997450" cy="368300"/>
          </a:xfrm>
          <a:prstGeom prst="rect">
            <a:avLst/>
          </a:prstGeom>
          <a:noFill/>
          <a:ln w="9525">
            <a:noFill/>
          </a:ln>
        </p:spPr>
        <p:txBody>
          <a:bodyPr wrap="square" anchor="t" anchorCtr="0">
            <a:spAutoFit/>
          </a:bodyPr>
          <a:p>
            <a:pPr eaLnBrk="0" hangingPunct="0"/>
            <a:r>
              <a:rPr lang="en-US" altLang="zh-CN" dirty="0">
                <a:solidFill>
                  <a:srgbClr val="0070C0"/>
                </a:solidFill>
                <a:latin typeface="Arial" panose="020B0604020202020204" pitchFamily="34" charset="0"/>
                <a:ea typeface="宋体" panose="02010600030101010101" pitchFamily="2" charset="-122"/>
              </a:rPr>
              <a:t>(</a:t>
            </a:r>
            <a:r>
              <a:rPr lang="zh-CN" altLang="zh-CN" dirty="0">
                <a:solidFill>
                  <a:srgbClr val="0070C0"/>
                </a:solidFill>
                <a:latin typeface="Arial" panose="020B0604020202020204" pitchFamily="34" charset="0"/>
                <a:ea typeface="宋体" panose="02010600030101010101" pitchFamily="2" charset="-122"/>
              </a:rPr>
              <a:t>3</a:t>
            </a:r>
            <a:r>
              <a:rPr lang="en-US" altLang="zh-CN" dirty="0">
                <a:solidFill>
                  <a:srgbClr val="0070C0"/>
                </a:solidFill>
                <a:latin typeface="Arial" panose="020B0604020202020204" pitchFamily="34" charset="0"/>
                <a:ea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rPr>
              <a:t>状态编码，</a:t>
            </a:r>
            <a:r>
              <a:rPr lang="zh-CN" altLang="zh-CN" dirty="0">
                <a:latin typeface="Arial" panose="020B0604020202020204" pitchFamily="34" charset="0"/>
                <a:ea typeface="宋体" panose="02010600030101010101" pitchFamily="2" charset="-122"/>
              </a:rPr>
              <a:t>得到具体的状态图或转换表</a:t>
            </a:r>
            <a:endParaRPr lang="zh-CN" altLang="zh-CN" dirty="0">
              <a:latin typeface="Arial" panose="020B0604020202020204" pitchFamily="34" charset="0"/>
              <a:ea typeface="宋体" panose="02010600030101010101" pitchFamily="2" charset="-122"/>
            </a:endParaRPr>
          </a:p>
        </p:txBody>
      </p:sp>
      <p:graphicFrame>
        <p:nvGraphicFramePr>
          <p:cNvPr id="25607" name="对象 -2147482260"/>
          <p:cNvGraphicFramePr/>
          <p:nvPr/>
        </p:nvGraphicFramePr>
        <p:xfrm>
          <a:off x="2344738" y="3836988"/>
          <a:ext cx="3254375" cy="1276350"/>
        </p:xfrm>
        <a:graphic>
          <a:graphicData uri="http://schemas.openxmlformats.org/presentationml/2006/ole">
            <mc:AlternateContent xmlns:mc="http://schemas.openxmlformats.org/markup-compatibility/2006">
              <mc:Choice xmlns:v="urn:schemas-microsoft-com:vml" Requires="v">
                <p:oleObj spid="_x0000_s3149" name="" r:id="rId3" imgW="3860800" imgH="1397000" progId="Visio.Drawing.11">
                  <p:embed/>
                </p:oleObj>
              </mc:Choice>
              <mc:Fallback>
                <p:oleObj name="" r:id="rId3" imgW="3860800" imgH="1397000" progId="Visio.Drawing.11">
                  <p:embed/>
                  <p:pic>
                    <p:nvPicPr>
                      <p:cNvPr id="0" name="图片 3148"/>
                      <p:cNvPicPr/>
                      <p:nvPr/>
                    </p:nvPicPr>
                    <p:blipFill>
                      <a:blip r:embed="rId4"/>
                      <a:stretch>
                        <a:fillRect/>
                      </a:stretch>
                    </p:blipFill>
                    <p:spPr>
                      <a:xfrm>
                        <a:off x="2344738" y="3836988"/>
                        <a:ext cx="3254375" cy="1276350"/>
                      </a:xfrm>
                      <a:prstGeom prst="rect">
                        <a:avLst/>
                      </a:prstGeom>
                      <a:noFill/>
                      <a:ln w="38100">
                        <a:noFill/>
                        <a:miter/>
                      </a:ln>
                    </p:spPr>
                  </p:pic>
                </p:oleObj>
              </mc:Fallback>
            </mc:AlternateContent>
          </a:graphicData>
        </a:graphic>
      </p:graphicFrame>
      <p:sp>
        <p:nvSpPr>
          <p:cNvPr id="25608" name="文本框 18435"/>
          <p:cNvSpPr txBox="1"/>
          <p:nvPr/>
        </p:nvSpPr>
        <p:spPr>
          <a:xfrm>
            <a:off x="1079500" y="5253038"/>
            <a:ext cx="4997450" cy="368300"/>
          </a:xfrm>
          <a:prstGeom prst="rect">
            <a:avLst/>
          </a:prstGeom>
          <a:noFill/>
          <a:ln w="9525">
            <a:noFill/>
          </a:ln>
        </p:spPr>
        <p:txBody>
          <a:bodyPr wrap="square" anchor="t" anchorCtr="0">
            <a:spAutoFit/>
          </a:bodyPr>
          <a:p>
            <a:pPr eaLnBrk="0" hangingPunct="0"/>
            <a:r>
              <a:rPr lang="en-US" altLang="zh-CN" dirty="0">
                <a:solidFill>
                  <a:srgbClr val="0070C0"/>
                </a:solidFill>
                <a:latin typeface="Arial" panose="020B0604020202020204" pitchFamily="34" charset="0"/>
                <a:ea typeface="宋体" panose="02010600030101010101" pitchFamily="2" charset="-122"/>
              </a:rPr>
              <a:t>(</a:t>
            </a:r>
            <a:r>
              <a:rPr lang="zh-CN" altLang="zh-CN" dirty="0">
                <a:solidFill>
                  <a:srgbClr val="0070C0"/>
                </a:solidFill>
                <a:latin typeface="Arial" panose="020B0604020202020204" pitchFamily="34" charset="0"/>
                <a:ea typeface="宋体" panose="02010600030101010101" pitchFamily="2" charset="-122"/>
              </a:rPr>
              <a:t>4</a:t>
            </a:r>
            <a:r>
              <a:rPr lang="en-US" altLang="zh-CN" dirty="0">
                <a:solidFill>
                  <a:srgbClr val="0070C0"/>
                </a:solidFill>
                <a:latin typeface="Arial" panose="020B0604020202020204" pitchFamily="34" charset="0"/>
                <a:ea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rPr>
              <a:t>求出状态方程、驱动方程和输出方程</a:t>
            </a:r>
            <a:endParaRPr lang="zh-CN" altLang="zh-CN" dirty="0">
              <a:solidFill>
                <a:srgbClr val="0070C0"/>
              </a:solidFill>
              <a:latin typeface="Arial" panose="020B0604020202020204" pitchFamily="34" charset="0"/>
              <a:ea typeface="宋体" panose="02010600030101010101" pitchFamily="2" charset="-122"/>
            </a:endParaRPr>
          </a:p>
        </p:txBody>
      </p:sp>
      <p:sp>
        <p:nvSpPr>
          <p:cNvPr id="4" name="文本框 3"/>
          <p:cNvSpPr txBox="1"/>
          <p:nvPr/>
        </p:nvSpPr>
        <p:spPr>
          <a:xfrm>
            <a:off x="6737350" y="2319338"/>
            <a:ext cx="20066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baseline="30000">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baseline="30000">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/C</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cxnSp>
        <p:nvCxnSpPr>
          <p:cNvPr id="5" name="曲线连接符 4"/>
          <p:cNvCxnSpPr/>
          <p:nvPr/>
        </p:nvCxnSpPr>
        <p:spPr>
          <a:xfrm rot="5400000">
            <a:off x="7344569" y="3105944"/>
            <a:ext cx="792163" cy="142875"/>
          </a:xfrm>
          <a:prstGeom prst="curvedConnector3">
            <a:avLst>
              <a:gd name="adj1" fmla="val 50080"/>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6" name="文本框 5"/>
          <p:cNvSpPr txBox="1"/>
          <p:nvPr/>
        </p:nvSpPr>
        <p:spPr>
          <a:xfrm>
            <a:off x="6907213" y="1546225"/>
            <a:ext cx="1517650" cy="644525"/>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rPr>
              <a:t>   n=4</a:t>
            </a:r>
            <a:endParaRPr lang="en-US" altLang="zh-CN" dirty="0">
              <a:solidFill>
                <a:srgbClr val="C00000"/>
              </a:solidFill>
              <a:latin typeface="Comic Sans MS" panose="030F0702030302020204" pitchFamily="2" charset="0"/>
              <a:ea typeface="宋体" panose="02010600030101010101" pitchFamily="2" charset="-122"/>
            </a:endParaRPr>
          </a:p>
          <a:p>
            <a:r>
              <a:rPr lang="en-US" altLang="zh-CN" dirty="0">
                <a:solidFill>
                  <a:srgbClr val="C00000"/>
                </a:solidFill>
                <a:latin typeface="Comic Sans MS" panose="030F0702030302020204" pitchFamily="2" charset="0"/>
                <a:ea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rPr>
              <a:t>3</a:t>
            </a:r>
            <a:r>
              <a:rPr lang="en-US" altLang="zh-CN" dirty="0">
                <a:solidFill>
                  <a:srgbClr val="C00000"/>
                </a:solidFill>
                <a:latin typeface="Comic Sans MS" panose="030F0702030302020204" pitchFamily="2" charset="0"/>
                <a:ea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rPr>
              <a:t>2</a:t>
            </a:r>
            <a:r>
              <a:rPr lang="en-US" altLang="zh-CN" dirty="0">
                <a:solidFill>
                  <a:srgbClr val="C00000"/>
                </a:solidFill>
                <a:latin typeface="Comic Sans MS" panose="030F0702030302020204" pitchFamily="2" charset="0"/>
                <a:ea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rPr>
              <a:t>1</a:t>
            </a:r>
            <a:r>
              <a:rPr lang="en-US" altLang="zh-CN" dirty="0">
                <a:solidFill>
                  <a:srgbClr val="C00000"/>
                </a:solidFill>
                <a:latin typeface="Comic Sans MS" panose="030F0702030302020204" pitchFamily="2" charset="0"/>
                <a:ea typeface="宋体" panose="02010600030101010101" pitchFamily="2" charset="-122"/>
              </a:rPr>
              <a:t>Q</a:t>
            </a:r>
            <a:r>
              <a:rPr lang="en-US" altLang="zh-CN" baseline="-25000" dirty="0">
                <a:solidFill>
                  <a:srgbClr val="C00000"/>
                </a:solidFill>
                <a:latin typeface="Comic Sans MS" panose="030F0702030302020204" pitchFamily="2" charset="0"/>
                <a:ea typeface="宋体" panose="02010600030101010101" pitchFamily="2" charset="-122"/>
              </a:rPr>
              <a:t>0</a:t>
            </a:r>
            <a:r>
              <a:rPr lang="en-US" altLang="zh-CN" dirty="0">
                <a:solidFill>
                  <a:srgbClr val="C00000"/>
                </a:solidFill>
                <a:latin typeface="Comic Sans MS" panose="030F0702030302020204" pitchFamily="2" charset="0"/>
                <a:ea typeface="宋体" panose="02010600030101010101" pitchFamily="2" charset="-122"/>
              </a:rPr>
              <a:t>)</a:t>
            </a:r>
            <a:endParaRPr lang="en-US" altLang="zh-CN" dirty="0">
              <a:solidFill>
                <a:srgbClr val="C00000"/>
              </a:solidFill>
              <a:latin typeface="Comic Sans MS" panose="030F0702030302020204" pitchFamily="2" charset="0"/>
              <a:ea typeface="宋体" panose="02010600030101010101" pitchFamily="2" charset="-122"/>
            </a:endParaRPr>
          </a:p>
        </p:txBody>
      </p:sp>
      <p:sp>
        <p:nvSpPr>
          <p:cNvPr id="53258" name="文本框 8"/>
          <p:cNvSpPr txBox="1"/>
          <p:nvPr/>
        </p:nvSpPr>
        <p:spPr>
          <a:xfrm>
            <a:off x="725488" y="663575"/>
            <a:ext cx="1331912" cy="368300"/>
          </a:xfrm>
          <a:prstGeom prst="rect">
            <a:avLst/>
          </a:prstGeom>
          <a:noFill/>
          <a:ln w="9525">
            <a:noFill/>
          </a:ln>
        </p:spPr>
        <p:txBody>
          <a:bodyPr wrap="none" anchor="t" anchorCtr="0">
            <a:spAutoFit/>
          </a:bodyPr>
          <a:p>
            <a:r>
              <a:rPr lang="zh-CN" altLang="en-US">
                <a:solidFill>
                  <a:srgbClr val="C00000"/>
                </a:solidFill>
                <a:latin typeface="Arial" panose="020B0604020202020204" pitchFamily="34" charset="0"/>
                <a:ea typeface="宋体" panose="02010600030101010101" pitchFamily="2" charset="-122"/>
              </a:rPr>
              <a:t>设计过程：</a:t>
            </a:r>
            <a:endParaRPr lang="zh-CN" altLang="en-US">
              <a:solidFill>
                <a:srgbClr val="C00000"/>
              </a:solidFill>
              <a:latin typeface="Arial" panose="020B0604020202020204" pitchFamily="34" charset="0"/>
              <a:ea typeface="宋体" panose="02010600030101010101" pitchFamily="2" charset="-122"/>
            </a:endParaRPr>
          </a:p>
        </p:txBody>
      </p:sp>
      <p:sp>
        <p:nvSpPr>
          <p:cNvPr id="51211" name="文本框 6"/>
          <p:cNvSpPr txBox="1"/>
          <p:nvPr/>
        </p:nvSpPr>
        <p:spPr>
          <a:xfrm>
            <a:off x="1189038" y="5683250"/>
            <a:ext cx="1908175" cy="368300"/>
          </a:xfrm>
          <a:prstGeom prst="rect">
            <a:avLst/>
          </a:prstGeom>
          <a:noFill/>
          <a:ln w="9525">
            <a:noFill/>
          </a:ln>
        </p:spPr>
        <p:txBody>
          <a:bodyPr wrap="none" anchor="t" anchorCtr="0">
            <a:spAutoFit/>
          </a:bodyPr>
          <a:p>
            <a:pPr eaLnBrk="0" hangingPunct="0"/>
            <a:r>
              <a:rPr lang="zh-CN" altLang="zh-CN" dirty="0">
                <a:solidFill>
                  <a:srgbClr val="C00000"/>
                </a:solidFill>
                <a:latin typeface="宋体" panose="02010600030101010101" pitchFamily="2" charset="-122"/>
                <a:ea typeface="宋体" panose="02010600030101010101" pitchFamily="2" charset="-122"/>
              </a:rPr>
              <a:t>◆ 传统设计方法</a:t>
            </a:r>
            <a:endParaRPr lang="zh-CN" altLang="zh-CN" dirty="0">
              <a:solidFill>
                <a:srgbClr val="C00000"/>
              </a:solidFill>
              <a:latin typeface="宋体" panose="02010600030101010101" pitchFamily="2" charset="-122"/>
              <a:ea typeface="宋体" panose="02010600030101010101" pitchFamily="2" charset="-122"/>
            </a:endParaRPr>
          </a:p>
        </p:txBody>
      </p:sp>
      <p:graphicFrame>
        <p:nvGraphicFramePr>
          <p:cNvPr id="53260" name="对象 7">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3152" name="" r:id="rId5" imgW="914400" imgH="215900" progId="Equation.KSEE3">
                  <p:embed/>
                </p:oleObj>
              </mc:Choice>
              <mc:Fallback>
                <p:oleObj name="" r:id="rId5" imgW="914400" imgH="215900" progId="Equation.KSEE3">
                  <p:embed/>
                  <p:pic>
                    <p:nvPicPr>
                      <p:cNvPr id="0" name="图片 3151"/>
                      <p:cNvPicPr/>
                      <p:nvPr/>
                    </p:nvPicPr>
                    <p:blipFill>
                      <a:blip r:embed="rId6"/>
                      <a:stretch>
                        <a:fillRect/>
                      </a:stretch>
                    </p:blipFill>
                    <p:spPr>
                      <a:xfrm>
                        <a:off x="4114800" y="3321050"/>
                        <a:ext cx="914400" cy="215900"/>
                      </a:xfrm>
                      <a:prstGeom prst="rect">
                        <a:avLst/>
                      </a:prstGeom>
                      <a:noFill/>
                      <a:ln w="38100">
                        <a:noFill/>
                        <a:miter/>
                      </a:ln>
                    </p:spPr>
                  </p:pic>
                </p:oleObj>
              </mc:Fallback>
            </mc:AlternateContent>
          </a:graphicData>
        </a:graphic>
      </p:graphicFrame>
      <p:sp>
        <p:nvSpPr>
          <p:cNvPr id="51213" name="文本框 8"/>
          <p:cNvSpPr txBox="1"/>
          <p:nvPr/>
        </p:nvSpPr>
        <p:spPr>
          <a:xfrm>
            <a:off x="3097213" y="5683250"/>
            <a:ext cx="2711450" cy="368300"/>
          </a:xfrm>
          <a:prstGeom prst="rect">
            <a:avLst/>
          </a:prstGeom>
          <a:noFill/>
          <a:ln w="9525">
            <a:noFill/>
          </a:ln>
        </p:spPr>
        <p:txBody>
          <a:bodyPr wrap="none" anchor="t" anchorCtr="0">
            <a:spAutoFit/>
          </a:bodyPr>
          <a:p>
            <a:pPr eaLnBrk="0" hangingPunct="0"/>
            <a:r>
              <a:rPr lang="zh-CN" altLang="en-US">
                <a:latin typeface="Arial" panose="020B0604020202020204" pitchFamily="34" charset="0"/>
                <a:ea typeface="宋体" panose="02010600030101010101" pitchFamily="2" charset="-122"/>
              </a:rPr>
              <a:t>用卡诺图表示次态和输出</a:t>
            </a:r>
            <a:endParaRPr lang="zh-CN" altLang="en-US">
              <a:latin typeface="Arial" panose="020B0604020202020204" pitchFamily="34" charset="0"/>
              <a:ea typeface="宋体" panose="02010600030101010101" pitchFamily="2" charset="-122"/>
            </a:endParaRPr>
          </a:p>
        </p:txBody>
      </p:sp>
      <p:sp>
        <p:nvSpPr>
          <p:cNvPr id="10" name="右箭头 9"/>
          <p:cNvSpPr/>
          <p:nvPr/>
        </p:nvSpPr>
        <p:spPr>
          <a:xfrm>
            <a:off x="5999163" y="5759450"/>
            <a:ext cx="1238250" cy="215900"/>
          </a:xfrm>
          <a:prstGeom prst="rightArrow">
            <a:avLst>
              <a:gd name="adj1" fmla="val 50000"/>
              <a:gd name="adj2" fmla="val 49174"/>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1215" name="文本框 10"/>
          <p:cNvSpPr txBox="1"/>
          <p:nvPr/>
        </p:nvSpPr>
        <p:spPr>
          <a:xfrm>
            <a:off x="5999163" y="5391150"/>
            <a:ext cx="1131887" cy="368300"/>
          </a:xfrm>
          <a:prstGeom prst="rect">
            <a:avLst/>
          </a:prstGeom>
          <a:noFill/>
          <a:ln w="9525">
            <a:noFill/>
          </a:ln>
        </p:spPr>
        <p:txBody>
          <a:bodyPr wrap="none" anchor="t" anchorCtr="0">
            <a:spAutoFit/>
          </a:bodyPr>
          <a:p>
            <a:pPr eaLnBrk="0" hangingPunct="0"/>
            <a:r>
              <a:rPr lang="en-US" altLang="zh-CN">
                <a:latin typeface="Comic Sans MS" panose="030F0702030302020204" pitchFamily="2" charset="0"/>
                <a:ea typeface="宋体" panose="02010600030101010101" pitchFamily="2" charset="-122"/>
              </a:rPr>
              <a:t>D/JK FF</a:t>
            </a:r>
            <a:endParaRPr lang="en-US" altLang="zh-CN">
              <a:latin typeface="Comic Sans MS" panose="030F0702030302020204" pitchFamily="2" charset="0"/>
              <a:ea typeface="宋体" panose="02010600030101010101" pitchFamily="2" charset="-122"/>
            </a:endParaRPr>
          </a:p>
        </p:txBody>
      </p:sp>
      <p:sp>
        <p:nvSpPr>
          <p:cNvPr id="51216" name="文本框 11"/>
          <p:cNvSpPr txBox="1"/>
          <p:nvPr/>
        </p:nvSpPr>
        <p:spPr>
          <a:xfrm>
            <a:off x="7380288" y="5683250"/>
            <a:ext cx="1103312"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驱动方程</a:t>
            </a:r>
            <a:endParaRPr lang="zh-CN" altLang="en-US">
              <a:latin typeface="Arial" panose="020B0604020202020204" pitchFamily="34" charset="0"/>
              <a:ea typeface="宋体" panose="02010600030101010101" pitchFamily="2" charset="-122"/>
            </a:endParaRPr>
          </a:p>
        </p:txBody>
      </p:sp>
      <p:sp>
        <p:nvSpPr>
          <p:cNvPr id="51217" name="文本框 12"/>
          <p:cNvSpPr txBox="1"/>
          <p:nvPr/>
        </p:nvSpPr>
        <p:spPr>
          <a:xfrm>
            <a:off x="7380288" y="5975350"/>
            <a:ext cx="1103312"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sym typeface="宋体" panose="02010600030101010101" pitchFamily="2" charset="-122"/>
              </a:rPr>
              <a:t>输出方程</a:t>
            </a:r>
            <a:endParaRPr lang="zh-CN" altLang="en-US">
              <a:latin typeface="Arial" panose="020B0604020202020204" pitchFamily="34" charset="0"/>
              <a:ea typeface="宋体" panose="02010600030101010101" pitchFamily="2" charset="-122"/>
            </a:endParaRPr>
          </a:p>
        </p:txBody>
      </p:sp>
      <p:graphicFrame>
        <p:nvGraphicFramePr>
          <p:cNvPr id="51218" name="对象 -2147482575"/>
          <p:cNvGraphicFramePr/>
          <p:nvPr/>
        </p:nvGraphicFramePr>
        <p:xfrm>
          <a:off x="5999163" y="3122613"/>
          <a:ext cx="2957512" cy="2130425"/>
        </p:xfrm>
        <a:graphic>
          <a:graphicData uri="http://schemas.openxmlformats.org/presentationml/2006/ole">
            <mc:AlternateContent xmlns:mc="http://schemas.openxmlformats.org/markup-compatibility/2006">
              <mc:Choice xmlns:v="urn:schemas-microsoft-com:vml" Requires="v">
                <p:oleObj spid="_x0000_s3153" name="" r:id="rId7" imgW="2832100" imgH="2565400" progId="Visio.Drawing.11">
                  <p:embed/>
                </p:oleObj>
              </mc:Choice>
              <mc:Fallback>
                <p:oleObj name="" r:id="rId7" imgW="2832100" imgH="2565400" progId="Visio.Drawing.11">
                  <p:embed/>
                  <p:pic>
                    <p:nvPicPr>
                      <p:cNvPr id="0" name="图片 3152"/>
                      <p:cNvPicPr/>
                      <p:nvPr/>
                    </p:nvPicPr>
                    <p:blipFill>
                      <a:blip r:embed="rId8"/>
                      <a:stretch>
                        <a:fillRect/>
                      </a:stretch>
                    </p:blipFill>
                    <p:spPr>
                      <a:xfrm>
                        <a:off x="5999163" y="3122613"/>
                        <a:ext cx="2957512" cy="21304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5603"/>
                                        </p:tgtEl>
                                        <p:attrNameLst>
                                          <p:attrName>style.visibility</p:attrName>
                                        </p:attrNameLst>
                                      </p:cBhvr>
                                      <p:to>
                                        <p:strVal val="visible"/>
                                      </p:to>
                                    </p:set>
                                    <p:anim calcmode="discrete" valueType="clr">
                                      <p:cBhvr override="childStyle">
                                        <p:cTn id="7" dur="80"/>
                                        <p:tgtEl>
                                          <p:spTgt spid="2560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603"/>
                                        </p:tgtEl>
                                        <p:attrNameLst>
                                          <p:attrName>fillcolor</p:attrName>
                                        </p:attrNameLst>
                                      </p:cBhvr>
                                      <p:tavLst>
                                        <p:tav tm="0">
                                          <p:val>
                                            <p:clrVal>
                                              <a:schemeClr val="accent2"/>
                                            </p:clrVal>
                                          </p:val>
                                        </p:tav>
                                        <p:tav tm="50000">
                                          <p:val>
                                            <p:clrVal>
                                              <a:schemeClr val="hlink"/>
                                            </p:clrVal>
                                          </p:val>
                                        </p:tav>
                                      </p:tavLst>
                                    </p:anim>
                                    <p:set>
                                      <p:cBhvr>
                                        <p:cTn id="9" dur="80"/>
                                        <p:tgtEl>
                                          <p:spTgt spid="2560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5604"/>
                                        </p:tgtEl>
                                        <p:attrNameLst>
                                          <p:attrName>style.visibility</p:attrName>
                                        </p:attrNameLst>
                                      </p:cBhvr>
                                      <p:to>
                                        <p:strVal val="visible"/>
                                      </p:to>
                                    </p:set>
                                    <p:animEffect transition="in" filter="dissolve">
                                      <p:cBhvr>
                                        <p:cTn id="14" dur="500"/>
                                        <p:tgtEl>
                                          <p:spTgt spid="25604"/>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5605"/>
                                        </p:tgtEl>
                                        <p:attrNameLst>
                                          <p:attrName>style.visibility</p:attrName>
                                        </p:attrNameLst>
                                      </p:cBhvr>
                                      <p:to>
                                        <p:strVal val="visible"/>
                                      </p:to>
                                    </p:set>
                                    <p:anim calcmode="discrete" valueType="clr">
                                      <p:cBhvr override="childStyle">
                                        <p:cTn id="19" dur="80"/>
                                        <p:tgtEl>
                                          <p:spTgt spid="25605"/>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5605"/>
                                        </p:tgtEl>
                                        <p:attrNameLst>
                                          <p:attrName>fillcolor</p:attrName>
                                        </p:attrNameLst>
                                      </p:cBhvr>
                                      <p:tavLst>
                                        <p:tav tm="0">
                                          <p:val>
                                            <p:clrVal>
                                              <a:schemeClr val="accent2"/>
                                            </p:clrVal>
                                          </p:val>
                                        </p:tav>
                                        <p:tav tm="50000">
                                          <p:val>
                                            <p:clrVal>
                                              <a:schemeClr val="hlink"/>
                                            </p:clrVal>
                                          </p:val>
                                        </p:tav>
                                      </p:tavLst>
                                    </p:anim>
                                    <p:set>
                                      <p:cBhvr>
                                        <p:cTn id="21" dur="80"/>
                                        <p:tgtEl>
                                          <p:spTgt spid="25605"/>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5606"/>
                                        </p:tgtEl>
                                        <p:attrNameLst>
                                          <p:attrName>style.visibility</p:attrName>
                                        </p:attrNameLst>
                                      </p:cBhvr>
                                      <p:to>
                                        <p:strVal val="visible"/>
                                      </p:to>
                                    </p:set>
                                    <p:anim calcmode="discrete" valueType="clr">
                                      <p:cBhvr override="childStyle">
                                        <p:cTn id="26" dur="80"/>
                                        <p:tgtEl>
                                          <p:spTgt spid="25606"/>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5606"/>
                                        </p:tgtEl>
                                        <p:attrNameLst>
                                          <p:attrName>fillcolor</p:attrName>
                                        </p:attrNameLst>
                                      </p:cBhvr>
                                      <p:tavLst>
                                        <p:tav tm="0">
                                          <p:val>
                                            <p:clrVal>
                                              <a:schemeClr val="accent2"/>
                                            </p:clrVal>
                                          </p:val>
                                        </p:tav>
                                        <p:tav tm="50000">
                                          <p:val>
                                            <p:clrVal>
                                              <a:schemeClr val="hlink"/>
                                            </p:clrVal>
                                          </p:val>
                                        </p:tav>
                                      </p:tavLst>
                                    </p:anim>
                                    <p:set>
                                      <p:cBhvr>
                                        <p:cTn id="28" dur="80"/>
                                        <p:tgtEl>
                                          <p:spTgt spid="25606"/>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6"/>
                                        </p:tgtEl>
                                        <p:attrNameLst>
                                          <p:attrName>style.visibility</p:attrName>
                                        </p:attrNameLst>
                                      </p:cBhvr>
                                      <p:to>
                                        <p:strVal val="visible"/>
                                      </p:to>
                                    </p:set>
                                    <p:anim calcmode="discrete" valueType="clr">
                                      <p:cBhvr override="childStyle">
                                        <p:cTn id="33"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6"/>
                                        </p:tgtEl>
                                        <p:attrNameLst>
                                          <p:attrName>fillcolor</p:attrName>
                                        </p:attrNameLst>
                                      </p:cBhvr>
                                      <p:tavLst>
                                        <p:tav tm="0">
                                          <p:val>
                                            <p:clrVal>
                                              <a:schemeClr val="accent2"/>
                                            </p:clrVal>
                                          </p:val>
                                        </p:tav>
                                        <p:tav tm="50000">
                                          <p:val>
                                            <p:clrVal>
                                              <a:schemeClr val="hlink"/>
                                            </p:clrVal>
                                          </p:val>
                                        </p:tav>
                                      </p:tavLst>
                                    </p:anim>
                                    <p:set>
                                      <p:cBhvr>
                                        <p:cTn id="35" dur="80"/>
                                        <p:tgtEl>
                                          <p:spTgt spid="6"/>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5607"/>
                                        </p:tgtEl>
                                        <p:attrNameLst>
                                          <p:attrName>style.visibility</p:attrName>
                                        </p:attrNameLst>
                                      </p:cBhvr>
                                      <p:to>
                                        <p:strVal val="visible"/>
                                      </p:to>
                                    </p:set>
                                    <p:animEffect transition="in" filter="dissolve">
                                      <p:cBhvr>
                                        <p:cTn id="40" dur="500"/>
                                        <p:tgtEl>
                                          <p:spTgt spid="25607"/>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25608"/>
                                        </p:tgtEl>
                                        <p:attrNameLst>
                                          <p:attrName>style.visibility</p:attrName>
                                        </p:attrNameLst>
                                      </p:cBhvr>
                                      <p:to>
                                        <p:strVal val="visible"/>
                                      </p:to>
                                    </p:set>
                                    <p:anim calcmode="discrete" valueType="clr">
                                      <p:cBhvr override="childStyle">
                                        <p:cTn id="45" dur="80"/>
                                        <p:tgtEl>
                                          <p:spTgt spid="25608"/>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25608"/>
                                        </p:tgtEl>
                                        <p:attrNameLst>
                                          <p:attrName>fillcolor</p:attrName>
                                        </p:attrNameLst>
                                      </p:cBhvr>
                                      <p:tavLst>
                                        <p:tav tm="0">
                                          <p:val>
                                            <p:clrVal>
                                              <a:schemeClr val="accent2"/>
                                            </p:clrVal>
                                          </p:val>
                                        </p:tav>
                                        <p:tav tm="50000">
                                          <p:val>
                                            <p:clrVal>
                                              <a:schemeClr val="hlink"/>
                                            </p:clrVal>
                                          </p:val>
                                        </p:tav>
                                      </p:tavLst>
                                    </p:anim>
                                    <p:set>
                                      <p:cBhvr>
                                        <p:cTn id="47" dur="80"/>
                                        <p:tgtEl>
                                          <p:spTgt spid="25608"/>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7" presetClass="entr" presetSubtype="0" fill="hold" grpId="0" nodeType="clickEffect">
                                  <p:stCondLst>
                                    <p:cond delay="0"/>
                                  </p:stCondLst>
                                  <p:iterate type="lt">
                                    <p:tmPct val="50000"/>
                                  </p:iterate>
                                  <p:childTnLst>
                                    <p:set>
                                      <p:cBhvr>
                                        <p:cTn id="51" dur="1" fill="hold">
                                          <p:stCondLst>
                                            <p:cond delay="0"/>
                                          </p:stCondLst>
                                        </p:cTn>
                                        <p:tgtEl>
                                          <p:spTgt spid="51211"/>
                                        </p:tgtEl>
                                        <p:attrNameLst>
                                          <p:attrName>style.visibility</p:attrName>
                                        </p:attrNameLst>
                                      </p:cBhvr>
                                      <p:to>
                                        <p:strVal val="visible"/>
                                      </p:to>
                                    </p:set>
                                    <p:anim calcmode="discrete" valueType="clr">
                                      <p:cBhvr override="childStyle">
                                        <p:cTn id="52" dur="80"/>
                                        <p:tgtEl>
                                          <p:spTgt spid="51211"/>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51211"/>
                                        </p:tgtEl>
                                        <p:attrNameLst>
                                          <p:attrName>fillcolor</p:attrName>
                                        </p:attrNameLst>
                                      </p:cBhvr>
                                      <p:tavLst>
                                        <p:tav tm="0">
                                          <p:val>
                                            <p:clrVal>
                                              <a:schemeClr val="accent2"/>
                                            </p:clrVal>
                                          </p:val>
                                        </p:tav>
                                        <p:tav tm="50000">
                                          <p:val>
                                            <p:clrVal>
                                              <a:schemeClr val="hlink"/>
                                            </p:clrVal>
                                          </p:val>
                                        </p:tav>
                                      </p:tavLst>
                                    </p:anim>
                                    <p:set>
                                      <p:cBhvr>
                                        <p:cTn id="54" dur="80"/>
                                        <p:tgtEl>
                                          <p:spTgt spid="51211"/>
                                        </p:tgtEl>
                                        <p:attrNameLst>
                                          <p:attrName>fill.type</p:attrName>
                                        </p:attrNameLst>
                                      </p:cBhvr>
                                      <p:to>
                                        <p:strVal val="solid"/>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51213"/>
                                        </p:tgtEl>
                                        <p:attrNameLst>
                                          <p:attrName>style.visibility</p:attrName>
                                        </p:attrNameLst>
                                      </p:cBhvr>
                                      <p:to>
                                        <p:strVal val="visible"/>
                                      </p:to>
                                    </p:set>
                                    <p:anim calcmode="discrete" valueType="clr">
                                      <p:cBhvr override="childStyle">
                                        <p:cTn id="59" dur="80"/>
                                        <p:tgtEl>
                                          <p:spTgt spid="51213"/>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51213"/>
                                        </p:tgtEl>
                                        <p:attrNameLst>
                                          <p:attrName>fillcolor</p:attrName>
                                        </p:attrNameLst>
                                      </p:cBhvr>
                                      <p:tavLst>
                                        <p:tav tm="0">
                                          <p:val>
                                            <p:clrVal>
                                              <a:schemeClr val="accent2"/>
                                            </p:clrVal>
                                          </p:val>
                                        </p:tav>
                                        <p:tav tm="50000">
                                          <p:val>
                                            <p:clrVal>
                                              <a:schemeClr val="hlink"/>
                                            </p:clrVal>
                                          </p:val>
                                        </p:tav>
                                      </p:tavLst>
                                    </p:anim>
                                    <p:set>
                                      <p:cBhvr>
                                        <p:cTn id="61" dur="80"/>
                                        <p:tgtEl>
                                          <p:spTgt spid="51213"/>
                                        </p:tgtEl>
                                        <p:attrNameLst>
                                          <p:attrName>fill.type</p:attrName>
                                        </p:attrNameLst>
                                      </p:cBhvr>
                                      <p:to>
                                        <p:strVal val="solid"/>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51218"/>
                                        </p:tgtEl>
                                        <p:attrNameLst>
                                          <p:attrName>style.visibility</p:attrName>
                                        </p:attrNameLst>
                                      </p:cBhvr>
                                      <p:to>
                                        <p:strVal val="visible"/>
                                      </p:to>
                                    </p:set>
                                    <p:animEffect transition="in" filter="dissolve">
                                      <p:cBhvr>
                                        <p:cTn id="66" dur="500"/>
                                        <p:tgtEl>
                                          <p:spTgt spid="51218"/>
                                        </p:tgtEl>
                                      </p:cBhvr>
                                    </p:animEffect>
                                  </p:childTnLst>
                                </p:cTn>
                              </p:par>
                            </p:childTnLst>
                          </p:cTn>
                        </p:par>
                      </p:childTnLst>
                    </p:cTn>
                  </p:par>
                  <p:par>
                    <p:cTn id="67" fill="hold">
                      <p:stCondLst>
                        <p:cond delay="indefinite"/>
                      </p:stCondLst>
                      <p:childTnLst>
                        <p:par>
                          <p:cTn id="68" fill="hold">
                            <p:stCondLst>
                              <p:cond delay="0"/>
                            </p:stCondLst>
                            <p:childTnLst>
                              <p:par>
                                <p:cTn id="69" presetID="27" presetClass="entr" presetSubtype="0" fill="hold" grpId="0" nodeType="clickEffect">
                                  <p:stCondLst>
                                    <p:cond delay="0"/>
                                  </p:stCondLst>
                                  <p:iterate type="lt">
                                    <p:tmPct val="50000"/>
                                  </p:iterate>
                                  <p:childTnLst>
                                    <p:set>
                                      <p:cBhvr>
                                        <p:cTn id="70" dur="1" fill="hold">
                                          <p:stCondLst>
                                            <p:cond delay="0"/>
                                          </p:stCondLst>
                                        </p:cTn>
                                        <p:tgtEl>
                                          <p:spTgt spid="4"/>
                                        </p:tgtEl>
                                        <p:attrNameLst>
                                          <p:attrName>style.visibility</p:attrName>
                                        </p:attrNameLst>
                                      </p:cBhvr>
                                      <p:to>
                                        <p:strVal val="visible"/>
                                      </p:to>
                                    </p:set>
                                    <p:anim calcmode="discrete" valueType="clr">
                                      <p:cBhvr override="childStyle">
                                        <p:cTn id="71"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72" dur="80"/>
                                        <p:tgtEl>
                                          <p:spTgt spid="4"/>
                                        </p:tgtEl>
                                        <p:attrNameLst>
                                          <p:attrName>fillcolor</p:attrName>
                                        </p:attrNameLst>
                                      </p:cBhvr>
                                      <p:tavLst>
                                        <p:tav tm="0">
                                          <p:val>
                                            <p:clrVal>
                                              <a:schemeClr val="accent2"/>
                                            </p:clrVal>
                                          </p:val>
                                        </p:tav>
                                        <p:tav tm="50000">
                                          <p:val>
                                            <p:clrVal>
                                              <a:schemeClr val="hlink"/>
                                            </p:clrVal>
                                          </p:val>
                                        </p:tav>
                                      </p:tavLst>
                                    </p:anim>
                                    <p:set>
                                      <p:cBhvr>
                                        <p:cTn id="73" dur="80"/>
                                        <p:tgtEl>
                                          <p:spTgt spid="4"/>
                                        </p:tgtEl>
                                        <p:attrNameLst>
                                          <p:attrName>fill.type</p:attrName>
                                        </p:attrNameLst>
                                      </p:cBhvr>
                                      <p:to>
                                        <p:strVal val="solid"/>
                                      </p:to>
                                    </p:set>
                                  </p:childTnLst>
                                </p:cTn>
                              </p:par>
                            </p:childTnLst>
                          </p:cTn>
                        </p:par>
                        <p:par>
                          <p:cTn id="74" fill="hold">
                            <p:stCondLst>
                              <p:cond delay="599"/>
                            </p:stCondLst>
                            <p:childTnLst>
                              <p:par>
                                <p:cTn id="75" presetID="22" presetClass="entr" presetSubtype="1"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up)">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childTnLst>
                                </p:cTn>
                              </p:par>
                            </p:childTnLst>
                          </p:cTn>
                        </p:par>
                        <p:par>
                          <p:cTn id="82" fill="hold">
                            <p:stCondLst>
                              <p:cond delay="0"/>
                            </p:stCondLst>
                            <p:childTnLst>
                              <p:par>
                                <p:cTn id="83" presetID="27" presetClass="entr" presetSubtype="0" fill="hold" grpId="0" nodeType="afterEffect">
                                  <p:stCondLst>
                                    <p:cond delay="0"/>
                                  </p:stCondLst>
                                  <p:iterate type="lt">
                                    <p:tmPct val="50000"/>
                                  </p:iterate>
                                  <p:childTnLst>
                                    <p:set>
                                      <p:cBhvr>
                                        <p:cTn id="84" dur="1" fill="hold">
                                          <p:stCondLst>
                                            <p:cond delay="0"/>
                                          </p:stCondLst>
                                        </p:cTn>
                                        <p:tgtEl>
                                          <p:spTgt spid="51215"/>
                                        </p:tgtEl>
                                        <p:attrNameLst>
                                          <p:attrName>style.visibility</p:attrName>
                                        </p:attrNameLst>
                                      </p:cBhvr>
                                      <p:to>
                                        <p:strVal val="visible"/>
                                      </p:to>
                                    </p:set>
                                    <p:anim calcmode="discrete" valueType="clr">
                                      <p:cBhvr override="childStyle">
                                        <p:cTn id="85" dur="80"/>
                                        <p:tgtEl>
                                          <p:spTgt spid="51215"/>
                                        </p:tgtEl>
                                        <p:attrNameLst>
                                          <p:attrName>style.color</p:attrName>
                                        </p:attrNameLst>
                                      </p:cBhvr>
                                      <p:tavLst>
                                        <p:tav tm="0">
                                          <p:val>
                                            <p:clrVal>
                                              <a:schemeClr val="accent2"/>
                                            </p:clrVal>
                                          </p:val>
                                        </p:tav>
                                        <p:tav tm="50000">
                                          <p:val>
                                            <p:clrVal>
                                              <a:schemeClr val="hlink"/>
                                            </p:clrVal>
                                          </p:val>
                                        </p:tav>
                                      </p:tavLst>
                                    </p:anim>
                                    <p:anim calcmode="discrete" valueType="clr">
                                      <p:cBhvr>
                                        <p:cTn id="86" dur="80"/>
                                        <p:tgtEl>
                                          <p:spTgt spid="51215"/>
                                        </p:tgtEl>
                                        <p:attrNameLst>
                                          <p:attrName>fillcolor</p:attrName>
                                        </p:attrNameLst>
                                      </p:cBhvr>
                                      <p:tavLst>
                                        <p:tav tm="0">
                                          <p:val>
                                            <p:clrVal>
                                              <a:schemeClr val="accent2"/>
                                            </p:clrVal>
                                          </p:val>
                                        </p:tav>
                                        <p:tav tm="50000">
                                          <p:val>
                                            <p:clrVal>
                                              <a:schemeClr val="hlink"/>
                                            </p:clrVal>
                                          </p:val>
                                        </p:tav>
                                      </p:tavLst>
                                    </p:anim>
                                    <p:set>
                                      <p:cBhvr>
                                        <p:cTn id="87" dur="80"/>
                                        <p:tgtEl>
                                          <p:spTgt spid="51215"/>
                                        </p:tgtEl>
                                        <p:attrNameLst>
                                          <p:attrName>fill.type</p:attrName>
                                        </p:attrNameLst>
                                      </p:cBhvr>
                                      <p:to>
                                        <p:strVal val="solid"/>
                                      </p:to>
                                    </p:set>
                                  </p:childTnLst>
                                </p:cTn>
                              </p:par>
                            </p:childTnLst>
                          </p:cTn>
                        </p:par>
                        <p:par>
                          <p:cTn id="88" fill="hold">
                            <p:stCondLst>
                              <p:cond delay="320"/>
                            </p:stCondLst>
                            <p:childTnLst>
                              <p:par>
                                <p:cTn id="89" presetID="27" presetClass="entr" presetSubtype="0" fill="hold" grpId="0" nodeType="afterEffect">
                                  <p:stCondLst>
                                    <p:cond delay="0"/>
                                  </p:stCondLst>
                                  <p:iterate type="lt">
                                    <p:tmPct val="50000"/>
                                  </p:iterate>
                                  <p:childTnLst>
                                    <p:set>
                                      <p:cBhvr>
                                        <p:cTn id="90" dur="1" fill="hold">
                                          <p:stCondLst>
                                            <p:cond delay="0"/>
                                          </p:stCondLst>
                                        </p:cTn>
                                        <p:tgtEl>
                                          <p:spTgt spid="51216"/>
                                        </p:tgtEl>
                                        <p:attrNameLst>
                                          <p:attrName>style.visibility</p:attrName>
                                        </p:attrNameLst>
                                      </p:cBhvr>
                                      <p:to>
                                        <p:strVal val="visible"/>
                                      </p:to>
                                    </p:set>
                                    <p:anim calcmode="discrete" valueType="clr">
                                      <p:cBhvr override="childStyle">
                                        <p:cTn id="91" dur="80"/>
                                        <p:tgtEl>
                                          <p:spTgt spid="51216"/>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51216"/>
                                        </p:tgtEl>
                                        <p:attrNameLst>
                                          <p:attrName>fillcolor</p:attrName>
                                        </p:attrNameLst>
                                      </p:cBhvr>
                                      <p:tavLst>
                                        <p:tav tm="0">
                                          <p:val>
                                            <p:clrVal>
                                              <a:schemeClr val="accent2"/>
                                            </p:clrVal>
                                          </p:val>
                                        </p:tav>
                                        <p:tav tm="50000">
                                          <p:val>
                                            <p:clrVal>
                                              <a:schemeClr val="hlink"/>
                                            </p:clrVal>
                                          </p:val>
                                        </p:tav>
                                      </p:tavLst>
                                    </p:anim>
                                    <p:set>
                                      <p:cBhvr>
                                        <p:cTn id="93" dur="80"/>
                                        <p:tgtEl>
                                          <p:spTgt spid="51216"/>
                                        </p:tgtEl>
                                        <p:attrNameLst>
                                          <p:attrName>fill.type</p:attrName>
                                        </p:attrNameLst>
                                      </p:cBhvr>
                                      <p:to>
                                        <p:strVal val="solid"/>
                                      </p:to>
                                    </p:set>
                                  </p:childTnLst>
                                </p:cTn>
                              </p:par>
                            </p:childTnLst>
                          </p:cTn>
                        </p:par>
                      </p:childTnLst>
                    </p:cTn>
                  </p:par>
                  <p:par>
                    <p:cTn id="94" fill="hold">
                      <p:stCondLst>
                        <p:cond delay="indefinite"/>
                      </p:stCondLst>
                      <p:childTnLst>
                        <p:par>
                          <p:cTn id="95" fill="hold">
                            <p:stCondLst>
                              <p:cond delay="0"/>
                            </p:stCondLst>
                            <p:childTnLst>
                              <p:par>
                                <p:cTn id="96" presetID="27" presetClass="entr" presetSubtype="0" fill="hold" grpId="0" nodeType="clickEffect">
                                  <p:stCondLst>
                                    <p:cond delay="0"/>
                                  </p:stCondLst>
                                  <p:iterate type="lt">
                                    <p:tmPct val="50000"/>
                                  </p:iterate>
                                  <p:childTnLst>
                                    <p:set>
                                      <p:cBhvr>
                                        <p:cTn id="97" dur="1" fill="hold">
                                          <p:stCondLst>
                                            <p:cond delay="0"/>
                                          </p:stCondLst>
                                        </p:cTn>
                                        <p:tgtEl>
                                          <p:spTgt spid="51217"/>
                                        </p:tgtEl>
                                        <p:attrNameLst>
                                          <p:attrName>style.visibility</p:attrName>
                                        </p:attrNameLst>
                                      </p:cBhvr>
                                      <p:to>
                                        <p:strVal val="visible"/>
                                      </p:to>
                                    </p:set>
                                    <p:anim calcmode="discrete" valueType="clr">
                                      <p:cBhvr override="childStyle">
                                        <p:cTn id="98" dur="80"/>
                                        <p:tgtEl>
                                          <p:spTgt spid="51217"/>
                                        </p:tgtEl>
                                        <p:attrNameLst>
                                          <p:attrName>style.color</p:attrName>
                                        </p:attrNameLst>
                                      </p:cBhvr>
                                      <p:tavLst>
                                        <p:tav tm="0">
                                          <p:val>
                                            <p:clrVal>
                                              <a:schemeClr val="accent2"/>
                                            </p:clrVal>
                                          </p:val>
                                        </p:tav>
                                        <p:tav tm="50000">
                                          <p:val>
                                            <p:clrVal>
                                              <a:schemeClr val="hlink"/>
                                            </p:clrVal>
                                          </p:val>
                                        </p:tav>
                                      </p:tavLst>
                                    </p:anim>
                                    <p:anim calcmode="discrete" valueType="clr">
                                      <p:cBhvr>
                                        <p:cTn id="99" dur="80"/>
                                        <p:tgtEl>
                                          <p:spTgt spid="51217"/>
                                        </p:tgtEl>
                                        <p:attrNameLst>
                                          <p:attrName>fillcolor</p:attrName>
                                        </p:attrNameLst>
                                      </p:cBhvr>
                                      <p:tavLst>
                                        <p:tav tm="0">
                                          <p:val>
                                            <p:clrVal>
                                              <a:schemeClr val="accent2"/>
                                            </p:clrVal>
                                          </p:val>
                                        </p:tav>
                                        <p:tav tm="50000">
                                          <p:val>
                                            <p:clrVal>
                                              <a:schemeClr val="hlink"/>
                                            </p:clrVal>
                                          </p:val>
                                        </p:tav>
                                      </p:tavLst>
                                    </p:anim>
                                    <p:set>
                                      <p:cBhvr>
                                        <p:cTn id="100" dur="80"/>
                                        <p:tgtEl>
                                          <p:spTgt spid="512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25603" grpId="1"/>
      <p:bldP spid="25605" grpId="0"/>
      <p:bldP spid="25605" grpId="1"/>
      <p:bldP spid="25606" grpId="0"/>
      <p:bldP spid="25606" grpId="1"/>
      <p:bldP spid="25608" grpId="0"/>
      <p:bldP spid="25608" grpId="1"/>
      <p:bldP spid="4" grpId="0"/>
      <p:bldP spid="4" grpId="1"/>
      <p:bldP spid="6" grpId="0"/>
      <p:bldP spid="6" grpId="1"/>
      <p:bldP spid="53258" grpId="1"/>
      <p:bldP spid="10" grpId="0" bldLvl="0" animBg="1"/>
      <p:bldP spid="10" grpId="1" animBg="1"/>
      <p:bldP spid="51211" grpId="0"/>
      <p:bldP spid="51211" grpId="1"/>
      <p:bldP spid="51213" grpId="0"/>
      <p:bldP spid="51213" grpId="1"/>
      <p:bldP spid="51215" grpId="0"/>
      <p:bldP spid="51215" grpId="1"/>
      <p:bldP spid="51216" grpId="0"/>
      <p:bldP spid="51216" grpId="1"/>
      <p:bldP spid="51217" grpId="0"/>
      <p:bldP spid="5121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框 6"/>
          <p:cNvSpPr txBox="1"/>
          <p:nvPr/>
        </p:nvSpPr>
        <p:spPr>
          <a:xfrm>
            <a:off x="762000" y="606425"/>
            <a:ext cx="2903538" cy="368300"/>
          </a:xfrm>
          <a:prstGeom prst="rect">
            <a:avLst/>
          </a:prstGeom>
          <a:noFill/>
          <a:ln w="9525">
            <a:noFill/>
          </a:ln>
        </p:spPr>
        <p:txBody>
          <a:bodyPr wrap="none" anchor="t" anchorCtr="0">
            <a:spAutoFit/>
          </a:bodyPr>
          <a:p>
            <a:pPr eaLnBrk="0" hangingPunct="0"/>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 新方法：基于</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T/FF</a:t>
            </a:r>
            <a:r>
              <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设计</a:t>
            </a:r>
            <a:endPar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pic>
        <p:nvPicPr>
          <p:cNvPr id="52226" name="图片 34824"/>
          <p:cNvPicPr>
            <a:picLocks noChangeAspect="1"/>
          </p:cNvPicPr>
          <p:nvPr/>
        </p:nvPicPr>
        <p:blipFill>
          <a:blip r:embed="rId1"/>
          <a:srcRect t="16019" b="18738"/>
          <a:stretch>
            <a:fillRect/>
          </a:stretch>
        </p:blipFill>
        <p:spPr>
          <a:xfrm>
            <a:off x="898525" y="1814513"/>
            <a:ext cx="3762375" cy="1554162"/>
          </a:xfrm>
          <a:prstGeom prst="rect">
            <a:avLst/>
          </a:prstGeom>
          <a:noFill/>
          <a:ln w="9525">
            <a:noFill/>
          </a:ln>
        </p:spPr>
      </p:pic>
      <p:sp>
        <p:nvSpPr>
          <p:cNvPr id="4" name="文本框 3"/>
          <p:cNvSpPr txBox="1"/>
          <p:nvPr/>
        </p:nvSpPr>
        <p:spPr>
          <a:xfrm>
            <a:off x="1168400" y="1193800"/>
            <a:ext cx="1347788"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5" name="文本框 4"/>
          <p:cNvSpPr txBox="1"/>
          <p:nvPr/>
        </p:nvSpPr>
        <p:spPr>
          <a:xfrm>
            <a:off x="3295650" y="1268413"/>
            <a:ext cx="11811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52230" name="文本框 34822"/>
          <p:cNvSpPr txBox="1"/>
          <p:nvPr/>
        </p:nvSpPr>
        <p:spPr>
          <a:xfrm>
            <a:off x="3295650" y="974725"/>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endParaRPr lang="zh-CN" altLang="en-US" dirty="0">
              <a:latin typeface="Arial" panose="020B0604020202020204" pitchFamily="34" charset="0"/>
              <a:ea typeface="宋体" panose="02010600030101010101" pitchFamily="2" charset="-122"/>
            </a:endParaRPr>
          </a:p>
        </p:txBody>
      </p:sp>
      <p:sp>
        <p:nvSpPr>
          <p:cNvPr id="52231" name="文本框 7"/>
          <p:cNvSpPr txBox="1"/>
          <p:nvPr/>
        </p:nvSpPr>
        <p:spPr>
          <a:xfrm>
            <a:off x="2516188" y="3552825"/>
            <a:ext cx="7112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=1</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52232" name="文本框 8"/>
          <p:cNvSpPr txBox="1"/>
          <p:nvPr/>
        </p:nvSpPr>
        <p:spPr>
          <a:xfrm>
            <a:off x="6834188" y="3522663"/>
            <a:ext cx="8636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52233" name="文本框 9"/>
          <p:cNvSpPr txBox="1"/>
          <p:nvPr/>
        </p:nvSpPr>
        <p:spPr>
          <a:xfrm>
            <a:off x="2644775" y="5711825"/>
            <a:ext cx="1154113"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52234" name="文本框 10"/>
          <p:cNvSpPr txBox="1"/>
          <p:nvPr/>
        </p:nvSpPr>
        <p:spPr>
          <a:xfrm>
            <a:off x="6354763" y="5713413"/>
            <a:ext cx="144621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2" name="右箭头 1"/>
          <p:cNvSpPr/>
          <p:nvPr/>
        </p:nvSpPr>
        <p:spPr>
          <a:xfrm>
            <a:off x="2746375" y="1343025"/>
            <a:ext cx="250825" cy="219075"/>
          </a:xfrm>
          <a:prstGeom prst="rightArrow">
            <a:avLst>
              <a:gd name="adj1" fmla="val 50000"/>
              <a:gd name="adj2" fmla="val 49735"/>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3" name="图片 34824"/>
          <p:cNvPicPr>
            <a:picLocks noChangeAspect="1"/>
          </p:cNvPicPr>
          <p:nvPr/>
        </p:nvPicPr>
        <p:blipFill>
          <a:blip r:embed="rId1"/>
          <a:srcRect t="16019" b="18738"/>
          <a:stretch>
            <a:fillRect/>
          </a:stretch>
        </p:blipFill>
        <p:spPr>
          <a:xfrm>
            <a:off x="5010150" y="1814513"/>
            <a:ext cx="3894138" cy="1608137"/>
          </a:xfrm>
          <a:prstGeom prst="rect">
            <a:avLst/>
          </a:prstGeom>
          <a:noFill/>
          <a:ln w="9525">
            <a:noFill/>
          </a:ln>
        </p:spPr>
      </p:pic>
      <p:sp>
        <p:nvSpPr>
          <p:cNvPr id="46091" name="矩形 11270"/>
          <p:cNvSpPr/>
          <p:nvPr/>
        </p:nvSpPr>
        <p:spPr>
          <a:xfrm>
            <a:off x="1254125" y="1814513"/>
            <a:ext cx="149225"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2201863" y="1814513"/>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7" name="矩形 11270"/>
          <p:cNvSpPr/>
          <p:nvPr/>
        </p:nvSpPr>
        <p:spPr>
          <a:xfrm>
            <a:off x="3148013" y="1814513"/>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矩形 11270"/>
          <p:cNvSpPr/>
          <p:nvPr/>
        </p:nvSpPr>
        <p:spPr>
          <a:xfrm>
            <a:off x="4038600" y="1814513"/>
            <a:ext cx="147638"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矩形 11270"/>
          <p:cNvSpPr/>
          <p:nvPr/>
        </p:nvSpPr>
        <p:spPr>
          <a:xfrm>
            <a:off x="1254125" y="2243138"/>
            <a:ext cx="149225"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矩形 11270"/>
          <p:cNvSpPr/>
          <p:nvPr/>
        </p:nvSpPr>
        <p:spPr>
          <a:xfrm>
            <a:off x="2201863" y="2243138"/>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矩形 11270"/>
          <p:cNvSpPr/>
          <p:nvPr/>
        </p:nvSpPr>
        <p:spPr>
          <a:xfrm>
            <a:off x="3092450" y="2243138"/>
            <a:ext cx="131763"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矩形 11270"/>
          <p:cNvSpPr/>
          <p:nvPr/>
        </p:nvSpPr>
        <p:spPr>
          <a:xfrm>
            <a:off x="4038600" y="2243138"/>
            <a:ext cx="147638"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矩形 11270"/>
          <p:cNvSpPr/>
          <p:nvPr/>
        </p:nvSpPr>
        <p:spPr>
          <a:xfrm>
            <a:off x="1254125" y="2652713"/>
            <a:ext cx="149225"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矩形 11270"/>
          <p:cNvSpPr/>
          <p:nvPr/>
        </p:nvSpPr>
        <p:spPr>
          <a:xfrm>
            <a:off x="2201863" y="2652713"/>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矩形 11270"/>
          <p:cNvSpPr/>
          <p:nvPr/>
        </p:nvSpPr>
        <p:spPr>
          <a:xfrm>
            <a:off x="3148013" y="2652713"/>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6" name="矩形 11270"/>
          <p:cNvSpPr/>
          <p:nvPr/>
        </p:nvSpPr>
        <p:spPr>
          <a:xfrm>
            <a:off x="4038600" y="2652713"/>
            <a:ext cx="147638"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7" name="矩形 11270"/>
          <p:cNvSpPr/>
          <p:nvPr/>
        </p:nvSpPr>
        <p:spPr>
          <a:xfrm>
            <a:off x="1254125" y="3025775"/>
            <a:ext cx="149225"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8" name="矩形 11270"/>
          <p:cNvSpPr/>
          <p:nvPr/>
        </p:nvSpPr>
        <p:spPr>
          <a:xfrm>
            <a:off x="2201863" y="3025775"/>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9" name="矩形 11270"/>
          <p:cNvSpPr/>
          <p:nvPr/>
        </p:nvSpPr>
        <p:spPr>
          <a:xfrm>
            <a:off x="3148013" y="3025775"/>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0" name="矩形 11270"/>
          <p:cNvSpPr/>
          <p:nvPr/>
        </p:nvSpPr>
        <p:spPr>
          <a:xfrm>
            <a:off x="4038600" y="3025775"/>
            <a:ext cx="147638"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1" name="右箭头 20"/>
          <p:cNvSpPr/>
          <p:nvPr/>
        </p:nvSpPr>
        <p:spPr>
          <a:xfrm>
            <a:off x="2114550" y="3614738"/>
            <a:ext cx="322263" cy="244475"/>
          </a:xfrm>
          <a:prstGeom prst="rightArrow">
            <a:avLst>
              <a:gd name="adj1" fmla="val 50000"/>
              <a:gd name="adj2" fmla="val 49999"/>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2" name="矩形 11270"/>
          <p:cNvSpPr/>
          <p:nvPr/>
        </p:nvSpPr>
        <p:spPr>
          <a:xfrm>
            <a:off x="5265738" y="1885950"/>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3" name="矩形 11270"/>
          <p:cNvSpPr/>
          <p:nvPr/>
        </p:nvSpPr>
        <p:spPr>
          <a:xfrm>
            <a:off x="7192963" y="1885950"/>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4" name="矩形 11270"/>
          <p:cNvSpPr/>
          <p:nvPr/>
        </p:nvSpPr>
        <p:spPr>
          <a:xfrm>
            <a:off x="5265738" y="2314575"/>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5" name="矩形 11270"/>
          <p:cNvSpPr/>
          <p:nvPr/>
        </p:nvSpPr>
        <p:spPr>
          <a:xfrm>
            <a:off x="7192963" y="2314575"/>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6" name="矩形 11270"/>
          <p:cNvSpPr/>
          <p:nvPr/>
        </p:nvSpPr>
        <p:spPr>
          <a:xfrm>
            <a:off x="5265738" y="2724150"/>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7" name="矩形 11270"/>
          <p:cNvSpPr/>
          <p:nvPr/>
        </p:nvSpPr>
        <p:spPr>
          <a:xfrm>
            <a:off x="7192963" y="2724150"/>
            <a:ext cx="147637"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8" name="矩形 11270"/>
          <p:cNvSpPr/>
          <p:nvPr/>
        </p:nvSpPr>
        <p:spPr>
          <a:xfrm>
            <a:off x="5265738" y="3097213"/>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9" name="矩形 11270"/>
          <p:cNvSpPr/>
          <p:nvPr/>
        </p:nvSpPr>
        <p:spPr>
          <a:xfrm>
            <a:off x="7192963" y="3097213"/>
            <a:ext cx="147637"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0" name="上弧形箭头 29"/>
          <p:cNvSpPr/>
          <p:nvPr/>
        </p:nvSpPr>
        <p:spPr>
          <a:xfrm>
            <a:off x="6299200" y="1700213"/>
            <a:ext cx="936625" cy="144462"/>
          </a:xfrm>
          <a:prstGeom prst="curvedDownArrow">
            <a:avLst>
              <a:gd name="adj1" fmla="val 24974"/>
              <a:gd name="adj2" fmla="val 49884"/>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1" name="上弧形箭头 30"/>
          <p:cNvSpPr/>
          <p:nvPr/>
        </p:nvSpPr>
        <p:spPr>
          <a:xfrm>
            <a:off x="8207375" y="1670050"/>
            <a:ext cx="696913" cy="144463"/>
          </a:xfrm>
          <a:prstGeom prst="curvedDownArrow">
            <a:avLst>
              <a:gd name="adj1" fmla="val 24950"/>
              <a:gd name="adj2" fmla="val 49872"/>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2" name="上弧形箭头 31"/>
          <p:cNvSpPr/>
          <p:nvPr/>
        </p:nvSpPr>
        <p:spPr>
          <a:xfrm>
            <a:off x="6283325" y="2114550"/>
            <a:ext cx="936625" cy="144463"/>
          </a:xfrm>
          <a:prstGeom prst="curvedDownArrow">
            <a:avLst>
              <a:gd name="adj1" fmla="val 24974"/>
              <a:gd name="adj2" fmla="val 49884"/>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3" name="上弧形箭头 32"/>
          <p:cNvSpPr/>
          <p:nvPr/>
        </p:nvSpPr>
        <p:spPr>
          <a:xfrm>
            <a:off x="8191500" y="2084388"/>
            <a:ext cx="696913" cy="144462"/>
          </a:xfrm>
          <a:prstGeom prst="curvedDownArrow">
            <a:avLst>
              <a:gd name="adj1" fmla="val 24950"/>
              <a:gd name="adj2" fmla="val 49872"/>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4" name="上弧形箭头 33"/>
          <p:cNvSpPr/>
          <p:nvPr/>
        </p:nvSpPr>
        <p:spPr>
          <a:xfrm>
            <a:off x="6283325" y="2544763"/>
            <a:ext cx="936625" cy="144462"/>
          </a:xfrm>
          <a:prstGeom prst="curvedDownArrow">
            <a:avLst>
              <a:gd name="adj1" fmla="val 24974"/>
              <a:gd name="adj2" fmla="val 49884"/>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5" name="上弧形箭头 34"/>
          <p:cNvSpPr/>
          <p:nvPr/>
        </p:nvSpPr>
        <p:spPr>
          <a:xfrm>
            <a:off x="8191500" y="2514600"/>
            <a:ext cx="696913" cy="144463"/>
          </a:xfrm>
          <a:prstGeom prst="curvedDownArrow">
            <a:avLst>
              <a:gd name="adj1" fmla="val 24950"/>
              <a:gd name="adj2" fmla="val 49872"/>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6" name="上弧形箭头 35"/>
          <p:cNvSpPr/>
          <p:nvPr/>
        </p:nvSpPr>
        <p:spPr>
          <a:xfrm>
            <a:off x="6354763" y="2974975"/>
            <a:ext cx="936625" cy="144463"/>
          </a:xfrm>
          <a:prstGeom prst="curvedDownArrow">
            <a:avLst>
              <a:gd name="adj1" fmla="val 24974"/>
              <a:gd name="adj2" fmla="val 49884"/>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7" name="上弧形箭头 36"/>
          <p:cNvSpPr/>
          <p:nvPr/>
        </p:nvSpPr>
        <p:spPr>
          <a:xfrm>
            <a:off x="8262938" y="2946400"/>
            <a:ext cx="696912" cy="142875"/>
          </a:xfrm>
          <a:prstGeom prst="curvedDownArrow">
            <a:avLst>
              <a:gd name="adj1" fmla="val 25227"/>
              <a:gd name="adj2" fmla="val 50426"/>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8" name="矩形 11270"/>
          <p:cNvSpPr/>
          <p:nvPr/>
        </p:nvSpPr>
        <p:spPr>
          <a:xfrm>
            <a:off x="6354763" y="1814513"/>
            <a:ext cx="157162" cy="1528762"/>
          </a:xfrm>
          <a:prstGeom prst="rect">
            <a:avLst/>
          </a:prstGeom>
          <a:solidFill>
            <a:srgbClr val="3C8C93">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9" name="矩形 11270"/>
          <p:cNvSpPr/>
          <p:nvPr/>
        </p:nvSpPr>
        <p:spPr>
          <a:xfrm>
            <a:off x="8262938" y="1854200"/>
            <a:ext cx="157162" cy="1528763"/>
          </a:xfrm>
          <a:prstGeom prst="rect">
            <a:avLst/>
          </a:prstGeom>
          <a:solidFill>
            <a:srgbClr val="3C8C93">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0" name="右箭头 39"/>
          <p:cNvSpPr/>
          <p:nvPr/>
        </p:nvSpPr>
        <p:spPr>
          <a:xfrm>
            <a:off x="6511925" y="3598863"/>
            <a:ext cx="269875" cy="276225"/>
          </a:xfrm>
          <a:prstGeom prst="right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41" name="图片 34824"/>
          <p:cNvPicPr>
            <a:picLocks noChangeAspect="1"/>
          </p:cNvPicPr>
          <p:nvPr/>
        </p:nvPicPr>
        <p:blipFill>
          <a:blip r:embed="rId1"/>
          <a:srcRect t="16019" b="18738"/>
          <a:stretch>
            <a:fillRect/>
          </a:stretch>
        </p:blipFill>
        <p:spPr>
          <a:xfrm>
            <a:off x="990600" y="4108450"/>
            <a:ext cx="3762375" cy="1554163"/>
          </a:xfrm>
          <a:prstGeom prst="rect">
            <a:avLst/>
          </a:prstGeom>
          <a:noFill/>
          <a:ln w="9525">
            <a:noFill/>
          </a:ln>
        </p:spPr>
      </p:pic>
      <p:sp>
        <p:nvSpPr>
          <p:cNvPr id="42" name="矩形 11270"/>
          <p:cNvSpPr/>
          <p:nvPr/>
        </p:nvSpPr>
        <p:spPr>
          <a:xfrm>
            <a:off x="1168400" y="4108450"/>
            <a:ext cx="85725"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3" name="矩形 11270"/>
          <p:cNvSpPr/>
          <p:nvPr/>
        </p:nvSpPr>
        <p:spPr>
          <a:xfrm>
            <a:off x="1168400" y="4521200"/>
            <a:ext cx="85725"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4" name="矩形 11270"/>
          <p:cNvSpPr/>
          <p:nvPr/>
        </p:nvSpPr>
        <p:spPr>
          <a:xfrm>
            <a:off x="1168400" y="4929188"/>
            <a:ext cx="85725"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5" name="矩形 11270"/>
          <p:cNvSpPr/>
          <p:nvPr/>
        </p:nvSpPr>
        <p:spPr>
          <a:xfrm>
            <a:off x="1168400" y="5391150"/>
            <a:ext cx="85725" cy="2460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6" name="矩形 11270"/>
          <p:cNvSpPr/>
          <p:nvPr/>
        </p:nvSpPr>
        <p:spPr>
          <a:xfrm>
            <a:off x="4029075" y="4108450"/>
            <a:ext cx="227013" cy="1474788"/>
          </a:xfrm>
          <a:prstGeom prst="rect">
            <a:avLst/>
          </a:prstGeom>
          <a:solidFill>
            <a:srgbClr val="1E4649">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7" name="上弧形箭头 46"/>
          <p:cNvSpPr/>
          <p:nvPr/>
        </p:nvSpPr>
        <p:spPr>
          <a:xfrm>
            <a:off x="3962400" y="3921125"/>
            <a:ext cx="698500" cy="144463"/>
          </a:xfrm>
          <a:prstGeom prst="curvedDownArrow">
            <a:avLst>
              <a:gd name="adj1" fmla="val 25007"/>
              <a:gd name="adj2" fmla="val 49985"/>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8" name="上弧形箭头 47"/>
          <p:cNvSpPr/>
          <p:nvPr/>
        </p:nvSpPr>
        <p:spPr>
          <a:xfrm>
            <a:off x="3962400" y="4376738"/>
            <a:ext cx="698500" cy="144462"/>
          </a:xfrm>
          <a:prstGeom prst="curvedDownArrow">
            <a:avLst>
              <a:gd name="adj1" fmla="val 25007"/>
              <a:gd name="adj2" fmla="val 49986"/>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9" name="上弧形箭头 48"/>
          <p:cNvSpPr/>
          <p:nvPr/>
        </p:nvSpPr>
        <p:spPr>
          <a:xfrm>
            <a:off x="3962400" y="4813300"/>
            <a:ext cx="698500" cy="144463"/>
          </a:xfrm>
          <a:prstGeom prst="curvedDownArrow">
            <a:avLst>
              <a:gd name="adj1" fmla="val 25007"/>
              <a:gd name="adj2" fmla="val 49985"/>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0" name="上弧形箭头 49"/>
          <p:cNvSpPr/>
          <p:nvPr/>
        </p:nvSpPr>
        <p:spPr>
          <a:xfrm>
            <a:off x="3962400" y="5248275"/>
            <a:ext cx="698500" cy="142875"/>
          </a:xfrm>
          <a:prstGeom prst="curvedDownArrow">
            <a:avLst>
              <a:gd name="adj1" fmla="val 25285"/>
              <a:gd name="adj2" fmla="val 50541"/>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1" name="右箭头 50"/>
          <p:cNvSpPr/>
          <p:nvPr/>
        </p:nvSpPr>
        <p:spPr>
          <a:xfrm>
            <a:off x="2079625" y="5759450"/>
            <a:ext cx="269875" cy="276225"/>
          </a:xfrm>
          <a:prstGeom prst="right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52" name="图片 34824"/>
          <p:cNvPicPr>
            <a:picLocks noChangeAspect="1"/>
          </p:cNvPicPr>
          <p:nvPr/>
        </p:nvPicPr>
        <p:blipFill>
          <a:blip r:embed="rId1"/>
          <a:srcRect t="16019" b="18738"/>
          <a:stretch>
            <a:fillRect/>
          </a:stretch>
        </p:blipFill>
        <p:spPr>
          <a:xfrm>
            <a:off x="5126038" y="4159250"/>
            <a:ext cx="3762375" cy="1552575"/>
          </a:xfrm>
          <a:prstGeom prst="rect">
            <a:avLst/>
          </a:prstGeom>
          <a:noFill/>
          <a:ln w="9525">
            <a:noFill/>
          </a:ln>
        </p:spPr>
      </p:pic>
      <p:sp>
        <p:nvSpPr>
          <p:cNvPr id="53" name="矩形 11270"/>
          <p:cNvSpPr/>
          <p:nvPr/>
        </p:nvSpPr>
        <p:spPr>
          <a:xfrm>
            <a:off x="5180013" y="4159250"/>
            <a:ext cx="85725"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4" name="矩形 11270"/>
          <p:cNvSpPr/>
          <p:nvPr/>
        </p:nvSpPr>
        <p:spPr>
          <a:xfrm>
            <a:off x="5180013" y="4957763"/>
            <a:ext cx="85725"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5" name="上弧形箭头 54"/>
          <p:cNvSpPr/>
          <p:nvPr/>
        </p:nvSpPr>
        <p:spPr>
          <a:xfrm>
            <a:off x="8012113" y="4384675"/>
            <a:ext cx="965200" cy="180975"/>
          </a:xfrm>
          <a:prstGeom prst="curvedDownArrow">
            <a:avLst>
              <a:gd name="adj1" fmla="val 24810"/>
              <a:gd name="adj2" fmla="val 49653"/>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6" name="上弧形箭头 55"/>
          <p:cNvSpPr/>
          <p:nvPr/>
        </p:nvSpPr>
        <p:spPr>
          <a:xfrm>
            <a:off x="7994650" y="5229225"/>
            <a:ext cx="965200" cy="180975"/>
          </a:xfrm>
          <a:prstGeom prst="curvedDownArrow">
            <a:avLst>
              <a:gd name="adj1" fmla="val 24810"/>
              <a:gd name="adj2" fmla="val 49653"/>
              <a:gd name="adj3" fmla="val 25000"/>
            </a:avLst>
          </a:prstGeom>
          <a:solidFill>
            <a:srgbClr val="FF00FF">
              <a:alpha val="25998"/>
            </a:srgbClr>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7" name="矩形 11270"/>
          <p:cNvSpPr/>
          <p:nvPr/>
        </p:nvSpPr>
        <p:spPr>
          <a:xfrm>
            <a:off x="8012113" y="4635500"/>
            <a:ext cx="411162" cy="177800"/>
          </a:xfrm>
          <a:prstGeom prst="rect">
            <a:avLst/>
          </a:prstGeom>
          <a:solidFill>
            <a:srgbClr val="3C8C93">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9" name="矩形 11270"/>
          <p:cNvSpPr/>
          <p:nvPr/>
        </p:nvSpPr>
        <p:spPr>
          <a:xfrm>
            <a:off x="8108950" y="5426075"/>
            <a:ext cx="331788" cy="177800"/>
          </a:xfrm>
          <a:prstGeom prst="rect">
            <a:avLst/>
          </a:prstGeom>
          <a:solidFill>
            <a:srgbClr val="3C8C93">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0" name="右箭头 59"/>
          <p:cNvSpPr/>
          <p:nvPr/>
        </p:nvSpPr>
        <p:spPr>
          <a:xfrm>
            <a:off x="6029325" y="5803900"/>
            <a:ext cx="269875" cy="276225"/>
          </a:xfrm>
          <a:prstGeom prst="right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2225"/>
                                        </p:tgtEl>
                                        <p:attrNameLst>
                                          <p:attrName>style.visibility</p:attrName>
                                        </p:attrNameLst>
                                      </p:cBhvr>
                                      <p:to>
                                        <p:strVal val="visible"/>
                                      </p:to>
                                    </p:set>
                                    <p:anim calcmode="discrete" valueType="clr">
                                      <p:cBhvr override="childStyle">
                                        <p:cTn id="7" dur="80"/>
                                        <p:tgtEl>
                                          <p:spTgt spid="522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2225"/>
                                        </p:tgtEl>
                                        <p:attrNameLst>
                                          <p:attrName>fillcolor</p:attrName>
                                        </p:attrNameLst>
                                      </p:cBhvr>
                                      <p:tavLst>
                                        <p:tav tm="0">
                                          <p:val>
                                            <p:clrVal>
                                              <a:schemeClr val="accent2"/>
                                            </p:clrVal>
                                          </p:val>
                                        </p:tav>
                                        <p:tav tm="50000">
                                          <p:val>
                                            <p:clrVal>
                                              <a:schemeClr val="hlink"/>
                                            </p:clrVal>
                                          </p:val>
                                        </p:tav>
                                      </p:tavLst>
                                    </p:anim>
                                    <p:set>
                                      <p:cBhvr>
                                        <p:cTn id="9" dur="80"/>
                                        <p:tgtEl>
                                          <p:spTgt spid="5222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
                                        </p:tgtEl>
                                        <p:attrNameLst>
                                          <p:attrName>style.visibility</p:attrName>
                                        </p:attrNameLst>
                                      </p:cBhvr>
                                      <p:to>
                                        <p:strVal val="visible"/>
                                      </p:to>
                                    </p:set>
                                    <p:anim calcmode="discrete" valueType="clr">
                                      <p:cBhvr override="childStyle">
                                        <p:cTn id="14"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
                                        </p:tgtEl>
                                        <p:attrNameLst>
                                          <p:attrName>fillcolor</p:attrName>
                                        </p:attrNameLst>
                                      </p:cBhvr>
                                      <p:tavLst>
                                        <p:tav tm="0">
                                          <p:val>
                                            <p:clrVal>
                                              <a:schemeClr val="accent2"/>
                                            </p:clrVal>
                                          </p:val>
                                        </p:tav>
                                        <p:tav tm="50000">
                                          <p:val>
                                            <p:clrVal>
                                              <a:schemeClr val="hlink"/>
                                            </p:clrVal>
                                          </p:val>
                                        </p:tav>
                                      </p:tavLst>
                                    </p:anim>
                                    <p:set>
                                      <p:cBhvr>
                                        <p:cTn id="16" dur="80"/>
                                        <p:tgtEl>
                                          <p:spTgt spid="4"/>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5"/>
                                        </p:tgtEl>
                                        <p:attrNameLst>
                                          <p:attrName>style.visibility</p:attrName>
                                        </p:attrNameLst>
                                      </p:cBhvr>
                                      <p:to>
                                        <p:strVal val="visible"/>
                                      </p:to>
                                    </p:set>
                                    <p:anim calcmode="discrete" valueType="clr">
                                      <p:cBhvr override="childStyle">
                                        <p:cTn id="24"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5"/>
                                        </p:tgtEl>
                                        <p:attrNameLst>
                                          <p:attrName>fillcolor</p:attrName>
                                        </p:attrNameLst>
                                      </p:cBhvr>
                                      <p:tavLst>
                                        <p:tav tm="0">
                                          <p:val>
                                            <p:clrVal>
                                              <a:schemeClr val="accent2"/>
                                            </p:clrVal>
                                          </p:val>
                                        </p:tav>
                                        <p:tav tm="50000">
                                          <p:val>
                                            <p:clrVal>
                                              <a:schemeClr val="hlink"/>
                                            </p:clrVal>
                                          </p:val>
                                        </p:tav>
                                      </p:tavLst>
                                    </p:anim>
                                    <p:set>
                                      <p:cBhvr>
                                        <p:cTn id="26" dur="80"/>
                                        <p:tgtEl>
                                          <p:spTgt spid="5"/>
                                        </p:tgtEl>
                                        <p:attrNameLst>
                                          <p:attrName>fill.type</p:attrName>
                                        </p:attrNameLst>
                                      </p:cBhvr>
                                      <p:to>
                                        <p:strVal val="solid"/>
                                      </p:to>
                                    </p:set>
                                  </p:childTnLst>
                                </p:cTn>
                              </p:par>
                            </p:childTnLst>
                          </p:cTn>
                        </p:par>
                        <p:par>
                          <p:cTn id="27" fill="hold">
                            <p:stCondLst>
                              <p:cond delay="36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52230"/>
                                        </p:tgtEl>
                                        <p:attrNameLst>
                                          <p:attrName>style.visibility</p:attrName>
                                        </p:attrNameLst>
                                      </p:cBhvr>
                                      <p:to>
                                        <p:strVal val="visible"/>
                                      </p:to>
                                    </p:set>
                                    <p:anim calcmode="discrete" valueType="clr">
                                      <p:cBhvr override="childStyle">
                                        <p:cTn id="30" dur="80"/>
                                        <p:tgtEl>
                                          <p:spTgt spid="52230"/>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52230"/>
                                        </p:tgtEl>
                                        <p:attrNameLst>
                                          <p:attrName>fillcolor</p:attrName>
                                        </p:attrNameLst>
                                      </p:cBhvr>
                                      <p:tavLst>
                                        <p:tav tm="0">
                                          <p:val>
                                            <p:clrVal>
                                              <a:schemeClr val="accent2"/>
                                            </p:clrVal>
                                          </p:val>
                                        </p:tav>
                                        <p:tav tm="50000">
                                          <p:val>
                                            <p:clrVal>
                                              <a:schemeClr val="hlink"/>
                                            </p:clrVal>
                                          </p:val>
                                        </p:tav>
                                      </p:tavLst>
                                    </p:anim>
                                    <p:set>
                                      <p:cBhvr>
                                        <p:cTn id="32" dur="80"/>
                                        <p:tgtEl>
                                          <p:spTgt spid="52230"/>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2226"/>
                                        </p:tgtEl>
                                        <p:attrNameLst>
                                          <p:attrName>style.visibility</p:attrName>
                                        </p:attrNameLst>
                                      </p:cBhvr>
                                      <p:to>
                                        <p:strVal val="visible"/>
                                      </p:to>
                                    </p:set>
                                    <p:animEffect transition="in" filter="dissolve">
                                      <p:cBhvr>
                                        <p:cTn id="37" dur="500"/>
                                        <p:tgtEl>
                                          <p:spTgt spid="5222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609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par>
                          <p:cTn id="91" fill="hold">
                            <p:stCondLst>
                              <p:cond delay="0"/>
                            </p:stCondLst>
                            <p:childTnLst>
                              <p:par>
                                <p:cTn id="92" presetID="27" presetClass="entr" presetSubtype="0" fill="hold" grpId="0" nodeType="afterEffect">
                                  <p:stCondLst>
                                    <p:cond delay="0"/>
                                  </p:stCondLst>
                                  <p:iterate type="lt">
                                    <p:tmPct val="50000"/>
                                  </p:iterate>
                                  <p:childTnLst>
                                    <p:set>
                                      <p:cBhvr>
                                        <p:cTn id="93" dur="1" fill="hold">
                                          <p:stCondLst>
                                            <p:cond delay="0"/>
                                          </p:stCondLst>
                                        </p:cTn>
                                        <p:tgtEl>
                                          <p:spTgt spid="52231"/>
                                        </p:tgtEl>
                                        <p:attrNameLst>
                                          <p:attrName>style.visibility</p:attrName>
                                        </p:attrNameLst>
                                      </p:cBhvr>
                                      <p:to>
                                        <p:strVal val="visible"/>
                                      </p:to>
                                    </p:set>
                                    <p:anim calcmode="discrete" valueType="clr">
                                      <p:cBhvr override="childStyle">
                                        <p:cTn id="94" dur="80"/>
                                        <p:tgtEl>
                                          <p:spTgt spid="52231"/>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52231"/>
                                        </p:tgtEl>
                                        <p:attrNameLst>
                                          <p:attrName>fillcolor</p:attrName>
                                        </p:attrNameLst>
                                      </p:cBhvr>
                                      <p:tavLst>
                                        <p:tav tm="0">
                                          <p:val>
                                            <p:clrVal>
                                              <a:schemeClr val="accent2"/>
                                            </p:clrVal>
                                          </p:val>
                                        </p:tav>
                                        <p:tav tm="50000">
                                          <p:val>
                                            <p:clrVal>
                                              <a:schemeClr val="hlink"/>
                                            </p:clrVal>
                                          </p:val>
                                        </p:tav>
                                      </p:tavLst>
                                    </p:anim>
                                    <p:set>
                                      <p:cBhvr>
                                        <p:cTn id="96" dur="80"/>
                                        <p:tgtEl>
                                          <p:spTgt spid="52231"/>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animEffect transition="in" filter="dissolve">
                                      <p:cBhvr>
                                        <p:cTn id="101" dur="500"/>
                                        <p:tgtEl>
                                          <p:spTgt spid="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0" nodeType="afterEffect">
                                  <p:stCondLst>
                                    <p:cond delay="0"/>
                                  </p:stCondLst>
                                  <p:childTnLst>
                                    <p:set>
                                      <p:cBhvr>
                                        <p:cTn id="117" dur="1" fill="hold">
                                          <p:stCondLst>
                                            <p:cond delay="0"/>
                                          </p:stCondLst>
                                        </p:cTn>
                                        <p:tgtEl>
                                          <p:spTgt spid="26"/>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0" nodeType="afterEffect">
                                  <p:stCondLst>
                                    <p:cond delay="0"/>
                                  </p:stCondLst>
                                  <p:childTnLst>
                                    <p:set>
                                      <p:cBhvr>
                                        <p:cTn id="120" dur="1" fill="hold">
                                          <p:stCondLst>
                                            <p:cond delay="0"/>
                                          </p:stCondLst>
                                        </p:cTn>
                                        <p:tgtEl>
                                          <p:spTgt spid="27"/>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childTnLst>
                                    <p:set>
                                      <p:cBhvr>
                                        <p:cTn id="123" dur="1" fill="hold">
                                          <p:stCondLst>
                                            <p:cond delay="0"/>
                                          </p:stCondLst>
                                        </p:cTn>
                                        <p:tgtEl>
                                          <p:spTgt spid="28"/>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31"/>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0" nodeType="afterEffect">
                                  <p:stCondLst>
                                    <p:cond delay="0"/>
                                  </p:stCondLst>
                                  <p:childTnLst>
                                    <p:set>
                                      <p:cBhvr>
                                        <p:cTn id="136" dur="1" fill="hold">
                                          <p:stCondLst>
                                            <p:cond delay="0"/>
                                          </p:stCondLst>
                                        </p:cTn>
                                        <p:tgtEl>
                                          <p:spTgt spid="32"/>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33"/>
                                        </p:tgtEl>
                                        <p:attrNameLst>
                                          <p:attrName>style.visibility</p:attrName>
                                        </p:attrNameLst>
                                      </p:cBhvr>
                                      <p:to>
                                        <p:strVal val="visible"/>
                                      </p:to>
                                    </p:set>
                                  </p:childTnLst>
                                </p:cTn>
                              </p:par>
                            </p:childTnLst>
                          </p:cTn>
                        </p:par>
                        <p:par>
                          <p:cTn id="140" fill="hold">
                            <p:stCondLst>
                              <p:cond delay="0"/>
                            </p:stCondLst>
                            <p:childTnLst>
                              <p:par>
                                <p:cTn id="141" presetID="1" presetClass="entr" presetSubtype="0" fill="hold" grpId="0" nodeType="afterEffect">
                                  <p:stCondLst>
                                    <p:cond delay="0"/>
                                  </p:stCondLst>
                                  <p:childTnLst>
                                    <p:set>
                                      <p:cBhvr>
                                        <p:cTn id="142" dur="1" fill="hold">
                                          <p:stCondLst>
                                            <p:cond delay="0"/>
                                          </p:stCondLst>
                                        </p:cTn>
                                        <p:tgtEl>
                                          <p:spTgt spid="34"/>
                                        </p:tgtEl>
                                        <p:attrNameLst>
                                          <p:attrName>style.visibility</p:attrName>
                                        </p:attrNameLst>
                                      </p:cBhvr>
                                      <p:to>
                                        <p:strVal val="visible"/>
                                      </p:to>
                                    </p:set>
                                  </p:childTnLst>
                                </p:cTn>
                              </p:par>
                            </p:childTnLst>
                          </p:cTn>
                        </p:par>
                        <p:par>
                          <p:cTn id="143" fill="hold">
                            <p:stCondLst>
                              <p:cond delay="0"/>
                            </p:stCondLst>
                            <p:childTnLst>
                              <p:par>
                                <p:cTn id="144" presetID="1" presetClass="entr" presetSubtype="0" fill="hold" grpId="0" nodeType="afterEffect">
                                  <p:stCondLst>
                                    <p:cond delay="0"/>
                                  </p:stCondLst>
                                  <p:childTnLst>
                                    <p:set>
                                      <p:cBhvr>
                                        <p:cTn id="145" dur="1" fill="hold">
                                          <p:stCondLst>
                                            <p:cond delay="0"/>
                                          </p:stCondLst>
                                        </p:cTn>
                                        <p:tgtEl>
                                          <p:spTgt spid="35"/>
                                        </p:tgtEl>
                                        <p:attrNameLst>
                                          <p:attrName>style.visibility</p:attrName>
                                        </p:attrNameLst>
                                      </p:cBhvr>
                                      <p:to>
                                        <p:strVal val="visible"/>
                                      </p:to>
                                    </p:set>
                                  </p:childTnLst>
                                </p:cTn>
                              </p:par>
                            </p:childTnLst>
                          </p:cTn>
                        </p:par>
                        <p:par>
                          <p:cTn id="146" fill="hold">
                            <p:stCondLst>
                              <p:cond delay="0"/>
                            </p:stCondLst>
                            <p:childTnLst>
                              <p:par>
                                <p:cTn id="147" presetID="1" presetClass="entr" presetSubtype="0" fill="hold" grpId="0" nodeType="afterEffect">
                                  <p:stCondLst>
                                    <p:cond delay="0"/>
                                  </p:stCondLst>
                                  <p:childTnLst>
                                    <p:set>
                                      <p:cBhvr>
                                        <p:cTn id="148" dur="1" fill="hold">
                                          <p:stCondLst>
                                            <p:cond delay="0"/>
                                          </p:stCondLst>
                                        </p:cTn>
                                        <p:tgtEl>
                                          <p:spTgt spid="36"/>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grpId="0" nodeType="afterEffect">
                                  <p:stCondLst>
                                    <p:cond delay="0"/>
                                  </p:stCondLst>
                                  <p:childTnLst>
                                    <p:set>
                                      <p:cBhvr>
                                        <p:cTn id="151" dur="1" fill="hold">
                                          <p:stCondLst>
                                            <p:cond delay="0"/>
                                          </p:stCondLst>
                                        </p:cTn>
                                        <p:tgtEl>
                                          <p:spTgt spid="37"/>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childTnLst>
                                </p:cTn>
                              </p:par>
                            </p:childTnLst>
                          </p:cTn>
                        </p:par>
                        <p:par>
                          <p:cTn id="156" fill="hold">
                            <p:stCondLst>
                              <p:cond delay="0"/>
                            </p:stCondLst>
                            <p:childTnLst>
                              <p:par>
                                <p:cTn id="157" presetID="1" presetClass="entr" presetSubtype="0" fill="hold" grpId="0" nodeType="afterEffect">
                                  <p:stCondLst>
                                    <p:cond delay="0"/>
                                  </p:stCondLst>
                                  <p:childTnLst>
                                    <p:set>
                                      <p:cBhvr>
                                        <p:cTn id="158" dur="1" fill="hold">
                                          <p:stCondLst>
                                            <p:cond delay="0"/>
                                          </p:stCondLst>
                                        </p:cTn>
                                        <p:tgtEl>
                                          <p:spTgt spid="3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0"/>
                                        </p:tgtEl>
                                        <p:attrNameLst>
                                          <p:attrName>style.visibility</p:attrName>
                                        </p:attrNameLst>
                                      </p:cBhvr>
                                      <p:to>
                                        <p:strVal val="visible"/>
                                      </p:to>
                                    </p:set>
                                  </p:childTnLst>
                                </p:cTn>
                              </p:par>
                            </p:childTnLst>
                          </p:cTn>
                        </p:par>
                        <p:par>
                          <p:cTn id="163" fill="hold">
                            <p:stCondLst>
                              <p:cond delay="0"/>
                            </p:stCondLst>
                            <p:childTnLst>
                              <p:par>
                                <p:cTn id="164" presetID="27" presetClass="entr" presetSubtype="0" fill="hold" grpId="0" nodeType="afterEffect">
                                  <p:stCondLst>
                                    <p:cond delay="0"/>
                                  </p:stCondLst>
                                  <p:iterate type="lt">
                                    <p:tmPct val="50000"/>
                                  </p:iterate>
                                  <p:childTnLst>
                                    <p:set>
                                      <p:cBhvr>
                                        <p:cTn id="165" dur="1" fill="hold">
                                          <p:stCondLst>
                                            <p:cond delay="0"/>
                                          </p:stCondLst>
                                        </p:cTn>
                                        <p:tgtEl>
                                          <p:spTgt spid="52232"/>
                                        </p:tgtEl>
                                        <p:attrNameLst>
                                          <p:attrName>style.visibility</p:attrName>
                                        </p:attrNameLst>
                                      </p:cBhvr>
                                      <p:to>
                                        <p:strVal val="visible"/>
                                      </p:to>
                                    </p:set>
                                    <p:anim calcmode="discrete" valueType="clr">
                                      <p:cBhvr override="childStyle">
                                        <p:cTn id="166" dur="80"/>
                                        <p:tgtEl>
                                          <p:spTgt spid="52232"/>
                                        </p:tgtEl>
                                        <p:attrNameLst>
                                          <p:attrName>style.color</p:attrName>
                                        </p:attrNameLst>
                                      </p:cBhvr>
                                      <p:tavLst>
                                        <p:tav tm="0">
                                          <p:val>
                                            <p:clrVal>
                                              <a:schemeClr val="accent2"/>
                                            </p:clrVal>
                                          </p:val>
                                        </p:tav>
                                        <p:tav tm="50000">
                                          <p:val>
                                            <p:clrVal>
                                              <a:schemeClr val="hlink"/>
                                            </p:clrVal>
                                          </p:val>
                                        </p:tav>
                                      </p:tavLst>
                                    </p:anim>
                                    <p:anim calcmode="discrete" valueType="clr">
                                      <p:cBhvr>
                                        <p:cTn id="167" dur="80"/>
                                        <p:tgtEl>
                                          <p:spTgt spid="52232"/>
                                        </p:tgtEl>
                                        <p:attrNameLst>
                                          <p:attrName>fillcolor</p:attrName>
                                        </p:attrNameLst>
                                      </p:cBhvr>
                                      <p:tavLst>
                                        <p:tav tm="0">
                                          <p:val>
                                            <p:clrVal>
                                              <a:schemeClr val="accent2"/>
                                            </p:clrVal>
                                          </p:val>
                                        </p:tav>
                                        <p:tav tm="50000">
                                          <p:val>
                                            <p:clrVal>
                                              <a:schemeClr val="hlink"/>
                                            </p:clrVal>
                                          </p:val>
                                        </p:tav>
                                      </p:tavLst>
                                    </p:anim>
                                    <p:set>
                                      <p:cBhvr>
                                        <p:cTn id="168" dur="80"/>
                                        <p:tgtEl>
                                          <p:spTgt spid="52232"/>
                                        </p:tgtEl>
                                        <p:attrNameLst>
                                          <p:attrName>fill.type</p:attrName>
                                        </p:attrNameLst>
                                      </p:cBhvr>
                                      <p:to>
                                        <p:strVal val="solid"/>
                                      </p:to>
                                    </p:se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nodeType="clickEffect">
                                  <p:stCondLst>
                                    <p:cond delay="0"/>
                                  </p:stCondLst>
                                  <p:childTnLst>
                                    <p:set>
                                      <p:cBhvr>
                                        <p:cTn id="172" dur="1" fill="hold">
                                          <p:stCondLst>
                                            <p:cond delay="0"/>
                                          </p:stCondLst>
                                        </p:cTn>
                                        <p:tgtEl>
                                          <p:spTgt spid="41"/>
                                        </p:tgtEl>
                                        <p:attrNameLst>
                                          <p:attrName>style.visibility</p:attrName>
                                        </p:attrNameLst>
                                      </p:cBhvr>
                                      <p:to>
                                        <p:strVal val="visible"/>
                                      </p:to>
                                    </p:set>
                                    <p:animEffect transition="in" filter="dissolve">
                                      <p:cBhvr>
                                        <p:cTn id="173" dur="500"/>
                                        <p:tgtEl>
                                          <p:spTgt spid="41"/>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42"/>
                                        </p:tgtEl>
                                        <p:attrNameLst>
                                          <p:attrName>style.visibility</p:attrName>
                                        </p:attrNameLst>
                                      </p:cBhvr>
                                      <p:to>
                                        <p:strVal val="visible"/>
                                      </p:to>
                                    </p:set>
                                  </p:childTnLst>
                                </p:cTn>
                              </p:par>
                            </p:childTnLst>
                          </p:cTn>
                        </p:par>
                        <p:par>
                          <p:cTn id="178" fill="hold">
                            <p:stCondLst>
                              <p:cond delay="0"/>
                            </p:stCondLst>
                            <p:childTnLst>
                              <p:par>
                                <p:cTn id="179" presetID="1" presetClass="entr" presetSubtype="0" fill="hold" grpId="0" nodeType="afterEffect">
                                  <p:stCondLst>
                                    <p:cond delay="0"/>
                                  </p:stCondLst>
                                  <p:childTnLst>
                                    <p:set>
                                      <p:cBhvr>
                                        <p:cTn id="180" dur="1" fill="hold">
                                          <p:stCondLst>
                                            <p:cond delay="0"/>
                                          </p:stCondLst>
                                        </p:cTn>
                                        <p:tgtEl>
                                          <p:spTgt spid="43"/>
                                        </p:tgtEl>
                                        <p:attrNameLst>
                                          <p:attrName>style.visibility</p:attrName>
                                        </p:attrNameLst>
                                      </p:cBhvr>
                                      <p:to>
                                        <p:strVal val="visible"/>
                                      </p:to>
                                    </p:set>
                                  </p:childTnLst>
                                </p:cTn>
                              </p:par>
                            </p:childTnLst>
                          </p:cTn>
                        </p:par>
                        <p:par>
                          <p:cTn id="181" fill="hold">
                            <p:stCondLst>
                              <p:cond delay="0"/>
                            </p:stCondLst>
                            <p:childTnLst>
                              <p:par>
                                <p:cTn id="182" presetID="1" presetClass="entr" presetSubtype="0" fill="hold" grpId="0" nodeType="afterEffect">
                                  <p:stCondLst>
                                    <p:cond delay="0"/>
                                  </p:stCondLst>
                                  <p:childTnLst>
                                    <p:set>
                                      <p:cBhvr>
                                        <p:cTn id="183" dur="1" fill="hold">
                                          <p:stCondLst>
                                            <p:cond delay="0"/>
                                          </p:stCondLst>
                                        </p:cTn>
                                        <p:tgtEl>
                                          <p:spTgt spid="44"/>
                                        </p:tgtEl>
                                        <p:attrNameLst>
                                          <p:attrName>style.visibility</p:attrName>
                                        </p:attrNameLst>
                                      </p:cBhvr>
                                      <p:to>
                                        <p:strVal val="visible"/>
                                      </p:to>
                                    </p:set>
                                  </p:childTnLst>
                                </p:cTn>
                              </p:par>
                            </p:childTnLst>
                          </p:cTn>
                        </p:par>
                        <p:par>
                          <p:cTn id="184" fill="hold">
                            <p:stCondLst>
                              <p:cond delay="0"/>
                            </p:stCondLst>
                            <p:childTnLst>
                              <p:par>
                                <p:cTn id="185" presetID="1" presetClass="entr" presetSubtype="0" fill="hold" grpId="0" nodeType="afterEffect">
                                  <p:stCondLst>
                                    <p:cond delay="0"/>
                                  </p:stCondLst>
                                  <p:childTnLst>
                                    <p:set>
                                      <p:cBhvr>
                                        <p:cTn id="186" dur="1" fill="hold">
                                          <p:stCondLst>
                                            <p:cond delay="0"/>
                                          </p:stCondLst>
                                        </p:cTn>
                                        <p:tgtEl>
                                          <p:spTgt spid="4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47"/>
                                        </p:tgtEl>
                                        <p:attrNameLst>
                                          <p:attrName>style.visibility</p:attrName>
                                        </p:attrNameLst>
                                      </p:cBhvr>
                                      <p:to>
                                        <p:strVal val="visible"/>
                                      </p:to>
                                    </p:set>
                                  </p:childTnLst>
                                </p:cTn>
                              </p:par>
                            </p:childTnLst>
                          </p:cTn>
                        </p:par>
                        <p:par>
                          <p:cTn id="191" fill="hold">
                            <p:stCondLst>
                              <p:cond delay="0"/>
                            </p:stCondLst>
                            <p:childTnLst>
                              <p:par>
                                <p:cTn id="192" presetID="1" presetClass="entr" presetSubtype="0" fill="hold" grpId="0" nodeType="afterEffect">
                                  <p:stCondLst>
                                    <p:cond delay="0"/>
                                  </p:stCondLst>
                                  <p:childTnLst>
                                    <p:set>
                                      <p:cBhvr>
                                        <p:cTn id="193" dur="1" fill="hold">
                                          <p:stCondLst>
                                            <p:cond delay="0"/>
                                          </p:stCondLst>
                                        </p:cTn>
                                        <p:tgtEl>
                                          <p:spTgt spid="48"/>
                                        </p:tgtEl>
                                        <p:attrNameLst>
                                          <p:attrName>style.visibility</p:attrName>
                                        </p:attrNameLst>
                                      </p:cBhvr>
                                      <p:to>
                                        <p:strVal val="visible"/>
                                      </p:to>
                                    </p:set>
                                  </p:childTnLst>
                                </p:cTn>
                              </p:par>
                            </p:childTnLst>
                          </p:cTn>
                        </p:par>
                        <p:par>
                          <p:cTn id="194" fill="hold">
                            <p:stCondLst>
                              <p:cond delay="0"/>
                            </p:stCondLst>
                            <p:childTnLst>
                              <p:par>
                                <p:cTn id="195" presetID="1" presetClass="entr" presetSubtype="0" fill="hold" grpId="0" nodeType="afterEffect">
                                  <p:stCondLst>
                                    <p:cond delay="0"/>
                                  </p:stCondLst>
                                  <p:childTnLst>
                                    <p:set>
                                      <p:cBhvr>
                                        <p:cTn id="196" dur="1" fill="hold">
                                          <p:stCondLst>
                                            <p:cond delay="0"/>
                                          </p:stCondLst>
                                        </p:cTn>
                                        <p:tgtEl>
                                          <p:spTgt spid="49"/>
                                        </p:tgtEl>
                                        <p:attrNameLst>
                                          <p:attrName>style.visibility</p:attrName>
                                        </p:attrNameLst>
                                      </p:cBhvr>
                                      <p:to>
                                        <p:strVal val="visible"/>
                                      </p:to>
                                    </p:set>
                                  </p:childTnLst>
                                </p:cTn>
                              </p:par>
                            </p:childTnLst>
                          </p:cTn>
                        </p:par>
                        <p:par>
                          <p:cTn id="197" fill="hold">
                            <p:stCondLst>
                              <p:cond delay="0"/>
                            </p:stCondLst>
                            <p:childTnLst>
                              <p:par>
                                <p:cTn id="198" presetID="1" presetClass="entr" presetSubtype="0" fill="hold" grpId="0" nodeType="afterEffect">
                                  <p:stCondLst>
                                    <p:cond delay="0"/>
                                  </p:stCondLst>
                                  <p:childTnLst>
                                    <p:set>
                                      <p:cBhvr>
                                        <p:cTn id="199" dur="1" fill="hold">
                                          <p:stCondLst>
                                            <p:cond delay="0"/>
                                          </p:stCondLst>
                                        </p:cTn>
                                        <p:tgtEl>
                                          <p:spTgt spid="50"/>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46"/>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51"/>
                                        </p:tgtEl>
                                        <p:attrNameLst>
                                          <p:attrName>style.visibility</p:attrName>
                                        </p:attrNameLst>
                                      </p:cBhvr>
                                      <p:to>
                                        <p:strVal val="visible"/>
                                      </p:to>
                                    </p:set>
                                  </p:childTnLst>
                                </p:cTn>
                              </p:par>
                            </p:childTnLst>
                          </p:cTn>
                        </p:par>
                        <p:par>
                          <p:cTn id="208" fill="hold">
                            <p:stCondLst>
                              <p:cond delay="0"/>
                            </p:stCondLst>
                            <p:childTnLst>
                              <p:par>
                                <p:cTn id="209" presetID="27" presetClass="entr" presetSubtype="0" fill="hold" grpId="0" nodeType="afterEffect">
                                  <p:stCondLst>
                                    <p:cond delay="0"/>
                                  </p:stCondLst>
                                  <p:iterate type="lt">
                                    <p:tmPct val="50000"/>
                                  </p:iterate>
                                  <p:childTnLst>
                                    <p:set>
                                      <p:cBhvr>
                                        <p:cTn id="210" dur="1" fill="hold">
                                          <p:stCondLst>
                                            <p:cond delay="0"/>
                                          </p:stCondLst>
                                        </p:cTn>
                                        <p:tgtEl>
                                          <p:spTgt spid="52233"/>
                                        </p:tgtEl>
                                        <p:attrNameLst>
                                          <p:attrName>style.visibility</p:attrName>
                                        </p:attrNameLst>
                                      </p:cBhvr>
                                      <p:to>
                                        <p:strVal val="visible"/>
                                      </p:to>
                                    </p:set>
                                    <p:anim calcmode="discrete" valueType="clr">
                                      <p:cBhvr override="childStyle">
                                        <p:cTn id="211" dur="80"/>
                                        <p:tgtEl>
                                          <p:spTgt spid="52233"/>
                                        </p:tgtEl>
                                        <p:attrNameLst>
                                          <p:attrName>style.color</p:attrName>
                                        </p:attrNameLst>
                                      </p:cBhvr>
                                      <p:tavLst>
                                        <p:tav tm="0">
                                          <p:val>
                                            <p:clrVal>
                                              <a:schemeClr val="accent2"/>
                                            </p:clrVal>
                                          </p:val>
                                        </p:tav>
                                        <p:tav tm="50000">
                                          <p:val>
                                            <p:clrVal>
                                              <a:schemeClr val="hlink"/>
                                            </p:clrVal>
                                          </p:val>
                                        </p:tav>
                                      </p:tavLst>
                                    </p:anim>
                                    <p:anim calcmode="discrete" valueType="clr">
                                      <p:cBhvr>
                                        <p:cTn id="212" dur="80"/>
                                        <p:tgtEl>
                                          <p:spTgt spid="52233"/>
                                        </p:tgtEl>
                                        <p:attrNameLst>
                                          <p:attrName>fillcolor</p:attrName>
                                        </p:attrNameLst>
                                      </p:cBhvr>
                                      <p:tavLst>
                                        <p:tav tm="0">
                                          <p:val>
                                            <p:clrVal>
                                              <a:schemeClr val="accent2"/>
                                            </p:clrVal>
                                          </p:val>
                                        </p:tav>
                                        <p:tav tm="50000">
                                          <p:val>
                                            <p:clrVal>
                                              <a:schemeClr val="hlink"/>
                                            </p:clrVal>
                                          </p:val>
                                        </p:tav>
                                      </p:tavLst>
                                    </p:anim>
                                    <p:set>
                                      <p:cBhvr>
                                        <p:cTn id="213" dur="80"/>
                                        <p:tgtEl>
                                          <p:spTgt spid="52233"/>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9" presetClass="entr" presetSubtype="0" fill="hold" nodeType="clickEffect">
                                  <p:stCondLst>
                                    <p:cond delay="0"/>
                                  </p:stCondLst>
                                  <p:childTnLst>
                                    <p:set>
                                      <p:cBhvr>
                                        <p:cTn id="217" dur="1" fill="hold">
                                          <p:stCondLst>
                                            <p:cond delay="0"/>
                                          </p:stCondLst>
                                        </p:cTn>
                                        <p:tgtEl>
                                          <p:spTgt spid="52"/>
                                        </p:tgtEl>
                                        <p:attrNameLst>
                                          <p:attrName>style.visibility</p:attrName>
                                        </p:attrNameLst>
                                      </p:cBhvr>
                                      <p:to>
                                        <p:strVal val="visible"/>
                                      </p:to>
                                    </p:set>
                                    <p:animEffect transition="in" filter="dissolve">
                                      <p:cBhvr>
                                        <p:cTn id="218" dur="500"/>
                                        <p:tgtEl>
                                          <p:spTgt spid="52"/>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53"/>
                                        </p:tgtEl>
                                        <p:attrNameLst>
                                          <p:attrName>style.visibility</p:attrName>
                                        </p:attrNameLst>
                                      </p:cBhvr>
                                      <p:to>
                                        <p:strVal val="visible"/>
                                      </p:to>
                                    </p:set>
                                  </p:childTnLst>
                                </p:cTn>
                              </p:par>
                            </p:childTnLst>
                          </p:cTn>
                        </p:par>
                        <p:par>
                          <p:cTn id="223" fill="hold">
                            <p:stCondLst>
                              <p:cond delay="0"/>
                            </p:stCondLst>
                            <p:childTnLst>
                              <p:par>
                                <p:cTn id="224" presetID="1" presetClass="entr" presetSubtype="0" fill="hold" grpId="0" nodeType="afterEffect">
                                  <p:stCondLst>
                                    <p:cond delay="0"/>
                                  </p:stCondLst>
                                  <p:childTnLst>
                                    <p:set>
                                      <p:cBhvr>
                                        <p:cTn id="225" dur="1" fill="hold">
                                          <p:stCondLst>
                                            <p:cond delay="0"/>
                                          </p:stCondLst>
                                        </p:cTn>
                                        <p:tgtEl>
                                          <p:spTgt spid="54"/>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55"/>
                                        </p:tgtEl>
                                        <p:attrNameLst>
                                          <p:attrName>style.visibility</p:attrName>
                                        </p:attrNameLst>
                                      </p:cBhvr>
                                      <p:to>
                                        <p:strVal val="visible"/>
                                      </p:to>
                                    </p:set>
                                  </p:childTnLst>
                                </p:cTn>
                              </p:par>
                            </p:childTnLst>
                          </p:cTn>
                        </p:par>
                        <p:par>
                          <p:cTn id="230" fill="hold">
                            <p:stCondLst>
                              <p:cond delay="0"/>
                            </p:stCondLst>
                            <p:childTnLst>
                              <p:par>
                                <p:cTn id="231" presetID="1" presetClass="entr" presetSubtype="0" fill="hold" grpId="0" nodeType="afterEffect">
                                  <p:stCondLst>
                                    <p:cond delay="0"/>
                                  </p:stCondLst>
                                  <p:childTnLst>
                                    <p:set>
                                      <p:cBhvr>
                                        <p:cTn id="232" dur="1" fill="hold">
                                          <p:stCondLst>
                                            <p:cond delay="0"/>
                                          </p:stCondLst>
                                        </p:cTn>
                                        <p:tgtEl>
                                          <p:spTgt spid="56"/>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57"/>
                                        </p:tgtEl>
                                        <p:attrNameLst>
                                          <p:attrName>style.visibility</p:attrName>
                                        </p:attrNameLst>
                                      </p:cBhvr>
                                      <p:to>
                                        <p:strVal val="visible"/>
                                      </p:to>
                                    </p:set>
                                  </p:childTnLst>
                                </p:cTn>
                              </p:par>
                            </p:childTnLst>
                          </p:cTn>
                        </p:par>
                        <p:par>
                          <p:cTn id="237" fill="hold">
                            <p:stCondLst>
                              <p:cond delay="0"/>
                            </p:stCondLst>
                            <p:childTnLst>
                              <p:par>
                                <p:cTn id="238" presetID="1" presetClass="entr" presetSubtype="0" fill="hold" grpId="0" nodeType="afterEffect">
                                  <p:stCondLst>
                                    <p:cond delay="0"/>
                                  </p:stCondLst>
                                  <p:childTnLst>
                                    <p:set>
                                      <p:cBhvr>
                                        <p:cTn id="239" dur="1" fill="hold">
                                          <p:stCondLst>
                                            <p:cond delay="0"/>
                                          </p:stCondLst>
                                        </p:cTn>
                                        <p:tgtEl>
                                          <p:spTgt spid="59"/>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60"/>
                                        </p:tgtEl>
                                        <p:attrNameLst>
                                          <p:attrName>style.visibility</p:attrName>
                                        </p:attrNameLst>
                                      </p:cBhvr>
                                      <p:to>
                                        <p:strVal val="visible"/>
                                      </p:to>
                                    </p:set>
                                  </p:childTnLst>
                                </p:cTn>
                              </p:par>
                            </p:childTnLst>
                          </p:cTn>
                        </p:par>
                        <p:par>
                          <p:cTn id="244" fill="hold">
                            <p:stCondLst>
                              <p:cond delay="0"/>
                            </p:stCondLst>
                            <p:childTnLst>
                              <p:par>
                                <p:cTn id="245" presetID="27" presetClass="entr" presetSubtype="0" fill="hold" grpId="0" nodeType="afterEffect">
                                  <p:stCondLst>
                                    <p:cond delay="0"/>
                                  </p:stCondLst>
                                  <p:iterate type="lt">
                                    <p:tmPct val="50000"/>
                                  </p:iterate>
                                  <p:childTnLst>
                                    <p:set>
                                      <p:cBhvr>
                                        <p:cTn id="246" dur="1" fill="hold">
                                          <p:stCondLst>
                                            <p:cond delay="0"/>
                                          </p:stCondLst>
                                        </p:cTn>
                                        <p:tgtEl>
                                          <p:spTgt spid="52234"/>
                                        </p:tgtEl>
                                        <p:attrNameLst>
                                          <p:attrName>style.visibility</p:attrName>
                                        </p:attrNameLst>
                                      </p:cBhvr>
                                      <p:to>
                                        <p:strVal val="visible"/>
                                      </p:to>
                                    </p:set>
                                    <p:anim calcmode="discrete" valueType="clr">
                                      <p:cBhvr override="childStyle">
                                        <p:cTn id="247" dur="80"/>
                                        <p:tgtEl>
                                          <p:spTgt spid="52234"/>
                                        </p:tgtEl>
                                        <p:attrNameLst>
                                          <p:attrName>style.color</p:attrName>
                                        </p:attrNameLst>
                                      </p:cBhvr>
                                      <p:tavLst>
                                        <p:tav tm="0">
                                          <p:val>
                                            <p:clrVal>
                                              <a:schemeClr val="accent2"/>
                                            </p:clrVal>
                                          </p:val>
                                        </p:tav>
                                        <p:tav tm="50000">
                                          <p:val>
                                            <p:clrVal>
                                              <a:schemeClr val="hlink"/>
                                            </p:clrVal>
                                          </p:val>
                                        </p:tav>
                                      </p:tavLst>
                                    </p:anim>
                                    <p:anim calcmode="discrete" valueType="clr">
                                      <p:cBhvr>
                                        <p:cTn id="248" dur="80"/>
                                        <p:tgtEl>
                                          <p:spTgt spid="52234"/>
                                        </p:tgtEl>
                                        <p:attrNameLst>
                                          <p:attrName>fillcolor</p:attrName>
                                        </p:attrNameLst>
                                      </p:cBhvr>
                                      <p:tavLst>
                                        <p:tav tm="0">
                                          <p:val>
                                            <p:clrVal>
                                              <a:schemeClr val="accent2"/>
                                            </p:clrVal>
                                          </p:val>
                                        </p:tav>
                                        <p:tav tm="50000">
                                          <p:val>
                                            <p:clrVal>
                                              <a:schemeClr val="hlink"/>
                                            </p:clrVal>
                                          </p:val>
                                        </p:tav>
                                      </p:tavLst>
                                    </p:anim>
                                    <p:set>
                                      <p:cBhvr>
                                        <p:cTn id="249" dur="80"/>
                                        <p:tgtEl>
                                          <p:spTgt spid="5223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2" grpId="0" bldLvl="0" animBg="1"/>
      <p:bldP spid="2" grpId="1" animBg="1"/>
      <p:bldP spid="52230" grpId="0"/>
      <p:bldP spid="52230" grpId="1"/>
      <p:bldP spid="46091" grpId="0" bldLvl="0" animBg="1"/>
      <p:bldP spid="46091" grpId="1" animBg="1"/>
      <p:bldP spid="6" grpId="0" bldLvl="0" animBg="1"/>
      <p:bldP spid="6" grpId="1" animBg="1"/>
      <p:bldP spid="7" grpId="0" bldLvl="0" animBg="1"/>
      <p:bldP spid="7" grpId="1" animBg="1"/>
      <p:bldP spid="8" grpId="0" bldLvl="0" animBg="1"/>
      <p:bldP spid="8" grpId="1" animBg="1"/>
      <p:bldP spid="9" grpId="0" bldLvl="0" animBg="1"/>
      <p:bldP spid="9" grpId="1" animBg="1"/>
      <p:bldP spid="10" grpId="0" bldLvl="0" animBg="1"/>
      <p:bldP spid="10" grpId="1" animBg="1"/>
      <p:bldP spid="11" grpId="0" bldLvl="0" animBg="1"/>
      <p:bldP spid="11" grpId="1" animBg="1"/>
      <p:bldP spid="12" grpId="0" bldLvl="0" animBg="1"/>
      <p:bldP spid="12" grpId="1" animBg="1"/>
      <p:bldP spid="13" grpId="0" bldLvl="0" animBg="1"/>
      <p:bldP spid="13" grpId="1" animBg="1"/>
      <p:bldP spid="14" grpId="0" bldLvl="0" animBg="1"/>
      <p:bldP spid="14" grpId="1" animBg="1"/>
      <p:bldP spid="15" grpId="0" bldLvl="0" animBg="1"/>
      <p:bldP spid="15" grpId="1" animBg="1"/>
      <p:bldP spid="16" grpId="0" bldLvl="0" animBg="1"/>
      <p:bldP spid="16" grpId="1" animBg="1"/>
      <p:bldP spid="17" grpId="0" bldLvl="0" animBg="1"/>
      <p:bldP spid="17" grpId="1" animBg="1"/>
      <p:bldP spid="18" grpId="0" bldLvl="0" animBg="1"/>
      <p:bldP spid="18" grpId="1" animBg="1"/>
      <p:bldP spid="19" grpId="0" bldLvl="0" animBg="1"/>
      <p:bldP spid="19" grpId="1" animBg="1"/>
      <p:bldP spid="20" grpId="0" bldLvl="0" animBg="1"/>
      <p:bldP spid="20" grpId="1" animBg="1"/>
      <p:bldP spid="21" grpId="0" bldLvl="0" animBg="1"/>
      <p:bldP spid="21" grpId="1" animBg="1"/>
      <p:bldP spid="52231" grpId="0"/>
      <p:bldP spid="52231" grpId="1"/>
      <p:bldP spid="22" grpId="0" bldLvl="0" animBg="1"/>
      <p:bldP spid="22" grpId="1" animBg="1"/>
      <p:bldP spid="23" grpId="0" bldLvl="0" animBg="1"/>
      <p:bldP spid="23" grpId="1" animBg="1"/>
      <p:bldP spid="24" grpId="0" bldLvl="0" animBg="1"/>
      <p:bldP spid="24" grpId="1" animBg="1"/>
      <p:bldP spid="25" grpId="0" bldLvl="0" animBg="1"/>
      <p:bldP spid="25" grpId="1" animBg="1"/>
      <p:bldP spid="26" grpId="0" bldLvl="0" animBg="1"/>
      <p:bldP spid="26" grpId="1" animBg="1"/>
      <p:bldP spid="27" grpId="0" bldLvl="0" animBg="1"/>
      <p:bldP spid="27" grpId="1" animBg="1"/>
      <p:bldP spid="28" grpId="0" bldLvl="0" animBg="1"/>
      <p:bldP spid="28" grpId="1" animBg="1"/>
      <p:bldP spid="29" grpId="0" bldLvl="0" animBg="1"/>
      <p:bldP spid="29" grpId="1" animBg="1"/>
      <p:bldP spid="30" grpId="0" animBg="1"/>
      <p:bldP spid="30" grpId="1" animBg="1"/>
      <p:bldP spid="31" grpId="0" animBg="1"/>
      <p:bldP spid="31" grpId="1" animBg="1"/>
      <p:bldP spid="32" grpId="0" bldLvl="0" animBg="1"/>
      <p:bldP spid="32" grpId="1" animBg="1"/>
      <p:bldP spid="33" grpId="0" bldLvl="0" animBg="1"/>
      <p:bldP spid="33" grpId="1" animBg="1"/>
      <p:bldP spid="34" grpId="0" bldLvl="0" animBg="1"/>
      <p:bldP spid="34" grpId="1" animBg="1"/>
      <p:bldP spid="35" grpId="0" bldLvl="0" animBg="1"/>
      <p:bldP spid="35" grpId="1" animBg="1"/>
      <p:bldP spid="36" grpId="0" bldLvl="0" animBg="1"/>
      <p:bldP spid="36" grpId="1" animBg="1"/>
      <p:bldP spid="37" grpId="0" bldLvl="0" animBg="1"/>
      <p:bldP spid="37" grpId="1" animBg="1"/>
      <p:bldP spid="38" grpId="0" bldLvl="0" animBg="1"/>
      <p:bldP spid="38" grpId="1" animBg="1"/>
      <p:bldP spid="39" grpId="0" bldLvl="0" animBg="1"/>
      <p:bldP spid="39" grpId="1" animBg="1"/>
      <p:bldP spid="40" grpId="0" bldLvl="0" animBg="1"/>
      <p:bldP spid="40" grpId="1" animBg="1"/>
      <p:bldP spid="52232" grpId="0"/>
      <p:bldP spid="52232" grpId="1"/>
      <p:bldP spid="42" grpId="0" bldLvl="0" animBg="1"/>
      <p:bldP spid="42" grpId="1" animBg="1"/>
      <p:bldP spid="43" grpId="0" bldLvl="0" animBg="1"/>
      <p:bldP spid="43" grpId="1" animBg="1"/>
      <p:bldP spid="44" grpId="0" bldLvl="0" animBg="1"/>
      <p:bldP spid="44" grpId="1" animBg="1"/>
      <p:bldP spid="45" grpId="0" bldLvl="0" animBg="1"/>
      <p:bldP spid="45" grpId="1" animBg="1"/>
      <p:bldP spid="46" grpId="0" bldLvl="0" animBg="1"/>
      <p:bldP spid="46" grpId="1" animBg="1"/>
      <p:bldP spid="47" grpId="0" bldLvl="0" animBg="1"/>
      <p:bldP spid="47" grpId="1" animBg="1"/>
      <p:bldP spid="48" grpId="0" bldLvl="0" animBg="1"/>
      <p:bldP spid="48" grpId="1" animBg="1"/>
      <p:bldP spid="49" grpId="0" bldLvl="0" animBg="1"/>
      <p:bldP spid="49" grpId="1" animBg="1"/>
      <p:bldP spid="50" grpId="0" bldLvl="0" animBg="1"/>
      <p:bldP spid="50" grpId="1" animBg="1"/>
      <p:bldP spid="51" grpId="0" bldLvl="0" animBg="1"/>
      <p:bldP spid="51" grpId="1" animBg="1"/>
      <p:bldP spid="52233" grpId="0"/>
      <p:bldP spid="52233" grpId="1"/>
      <p:bldP spid="53" grpId="0" bldLvl="0" animBg="1"/>
      <p:bldP spid="53" grpId="1" animBg="1"/>
      <p:bldP spid="54" grpId="0" bldLvl="0" animBg="1"/>
      <p:bldP spid="54" grpId="1" animBg="1"/>
      <p:bldP spid="55" grpId="0" bldLvl="0" animBg="1"/>
      <p:bldP spid="55" grpId="1" animBg="1"/>
      <p:bldP spid="56" grpId="0" bldLvl="0" animBg="1"/>
      <p:bldP spid="56" grpId="1" animBg="1"/>
      <p:bldP spid="57" grpId="0" bldLvl="0" animBg="1"/>
      <p:bldP spid="57" grpId="1" animBg="1"/>
      <p:bldP spid="59" grpId="0" bldLvl="0" animBg="1"/>
      <p:bldP spid="59" grpId="1" animBg="1"/>
      <p:bldP spid="60" grpId="0" bldLvl="0" animBg="1"/>
      <p:bldP spid="60" grpId="1" animBg="1"/>
      <p:bldP spid="52234" grpId="0"/>
      <p:bldP spid="52234" grpId="1"/>
      <p:bldP spid="52225" grpId="0"/>
      <p:bldP spid="5222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文本框 8193"/>
          <p:cNvSpPr txBox="1"/>
          <p:nvPr/>
        </p:nvSpPr>
        <p:spPr>
          <a:xfrm>
            <a:off x="684213" y="665163"/>
            <a:ext cx="2879725" cy="398462"/>
          </a:xfrm>
          <a:prstGeom prst="rect">
            <a:avLst/>
          </a:prstGeom>
          <a:noFill/>
          <a:ln w="9525">
            <a:noFill/>
          </a:ln>
        </p:spPr>
        <p:txBody>
          <a:bodyPr anchor="t" anchorCtr="0">
            <a:spAutoFit/>
          </a:bodyPr>
          <a:p>
            <a:pPr eaLnBrk="0" hangingPunct="0">
              <a:spcBef>
                <a:spcPct val="50000"/>
              </a:spcBef>
            </a:pPr>
            <a:r>
              <a:rPr lang="zh-CN" altLang="en-US" sz="2000" dirty="0">
                <a:solidFill>
                  <a:srgbClr val="C00000"/>
                </a:solidFill>
                <a:latin typeface="Arial" panose="020B0604020202020204" pitchFamily="34" charset="0"/>
                <a:ea typeface="仿宋_GB2312" pitchFamily="1" charset="-122"/>
              </a:rPr>
              <a:t>◆</a:t>
            </a:r>
            <a:r>
              <a:rPr lang="zh-CN" altLang="en-US" sz="2000" dirty="0">
                <a:solidFill>
                  <a:srgbClr val="C00000"/>
                </a:solidFill>
                <a:latin typeface="Arial" panose="020B0604020202020204" pitchFamily="34" charset="0"/>
                <a:ea typeface="宋体" panose="02010600030101010101" pitchFamily="2" charset="-122"/>
              </a:rPr>
              <a:t> 数字电路的分类</a:t>
            </a:r>
            <a:endParaRPr lang="zh-CN" altLang="en-US" sz="2000" dirty="0">
              <a:solidFill>
                <a:srgbClr val="C00000"/>
              </a:solidFill>
              <a:latin typeface="Arial" panose="020B0604020202020204" pitchFamily="34" charset="0"/>
              <a:ea typeface="宋体" panose="02010600030101010101" pitchFamily="2" charset="-122"/>
            </a:endParaRPr>
          </a:p>
        </p:txBody>
      </p:sp>
      <p:sp>
        <p:nvSpPr>
          <p:cNvPr id="12294" name="文本框 2"/>
          <p:cNvSpPr txBox="1"/>
          <p:nvPr/>
        </p:nvSpPr>
        <p:spPr>
          <a:xfrm>
            <a:off x="720725" y="2393950"/>
            <a:ext cx="2806700" cy="398463"/>
          </a:xfrm>
          <a:prstGeom prst="rect">
            <a:avLst/>
          </a:prstGeom>
          <a:noFill/>
          <a:ln w="9525">
            <a:noFill/>
          </a:ln>
        </p:spPr>
        <p:txBody>
          <a:bodyPr wrap="none" anchor="t" anchorCtr="0">
            <a:spAutoFit/>
          </a:bodyPr>
          <a:p>
            <a:pPr eaLnBrk="0" hangingPunct="0">
              <a:spcBef>
                <a:spcPct val="50000"/>
              </a:spcBef>
            </a:pPr>
            <a:r>
              <a:rPr lang="zh-CN" altLang="en-US" sz="2000" dirty="0">
                <a:solidFill>
                  <a:srgbClr val="C00000"/>
                </a:solidFill>
                <a:latin typeface="Arial" panose="020B0604020202020204" pitchFamily="34" charset="0"/>
                <a:ea typeface="仿宋_GB2312" pitchFamily="1" charset="-122"/>
              </a:rPr>
              <a:t>◆</a:t>
            </a:r>
            <a:r>
              <a:rPr lang="zh-CN" altLang="en-US" sz="2000" dirty="0">
                <a:solidFill>
                  <a:srgbClr val="C00000"/>
                </a:solidFill>
                <a:latin typeface="Arial" panose="020B0604020202020204" pitchFamily="34" charset="0"/>
                <a:ea typeface="宋体" panose="02010600030101010101" pitchFamily="2" charset="-122"/>
              </a:rPr>
              <a:t> 时序逻辑电路的定义</a:t>
            </a:r>
            <a:endParaRPr lang="zh-CN" altLang="en-US" sz="2000">
              <a:latin typeface="Arial" panose="020B0604020202020204" pitchFamily="34" charset="0"/>
              <a:ea typeface="宋体" panose="02010600030101010101" pitchFamily="2" charset="-122"/>
            </a:endParaRPr>
          </a:p>
        </p:txBody>
      </p:sp>
      <p:sp>
        <p:nvSpPr>
          <p:cNvPr id="5" name="文本框 8193"/>
          <p:cNvSpPr txBox="1"/>
          <p:nvPr/>
        </p:nvSpPr>
        <p:spPr>
          <a:xfrm>
            <a:off x="790575" y="2860675"/>
            <a:ext cx="4040188" cy="2584450"/>
          </a:xfrm>
          <a:prstGeom prst="rect">
            <a:avLst/>
          </a:prstGeom>
          <a:noFill/>
          <a:ln w="9525">
            <a:noFill/>
          </a:ln>
        </p:spPr>
        <p:txBody>
          <a:bodyPr wrap="square" anchor="t" anchorCtr="0">
            <a:spAutoFit/>
          </a:bodyPr>
          <a:p>
            <a:pPr eaLnBrk="0" hangingPunct="0">
              <a:lnSpc>
                <a:spcPct val="150000"/>
              </a:lnSpc>
            </a:pPr>
            <a:r>
              <a:rPr lang="zh-CN" altLang="en-US" dirty="0">
                <a:latin typeface="Arial" panose="020B0604020202020204" pitchFamily="34"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   如果数字电路在任意时刻的输出，</a:t>
            </a:r>
            <a:r>
              <a:rPr lang="zh-CN" altLang="en-US" dirty="0">
                <a:solidFill>
                  <a:srgbClr val="0070C0"/>
                </a:solidFill>
                <a:latin typeface="Comic Sans MS" panose="030F0702030302020204" pitchFamily="2" charset="0"/>
                <a:ea typeface="宋体" panose="02010600030101010101" pitchFamily="2" charset="-122"/>
              </a:rPr>
              <a:t>不但与当时所加在电路上的输入信号有关系，</a:t>
            </a:r>
            <a:r>
              <a:rPr lang="zh-CN" altLang="en-US" dirty="0">
                <a:solidFill>
                  <a:srgbClr val="C00000"/>
                </a:solidFill>
                <a:latin typeface="Comic Sans MS" panose="030F0702030302020204" pitchFamily="2" charset="0"/>
                <a:ea typeface="宋体" panose="02010600030101010101" pitchFamily="2" charset="-122"/>
              </a:rPr>
              <a:t>而且与电路的状态也有关系，</a:t>
            </a:r>
            <a:r>
              <a:rPr lang="zh-CN" altLang="en-US" dirty="0">
                <a:latin typeface="Comic Sans MS" panose="030F0702030302020204" pitchFamily="2" charset="0"/>
                <a:ea typeface="宋体" panose="02010600030101010101" pitchFamily="2" charset="-122"/>
              </a:rPr>
              <a:t>那么这种电路就称为时序逻辑电路（</a:t>
            </a:r>
            <a:r>
              <a:rPr lang="en-US" altLang="zh-CN" dirty="0">
                <a:latin typeface="Comic Sans MS" panose="030F0702030302020204" pitchFamily="2" charset="0"/>
                <a:ea typeface="宋体" panose="02010600030101010101" pitchFamily="2" charset="-122"/>
              </a:rPr>
              <a:t>Sequ</a:t>
            </a:r>
            <a:r>
              <a:rPr lang="zh-CN" altLang="en-US" dirty="0">
                <a:latin typeface="Comic Sans MS" panose="030F0702030302020204" pitchFamily="2" charset="0"/>
                <a:ea typeface="宋体" panose="02010600030101010101" pitchFamily="2" charset="-122"/>
              </a:rPr>
              <a:t>en</a:t>
            </a:r>
            <a:r>
              <a:rPr lang="en-US" altLang="zh-CN" dirty="0">
                <a:latin typeface="Comic Sans MS" panose="030F0702030302020204" pitchFamily="2" charset="0"/>
                <a:ea typeface="宋体" panose="02010600030101010101" pitchFamily="2" charset="-122"/>
              </a:rPr>
              <a:t>tial Logic Circuit</a:t>
            </a:r>
            <a:r>
              <a:rPr lang="zh-CN" altLang="en-US" dirty="0">
                <a:latin typeface="Comic Sans MS" panose="030F0702030302020204" pitchFamily="2" charset="0"/>
                <a:ea typeface="宋体" panose="02010600030101010101" pitchFamily="2" charset="-122"/>
              </a:rPr>
              <a:t>），简称为时序电路。</a:t>
            </a:r>
            <a:endParaRPr lang="zh-CN" altLang="en-US" dirty="0">
              <a:latin typeface="Comic Sans MS" panose="030F0702030302020204" pitchFamily="2" charset="0"/>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6080125" y="1892935"/>
            <a:ext cx="2419350" cy="1687513"/>
          </a:xfrm>
          <a:prstGeom prst="rect">
            <a:avLst/>
          </a:prstGeom>
          <a:noFill/>
          <a:ln w="9525">
            <a:noFill/>
          </a:ln>
        </p:spPr>
      </p:pic>
      <p:pic>
        <p:nvPicPr>
          <p:cNvPr id="3" name="图片 2"/>
          <p:cNvPicPr>
            <a:picLocks noChangeAspect="1"/>
          </p:cNvPicPr>
          <p:nvPr/>
        </p:nvPicPr>
        <p:blipFill>
          <a:blip r:embed="rId3"/>
          <a:stretch>
            <a:fillRect/>
          </a:stretch>
        </p:blipFill>
        <p:spPr>
          <a:xfrm>
            <a:off x="6069013" y="743585"/>
            <a:ext cx="2422525" cy="957263"/>
          </a:xfrm>
          <a:prstGeom prst="rect">
            <a:avLst/>
          </a:prstGeom>
          <a:noFill/>
          <a:ln w="9525">
            <a:noFill/>
          </a:ln>
        </p:spPr>
      </p:pic>
      <p:pic>
        <p:nvPicPr>
          <p:cNvPr id="4" name="图片 3"/>
          <p:cNvPicPr>
            <a:picLocks noChangeAspect="1"/>
          </p:cNvPicPr>
          <p:nvPr/>
        </p:nvPicPr>
        <p:blipFill>
          <a:blip r:embed="rId4"/>
          <a:stretch>
            <a:fillRect/>
          </a:stretch>
        </p:blipFill>
        <p:spPr>
          <a:xfrm>
            <a:off x="6175375" y="3712210"/>
            <a:ext cx="2386013" cy="1614488"/>
          </a:xfrm>
          <a:prstGeom prst="rect">
            <a:avLst/>
          </a:prstGeom>
          <a:noFill/>
          <a:ln w="9525">
            <a:noFill/>
          </a:ln>
        </p:spPr>
      </p:pic>
      <p:sp>
        <p:nvSpPr>
          <p:cNvPr id="6" name="文本框 5"/>
          <p:cNvSpPr txBox="1"/>
          <p:nvPr/>
        </p:nvSpPr>
        <p:spPr>
          <a:xfrm>
            <a:off x="1125538" y="1238250"/>
            <a:ext cx="1968500" cy="922338"/>
          </a:xfrm>
          <a:prstGeom prst="rect">
            <a:avLst/>
          </a:prstGeom>
          <a:noFill/>
          <a:ln w="9525">
            <a:noFill/>
          </a:ln>
        </p:spPr>
        <p:txBody>
          <a:bodyPr wrap="none" anchor="t" anchorCtr="0">
            <a:spAutoFit/>
          </a:bodyPr>
          <a:p>
            <a:r>
              <a:rPr lang="en-US" altLang="zh-CN" dirty="0">
                <a:latin typeface="Comic Sans MS" panose="030F0702030302020204" pitchFamily="2" charset="0"/>
                <a:ea typeface="宋体" panose="02010600030101010101" pitchFamily="2" charset="-122"/>
              </a:rPr>
              <a:t>(1) </a:t>
            </a:r>
            <a:r>
              <a:rPr lang="zh-CN" altLang="zh-CN" dirty="0">
                <a:latin typeface="Comic Sans MS" panose="030F0702030302020204" pitchFamily="2" charset="0"/>
                <a:ea typeface="宋体" panose="02010600030101010101" pitchFamily="2" charset="-122"/>
              </a:rPr>
              <a:t>组合逻辑电路</a:t>
            </a:r>
            <a:endParaRPr lang="zh-CN" altLang="zh-CN" dirty="0">
              <a:latin typeface="Comic Sans MS" panose="030F0702030302020204" pitchFamily="2"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en-US" altLang="zh-CN">
                <a:solidFill>
                  <a:srgbClr val="0070C0"/>
                </a:solidFill>
                <a:latin typeface="Arial" panose="020B0604020202020204" pitchFamily="34" charset="0"/>
                <a:ea typeface="宋体" panose="02010600030101010101" pitchFamily="2" charset="-122"/>
              </a:rPr>
              <a:t>(2) </a:t>
            </a:r>
            <a:r>
              <a:rPr lang="zh-CN" altLang="en-US">
                <a:solidFill>
                  <a:srgbClr val="0070C0"/>
                </a:solidFill>
                <a:latin typeface="Arial" panose="020B0604020202020204" pitchFamily="34" charset="0"/>
                <a:ea typeface="宋体" panose="02010600030101010101" pitchFamily="2" charset="-122"/>
              </a:rPr>
              <a:t>时序逻辑电路</a:t>
            </a:r>
            <a:endParaRPr lang="zh-CN" altLang="en-US">
              <a:solidFill>
                <a:srgbClr val="0070C0"/>
              </a:solidFill>
              <a:latin typeface="Arial" panose="020B0604020202020204" pitchFamily="34" charset="0"/>
              <a:ea typeface="宋体" panose="02010600030101010101" pitchFamily="2" charset="-122"/>
            </a:endParaRPr>
          </a:p>
        </p:txBody>
      </p:sp>
      <p:sp>
        <p:nvSpPr>
          <p:cNvPr id="7" name="文本框 6"/>
          <p:cNvSpPr txBox="1"/>
          <p:nvPr/>
        </p:nvSpPr>
        <p:spPr>
          <a:xfrm>
            <a:off x="790575" y="5562600"/>
            <a:ext cx="5700713" cy="368300"/>
          </a:xfrm>
          <a:prstGeom prst="rect">
            <a:avLst/>
          </a:prstGeom>
          <a:noFill/>
          <a:ln w="9525">
            <a:noFill/>
          </a:ln>
        </p:spPr>
        <p:txBody>
          <a:bodyPr wrap="none" anchor="t" anchorCtr="0">
            <a:spAutoFit/>
          </a:bodyPr>
          <a:p>
            <a:r>
              <a:rPr lang="zh-CN" altLang="en-US">
                <a:solidFill>
                  <a:srgbClr val="C00000"/>
                </a:solidFill>
                <a:latin typeface="Arial" panose="020B0604020202020204" pitchFamily="34" charset="0"/>
                <a:ea typeface="宋体" panose="02010600030101010101" pitchFamily="2" charset="-122"/>
              </a:rPr>
              <a:t>数学描述：</a:t>
            </a:r>
            <a:r>
              <a:rPr lang="zh-CN" altLang="en-US">
                <a:solidFill>
                  <a:srgbClr val="0070C0"/>
                </a:solidFill>
                <a:latin typeface="Arial" panose="020B0604020202020204" pitchFamily="34" charset="0"/>
                <a:ea typeface="宋体" panose="02010600030101010101" pitchFamily="2" charset="-122"/>
              </a:rPr>
              <a:t>时序逻辑电路的输出是输入和状态的函数！</a:t>
            </a:r>
            <a:endParaRPr lang="zh-CN" altLang="en-US">
              <a:solidFill>
                <a:srgbClr val="0070C0"/>
              </a:solidFill>
              <a:latin typeface="Arial" panose="020B0604020202020204" pitchFamily="34" charset="0"/>
              <a:ea typeface="宋体" panose="02010600030101010101" pitchFamily="2" charset="-122"/>
            </a:endParaRPr>
          </a:p>
        </p:txBody>
      </p:sp>
      <p:sp>
        <p:nvSpPr>
          <p:cNvPr id="9" name="文本框 8"/>
          <p:cNvSpPr txBox="1"/>
          <p:nvPr/>
        </p:nvSpPr>
        <p:spPr>
          <a:xfrm>
            <a:off x="3563938" y="1300163"/>
            <a:ext cx="925512" cy="368300"/>
          </a:xfrm>
          <a:prstGeom prst="rect">
            <a:avLst/>
          </a:prstGeom>
          <a:noFill/>
          <a:ln w="9525">
            <a:noFill/>
          </a:ln>
        </p:spPr>
        <p:txBody>
          <a:bodyPr wrap="none" anchor="t" anchorCtr="0">
            <a:spAutoFit/>
          </a:bodyPr>
          <a:p>
            <a:r>
              <a:rPr lang="en-US" altLang="zh-CN" i="1">
                <a:latin typeface="Arial" panose="020B0604020202020204" pitchFamily="34" charset="0"/>
                <a:ea typeface="宋体" panose="02010600030101010101" pitchFamily="2" charset="-122"/>
              </a:rPr>
              <a:t>Y</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F</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A</a:t>
            </a: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10" name="文本框 9"/>
          <p:cNvSpPr txBox="1"/>
          <p:nvPr/>
        </p:nvSpPr>
        <p:spPr>
          <a:xfrm>
            <a:off x="6826250" y="5562600"/>
            <a:ext cx="1155700" cy="368300"/>
          </a:xfrm>
          <a:prstGeom prst="rect">
            <a:avLst/>
          </a:prstGeom>
          <a:noFill/>
          <a:ln w="9525">
            <a:noFill/>
          </a:ln>
        </p:spPr>
        <p:txBody>
          <a:bodyPr wrap="none" anchor="t" anchorCtr="0">
            <a:spAutoFit/>
          </a:bodyPr>
          <a:p>
            <a:r>
              <a:rPr lang="en-US" altLang="zh-CN" i="1">
                <a:latin typeface="Arial" panose="020B0604020202020204" pitchFamily="34" charset="0"/>
                <a:ea typeface="宋体" panose="02010600030101010101" pitchFamily="2" charset="-122"/>
              </a:rPr>
              <a:t>Y</a:t>
            </a:r>
            <a:r>
              <a:rPr lang="en-US" altLang="zh-CN">
                <a:latin typeface="Arial" panose="020B0604020202020204" pitchFamily="34" charset="0"/>
                <a:ea typeface="宋体" panose="02010600030101010101" pitchFamily="2" charset="-122"/>
              </a:rPr>
              <a:t>=</a:t>
            </a:r>
            <a:r>
              <a:rPr lang="en-US" altLang="zh-CN" i="1">
                <a:latin typeface="Arial" panose="020B0604020202020204" pitchFamily="34" charset="0"/>
                <a:ea typeface="宋体" panose="02010600030101010101" pitchFamily="2" charset="-122"/>
              </a:rPr>
              <a:t>F</a:t>
            </a:r>
            <a:r>
              <a:rPr lang="en-US" altLang="zh-CN">
                <a:latin typeface="Arial" panose="020B0604020202020204" pitchFamily="34" charset="0"/>
                <a:ea typeface="宋体" panose="02010600030101010101" pitchFamily="2" charset="-122"/>
              </a:rPr>
              <a:t>(X</a:t>
            </a:r>
            <a:r>
              <a:rPr lang="en-US" altLang="zh-CN" i="1">
                <a:latin typeface="Arial" panose="020B0604020202020204" pitchFamily="34" charset="0"/>
                <a:ea typeface="宋体" panose="02010600030101010101" pitchFamily="2" charset="-122"/>
              </a:rPr>
              <a:t>,Q</a:t>
            </a: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289"/>
                                        </p:tgtEl>
                                        <p:attrNameLst>
                                          <p:attrName>style.visibility</p:attrName>
                                        </p:attrNameLst>
                                      </p:cBhvr>
                                      <p:to>
                                        <p:strVal val="visible"/>
                                      </p:to>
                                    </p:set>
                                    <p:anim calcmode="discrete" valueType="clr">
                                      <p:cBhvr override="childStyle">
                                        <p:cTn id="7" dur="80"/>
                                        <p:tgtEl>
                                          <p:spTgt spid="122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289"/>
                                        </p:tgtEl>
                                        <p:attrNameLst>
                                          <p:attrName>fillcolor</p:attrName>
                                        </p:attrNameLst>
                                      </p:cBhvr>
                                      <p:tavLst>
                                        <p:tav tm="0">
                                          <p:val>
                                            <p:clrVal>
                                              <a:schemeClr val="accent2"/>
                                            </p:clrVal>
                                          </p:val>
                                        </p:tav>
                                        <p:tav tm="50000">
                                          <p:val>
                                            <p:clrVal>
                                              <a:schemeClr val="hlink"/>
                                            </p:clrVal>
                                          </p:val>
                                        </p:tav>
                                      </p:tavLst>
                                    </p:anim>
                                    <p:set>
                                      <p:cBhvr>
                                        <p:cTn id="9" dur="80"/>
                                        <p:tgtEl>
                                          <p:spTgt spid="1228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9"/>
                                        </p:tgtEl>
                                        <p:attrNameLst>
                                          <p:attrName>style.visibility</p:attrName>
                                        </p:attrNameLst>
                                      </p:cBhvr>
                                      <p:to>
                                        <p:strVal val="visible"/>
                                      </p:to>
                                    </p:set>
                                    <p:anim calcmode="discrete" valueType="clr">
                                      <p:cBhvr override="childStyle">
                                        <p:cTn id="19"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gtEl>
                                        <p:attrNameLst>
                                          <p:attrName>fillcolor</p:attrName>
                                        </p:attrNameLst>
                                      </p:cBhvr>
                                      <p:tavLst>
                                        <p:tav tm="0">
                                          <p:val>
                                            <p:clrVal>
                                              <a:schemeClr val="accent2"/>
                                            </p:clrVal>
                                          </p:val>
                                        </p:tav>
                                        <p:tav tm="50000">
                                          <p:val>
                                            <p:clrVal>
                                              <a:schemeClr val="hlink"/>
                                            </p:clrVal>
                                          </p:val>
                                        </p:tav>
                                      </p:tavLst>
                                    </p:anim>
                                    <p:set>
                                      <p:cBhvr>
                                        <p:cTn id="21" dur="80"/>
                                        <p:tgtEl>
                                          <p:spTgt spid="9"/>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12294"/>
                                        </p:tgtEl>
                                        <p:attrNameLst>
                                          <p:attrName>style.visibility</p:attrName>
                                        </p:attrNameLst>
                                      </p:cBhvr>
                                      <p:to>
                                        <p:strVal val="visible"/>
                                      </p:to>
                                    </p:set>
                                    <p:anim calcmode="discrete" valueType="clr">
                                      <p:cBhvr override="childStyle">
                                        <p:cTn id="26" dur="80"/>
                                        <p:tgtEl>
                                          <p:spTgt spid="12294"/>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2294"/>
                                        </p:tgtEl>
                                        <p:attrNameLst>
                                          <p:attrName>fillcolor</p:attrName>
                                        </p:attrNameLst>
                                      </p:cBhvr>
                                      <p:tavLst>
                                        <p:tav tm="0">
                                          <p:val>
                                            <p:clrVal>
                                              <a:schemeClr val="accent2"/>
                                            </p:clrVal>
                                          </p:val>
                                        </p:tav>
                                        <p:tav tm="50000">
                                          <p:val>
                                            <p:clrVal>
                                              <a:schemeClr val="hlink"/>
                                            </p:clrVal>
                                          </p:val>
                                        </p:tav>
                                      </p:tavLst>
                                    </p:anim>
                                    <p:set>
                                      <p:cBhvr>
                                        <p:cTn id="28" dur="80"/>
                                        <p:tgtEl>
                                          <p:spTgt spid="12294"/>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7"/>
                                        </p:tgtEl>
                                        <p:attrNameLst>
                                          <p:attrName>style.visibility</p:attrName>
                                        </p:attrNameLst>
                                      </p:cBhvr>
                                      <p:to>
                                        <p:strVal val="visible"/>
                                      </p:to>
                                    </p:set>
                                    <p:anim calcmode="discrete" valueType="clr">
                                      <p:cBhvr override="childStyle">
                                        <p:cTn id="38"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7"/>
                                        </p:tgtEl>
                                        <p:attrNameLst>
                                          <p:attrName>fillcolor</p:attrName>
                                        </p:attrNameLst>
                                      </p:cBhvr>
                                      <p:tavLst>
                                        <p:tav tm="0">
                                          <p:val>
                                            <p:clrVal>
                                              <a:schemeClr val="accent2"/>
                                            </p:clrVal>
                                          </p:val>
                                        </p:tav>
                                        <p:tav tm="50000">
                                          <p:val>
                                            <p:clrVal>
                                              <a:schemeClr val="hlink"/>
                                            </p:clrVal>
                                          </p:val>
                                        </p:tav>
                                      </p:tavLst>
                                    </p:anim>
                                    <p:set>
                                      <p:cBhvr>
                                        <p:cTn id="40" dur="80"/>
                                        <p:tgtEl>
                                          <p:spTgt spid="7"/>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10"/>
                                        </p:tgtEl>
                                        <p:attrNameLst>
                                          <p:attrName>style.visibility</p:attrName>
                                        </p:attrNameLst>
                                      </p:cBhvr>
                                      <p:to>
                                        <p:strVal val="visible"/>
                                      </p:to>
                                    </p:set>
                                    <p:anim calcmode="discrete" valueType="clr">
                                      <p:cBhvr override="childStyle">
                                        <p:cTn id="45"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0"/>
                                        </p:tgtEl>
                                        <p:attrNameLst>
                                          <p:attrName>fillcolor</p:attrName>
                                        </p:attrNameLst>
                                      </p:cBhvr>
                                      <p:tavLst>
                                        <p:tav tm="0">
                                          <p:val>
                                            <p:clrVal>
                                              <a:schemeClr val="accent2"/>
                                            </p:clrVal>
                                          </p:val>
                                        </p:tav>
                                        <p:tav tm="50000">
                                          <p:val>
                                            <p:clrVal>
                                              <a:schemeClr val="hlink"/>
                                            </p:clrVal>
                                          </p:val>
                                        </p:tav>
                                      </p:tavLst>
                                    </p:anim>
                                    <p:set>
                                      <p:cBhvr>
                                        <p:cTn id="47" dur="80"/>
                                        <p:tgtEl>
                                          <p:spTgt spid="10"/>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dissolve">
                                      <p:cBhvr>
                                        <p:cTn id="52" dur="500"/>
                                        <p:tgtEl>
                                          <p:spTgt spid="3"/>
                                        </p:tgtEl>
                                      </p:cBhvr>
                                    </p:animEffect>
                                  </p:childTnLst>
                                </p:cTn>
                              </p:par>
                            </p:childTnLst>
                          </p:cTn>
                        </p:par>
                        <p:par>
                          <p:cTn id="53" fill="hold">
                            <p:stCondLst>
                              <p:cond delay="500"/>
                            </p:stCondLst>
                            <p:childTnLst>
                              <p:par>
                                <p:cTn id="54" presetID="9" presetClass="entr" presetSubtype="0"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dissolv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dissolv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 grpId="0"/>
      <p:bldP spid="12289" grpId="1"/>
      <p:bldP spid="6" grpId="0"/>
      <p:bldP spid="6" grpId="1"/>
      <p:bldP spid="12294" grpId="0"/>
      <p:bldP spid="12294" grpId="1"/>
      <p:bldP spid="5" grpId="0"/>
      <p:bldP spid="5" grpId="1"/>
      <p:bldP spid="7" grpId="0"/>
      <p:bldP spid="7" grpId="1"/>
      <p:bldP spid="9" grpId="0"/>
      <p:bldP spid="9" grpId="1"/>
      <p:bldP spid="10" grpId="0"/>
      <p:bldP spid="10"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36" name="图片 34819"/>
          <p:cNvPicPr>
            <a:picLocks noChangeAspect="1"/>
          </p:cNvPicPr>
          <p:nvPr/>
        </p:nvPicPr>
        <p:blipFill>
          <a:blip r:embed="rId1"/>
          <a:stretch>
            <a:fillRect/>
          </a:stretch>
        </p:blipFill>
        <p:spPr>
          <a:xfrm>
            <a:off x="5951538" y="1292225"/>
            <a:ext cx="1681162" cy="366713"/>
          </a:xfrm>
          <a:prstGeom prst="rect">
            <a:avLst/>
          </a:prstGeom>
          <a:noFill/>
          <a:ln w="9525">
            <a:noFill/>
          </a:ln>
        </p:spPr>
      </p:pic>
      <p:sp>
        <p:nvSpPr>
          <p:cNvPr id="52235" name="文本框 34823"/>
          <p:cNvSpPr txBox="1"/>
          <p:nvPr/>
        </p:nvSpPr>
        <p:spPr>
          <a:xfrm>
            <a:off x="6054725" y="827088"/>
            <a:ext cx="1223963" cy="366712"/>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endParaRPr lang="zh-CN" altLang="en-US" dirty="0">
              <a:latin typeface="Arial" panose="020B0604020202020204" pitchFamily="34" charset="0"/>
              <a:ea typeface="宋体" panose="02010600030101010101" pitchFamily="2" charset="-122"/>
            </a:endParaRPr>
          </a:p>
        </p:txBody>
      </p:sp>
      <p:pic>
        <p:nvPicPr>
          <p:cNvPr id="52" name="图片 34824"/>
          <p:cNvPicPr>
            <a:picLocks noChangeAspect="1"/>
          </p:cNvPicPr>
          <p:nvPr/>
        </p:nvPicPr>
        <p:blipFill>
          <a:blip r:embed="rId2"/>
          <a:srcRect t="16019" b="18738"/>
          <a:stretch>
            <a:fillRect/>
          </a:stretch>
        </p:blipFill>
        <p:spPr>
          <a:xfrm>
            <a:off x="906463" y="728663"/>
            <a:ext cx="3762375" cy="1554162"/>
          </a:xfrm>
          <a:prstGeom prst="rect">
            <a:avLst/>
          </a:prstGeom>
          <a:noFill/>
          <a:ln w="9525">
            <a:noFill/>
          </a:ln>
        </p:spPr>
      </p:pic>
      <p:sp>
        <p:nvSpPr>
          <p:cNvPr id="54" name="矩形 11270"/>
          <p:cNvSpPr/>
          <p:nvPr/>
        </p:nvSpPr>
        <p:spPr>
          <a:xfrm>
            <a:off x="3705225" y="1963738"/>
            <a:ext cx="449263"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0" name="右箭头 59"/>
          <p:cNvSpPr/>
          <p:nvPr/>
        </p:nvSpPr>
        <p:spPr>
          <a:xfrm>
            <a:off x="5257800" y="1336675"/>
            <a:ext cx="269875" cy="276225"/>
          </a:xfrm>
          <a:prstGeom prst="right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2231" name="文本框 7"/>
          <p:cNvSpPr txBox="1"/>
          <p:nvPr/>
        </p:nvSpPr>
        <p:spPr>
          <a:xfrm>
            <a:off x="6132513" y="2020888"/>
            <a:ext cx="11811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=1·EN</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52232" name="文本框 8"/>
          <p:cNvSpPr txBox="1"/>
          <p:nvPr/>
        </p:nvSpPr>
        <p:spPr>
          <a:xfrm>
            <a:off x="6132513" y="2509838"/>
            <a:ext cx="13335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52233" name="文本框 9"/>
          <p:cNvSpPr txBox="1"/>
          <p:nvPr/>
        </p:nvSpPr>
        <p:spPr>
          <a:xfrm>
            <a:off x="6132513" y="2997200"/>
            <a:ext cx="162401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52234" name="文本框 10"/>
          <p:cNvSpPr txBox="1"/>
          <p:nvPr/>
        </p:nvSpPr>
        <p:spPr>
          <a:xfrm>
            <a:off x="6132513" y="3436938"/>
            <a:ext cx="191611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
          <p:cNvSpPr txBox="1"/>
          <p:nvPr/>
        </p:nvSpPr>
        <p:spPr>
          <a:xfrm>
            <a:off x="2139950" y="2997200"/>
            <a:ext cx="2219325"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EN:</a:t>
            </a:r>
            <a:r>
              <a:rPr lang="zh-CN" altLang="en-US">
                <a:latin typeface="Comic Sans MS" panose="030F0702030302020204" pitchFamily="2" charset="0"/>
                <a:ea typeface="宋体" panose="02010600030101010101" pitchFamily="2" charset="-122"/>
                <a:sym typeface="宋体" panose="02010600030101010101" pitchFamily="2" charset="-122"/>
              </a:rPr>
              <a:t>计数允许控制端</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5" name="对象 -2147482224"/>
          <p:cNvGraphicFramePr>
            <a:graphicFrameLocks noChangeAspect="1"/>
          </p:cNvGraphicFramePr>
          <p:nvPr/>
        </p:nvGraphicFramePr>
        <p:xfrm>
          <a:off x="847725" y="3878263"/>
          <a:ext cx="7800975" cy="2395537"/>
        </p:xfrm>
        <a:graphic>
          <a:graphicData uri="http://schemas.openxmlformats.org/presentationml/2006/ole">
            <mc:AlternateContent xmlns:mc="http://schemas.openxmlformats.org/markup-compatibility/2006">
              <mc:Choice xmlns:v="urn:schemas-microsoft-com:vml" Requires="v">
                <p:oleObj spid="_x0000_s3130" name="" r:id="rId3" imgW="7734300" imgH="2374900" progId="Visio.Drawing.11">
                  <p:embed/>
                </p:oleObj>
              </mc:Choice>
              <mc:Fallback>
                <p:oleObj name="" r:id="rId3" imgW="7734300" imgH="2374900" progId="Visio.Drawing.11">
                  <p:embed/>
                  <p:pic>
                    <p:nvPicPr>
                      <p:cNvPr id="0" name="图片 3129"/>
                      <p:cNvPicPr/>
                      <p:nvPr/>
                    </p:nvPicPr>
                    <p:blipFill>
                      <a:blip r:embed="rId4"/>
                      <a:stretch>
                        <a:fillRect/>
                      </a:stretch>
                    </p:blipFill>
                    <p:spPr>
                      <a:xfrm>
                        <a:off x="847725" y="3878263"/>
                        <a:ext cx="7800975" cy="239553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52236"/>
                                        </p:tgtEl>
                                        <p:attrNameLst>
                                          <p:attrName>style.visibility</p:attrName>
                                        </p:attrNameLst>
                                      </p:cBhvr>
                                      <p:to>
                                        <p:strVal val="visible"/>
                                      </p:to>
                                    </p:set>
                                    <p:animEffect transition="in" filter="wipe(left)">
                                      <p:cBhvr>
                                        <p:cTn id="19" dur="500"/>
                                        <p:tgtEl>
                                          <p:spTgt spid="52236"/>
                                        </p:tgtEl>
                                      </p:cBhvr>
                                    </p:animEffect>
                                  </p:childTnLst>
                                </p:cTn>
                              </p:par>
                            </p:childTnLst>
                          </p:cTn>
                        </p:par>
                        <p:par>
                          <p:cTn id="20" fill="hold">
                            <p:stCondLst>
                              <p:cond delay="5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52235"/>
                                        </p:tgtEl>
                                        <p:attrNameLst>
                                          <p:attrName>style.visibility</p:attrName>
                                        </p:attrNameLst>
                                      </p:cBhvr>
                                      <p:to>
                                        <p:strVal val="visible"/>
                                      </p:to>
                                    </p:set>
                                    <p:anim calcmode="discrete" valueType="clr">
                                      <p:cBhvr override="childStyle">
                                        <p:cTn id="23" dur="80"/>
                                        <p:tgtEl>
                                          <p:spTgt spid="52235"/>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52235"/>
                                        </p:tgtEl>
                                        <p:attrNameLst>
                                          <p:attrName>fillcolor</p:attrName>
                                        </p:attrNameLst>
                                      </p:cBhvr>
                                      <p:tavLst>
                                        <p:tav tm="0">
                                          <p:val>
                                            <p:clrVal>
                                              <a:schemeClr val="accent2"/>
                                            </p:clrVal>
                                          </p:val>
                                        </p:tav>
                                        <p:tav tm="50000">
                                          <p:val>
                                            <p:clrVal>
                                              <a:schemeClr val="hlink"/>
                                            </p:clrVal>
                                          </p:val>
                                        </p:tav>
                                      </p:tavLst>
                                    </p:anim>
                                    <p:set>
                                      <p:cBhvr>
                                        <p:cTn id="25" dur="80"/>
                                        <p:tgtEl>
                                          <p:spTgt spid="52235"/>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7" presetClass="entr" presetSubtype="0" fill="hold" grpId="0" nodeType="clickEffect">
                                  <p:stCondLst>
                                    <p:cond delay="0"/>
                                  </p:stCondLst>
                                  <p:iterate type="lt">
                                    <p:tmPct val="50000"/>
                                  </p:iterate>
                                  <p:childTnLst>
                                    <p:set>
                                      <p:cBhvr>
                                        <p:cTn id="29" dur="1" fill="hold">
                                          <p:stCondLst>
                                            <p:cond delay="0"/>
                                          </p:stCondLst>
                                        </p:cTn>
                                        <p:tgtEl>
                                          <p:spTgt spid="4"/>
                                        </p:tgtEl>
                                        <p:attrNameLst>
                                          <p:attrName>style.visibility</p:attrName>
                                        </p:attrNameLst>
                                      </p:cBhvr>
                                      <p:to>
                                        <p:strVal val="visible"/>
                                      </p:to>
                                    </p:set>
                                    <p:anim calcmode="discrete" valueType="clr">
                                      <p:cBhvr override="childStyle">
                                        <p:cTn id="30"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4"/>
                                        </p:tgtEl>
                                        <p:attrNameLst>
                                          <p:attrName>fillcolor</p:attrName>
                                        </p:attrNameLst>
                                      </p:cBhvr>
                                      <p:tavLst>
                                        <p:tav tm="0">
                                          <p:val>
                                            <p:clrVal>
                                              <a:schemeClr val="accent2"/>
                                            </p:clrVal>
                                          </p:val>
                                        </p:tav>
                                        <p:tav tm="50000">
                                          <p:val>
                                            <p:clrVal>
                                              <a:schemeClr val="hlink"/>
                                            </p:clrVal>
                                          </p:val>
                                        </p:tav>
                                      </p:tavLst>
                                    </p:anim>
                                    <p:set>
                                      <p:cBhvr>
                                        <p:cTn id="32" dur="80"/>
                                        <p:tgtEl>
                                          <p:spTgt spid="4"/>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grpId="0" nodeType="clickEffect">
                                  <p:stCondLst>
                                    <p:cond delay="0"/>
                                  </p:stCondLst>
                                  <p:iterate type="lt">
                                    <p:tmPct val="50000"/>
                                  </p:iterate>
                                  <p:childTnLst>
                                    <p:set>
                                      <p:cBhvr>
                                        <p:cTn id="36" dur="1" fill="hold">
                                          <p:stCondLst>
                                            <p:cond delay="0"/>
                                          </p:stCondLst>
                                        </p:cTn>
                                        <p:tgtEl>
                                          <p:spTgt spid="52231"/>
                                        </p:tgtEl>
                                        <p:attrNameLst>
                                          <p:attrName>style.visibility</p:attrName>
                                        </p:attrNameLst>
                                      </p:cBhvr>
                                      <p:to>
                                        <p:strVal val="visible"/>
                                      </p:to>
                                    </p:set>
                                    <p:anim calcmode="discrete" valueType="clr">
                                      <p:cBhvr override="childStyle">
                                        <p:cTn id="37" dur="80"/>
                                        <p:tgtEl>
                                          <p:spTgt spid="52231"/>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52231"/>
                                        </p:tgtEl>
                                        <p:attrNameLst>
                                          <p:attrName>fillcolor</p:attrName>
                                        </p:attrNameLst>
                                      </p:cBhvr>
                                      <p:tavLst>
                                        <p:tav tm="0">
                                          <p:val>
                                            <p:clrVal>
                                              <a:schemeClr val="accent2"/>
                                            </p:clrVal>
                                          </p:val>
                                        </p:tav>
                                        <p:tav tm="50000">
                                          <p:val>
                                            <p:clrVal>
                                              <a:schemeClr val="hlink"/>
                                            </p:clrVal>
                                          </p:val>
                                        </p:tav>
                                      </p:tavLst>
                                    </p:anim>
                                    <p:set>
                                      <p:cBhvr>
                                        <p:cTn id="39" dur="80"/>
                                        <p:tgtEl>
                                          <p:spTgt spid="52231"/>
                                        </p:tgtEl>
                                        <p:attrNameLst>
                                          <p:attrName>fill.type</p:attrName>
                                        </p:attrNameLst>
                                      </p:cBhvr>
                                      <p:to>
                                        <p:strVal val="solid"/>
                                      </p:to>
                                    </p:set>
                                  </p:childTnLst>
                                </p:cTn>
                              </p:par>
                            </p:childTnLst>
                          </p:cTn>
                        </p:par>
                        <p:par>
                          <p:cTn id="40" fill="hold">
                            <p:stCondLst>
                              <p:cond delay="319"/>
                            </p:stCondLst>
                            <p:childTnLst>
                              <p:par>
                                <p:cTn id="41" presetID="27" presetClass="entr" presetSubtype="0" fill="hold" grpId="0" nodeType="afterEffect">
                                  <p:stCondLst>
                                    <p:cond delay="0"/>
                                  </p:stCondLst>
                                  <p:iterate type="lt">
                                    <p:tmPct val="50000"/>
                                  </p:iterate>
                                  <p:childTnLst>
                                    <p:set>
                                      <p:cBhvr>
                                        <p:cTn id="42" dur="1" fill="hold">
                                          <p:stCondLst>
                                            <p:cond delay="0"/>
                                          </p:stCondLst>
                                        </p:cTn>
                                        <p:tgtEl>
                                          <p:spTgt spid="52232"/>
                                        </p:tgtEl>
                                        <p:attrNameLst>
                                          <p:attrName>style.visibility</p:attrName>
                                        </p:attrNameLst>
                                      </p:cBhvr>
                                      <p:to>
                                        <p:strVal val="visible"/>
                                      </p:to>
                                    </p:set>
                                    <p:anim calcmode="discrete" valueType="clr">
                                      <p:cBhvr override="childStyle">
                                        <p:cTn id="43" dur="80"/>
                                        <p:tgtEl>
                                          <p:spTgt spid="52232"/>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52232"/>
                                        </p:tgtEl>
                                        <p:attrNameLst>
                                          <p:attrName>fillcolor</p:attrName>
                                        </p:attrNameLst>
                                      </p:cBhvr>
                                      <p:tavLst>
                                        <p:tav tm="0">
                                          <p:val>
                                            <p:clrVal>
                                              <a:schemeClr val="accent2"/>
                                            </p:clrVal>
                                          </p:val>
                                        </p:tav>
                                        <p:tav tm="50000">
                                          <p:val>
                                            <p:clrVal>
                                              <a:schemeClr val="hlink"/>
                                            </p:clrVal>
                                          </p:val>
                                        </p:tav>
                                      </p:tavLst>
                                    </p:anim>
                                    <p:set>
                                      <p:cBhvr>
                                        <p:cTn id="45" dur="80"/>
                                        <p:tgtEl>
                                          <p:spTgt spid="52232"/>
                                        </p:tgtEl>
                                        <p:attrNameLst>
                                          <p:attrName>fill.type</p:attrName>
                                        </p:attrNameLst>
                                      </p:cBhvr>
                                      <p:to>
                                        <p:strVal val="solid"/>
                                      </p:to>
                                    </p:set>
                                  </p:childTnLst>
                                </p:cTn>
                              </p:par>
                            </p:childTnLst>
                          </p:cTn>
                        </p:par>
                        <p:par>
                          <p:cTn id="46" fill="hold">
                            <p:stCondLst>
                              <p:cond delay="679"/>
                            </p:stCondLst>
                            <p:childTnLst>
                              <p:par>
                                <p:cTn id="47" presetID="27" presetClass="entr" presetSubtype="0" fill="hold" grpId="0" nodeType="afterEffect">
                                  <p:stCondLst>
                                    <p:cond delay="0"/>
                                  </p:stCondLst>
                                  <p:iterate type="lt">
                                    <p:tmPct val="50000"/>
                                  </p:iterate>
                                  <p:childTnLst>
                                    <p:set>
                                      <p:cBhvr>
                                        <p:cTn id="48" dur="1" fill="hold">
                                          <p:stCondLst>
                                            <p:cond delay="0"/>
                                          </p:stCondLst>
                                        </p:cTn>
                                        <p:tgtEl>
                                          <p:spTgt spid="52233"/>
                                        </p:tgtEl>
                                        <p:attrNameLst>
                                          <p:attrName>style.visibility</p:attrName>
                                        </p:attrNameLst>
                                      </p:cBhvr>
                                      <p:to>
                                        <p:strVal val="visible"/>
                                      </p:to>
                                    </p:set>
                                    <p:anim calcmode="discrete" valueType="clr">
                                      <p:cBhvr override="childStyle">
                                        <p:cTn id="49" dur="80"/>
                                        <p:tgtEl>
                                          <p:spTgt spid="52233"/>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52233"/>
                                        </p:tgtEl>
                                        <p:attrNameLst>
                                          <p:attrName>fillcolor</p:attrName>
                                        </p:attrNameLst>
                                      </p:cBhvr>
                                      <p:tavLst>
                                        <p:tav tm="0">
                                          <p:val>
                                            <p:clrVal>
                                              <a:schemeClr val="accent2"/>
                                            </p:clrVal>
                                          </p:val>
                                        </p:tav>
                                        <p:tav tm="50000">
                                          <p:val>
                                            <p:clrVal>
                                              <a:schemeClr val="hlink"/>
                                            </p:clrVal>
                                          </p:val>
                                        </p:tav>
                                      </p:tavLst>
                                    </p:anim>
                                    <p:set>
                                      <p:cBhvr>
                                        <p:cTn id="51" dur="80"/>
                                        <p:tgtEl>
                                          <p:spTgt spid="52233"/>
                                        </p:tgtEl>
                                        <p:attrNameLst>
                                          <p:attrName>fill.type</p:attrName>
                                        </p:attrNameLst>
                                      </p:cBhvr>
                                      <p:to>
                                        <p:strVal val="solid"/>
                                      </p:to>
                                    </p:set>
                                  </p:childTnLst>
                                </p:cTn>
                              </p:par>
                            </p:childTnLst>
                          </p:cTn>
                        </p:par>
                        <p:par>
                          <p:cTn id="52" fill="hold">
                            <p:stCondLst>
                              <p:cond delay="1119"/>
                            </p:stCondLst>
                            <p:childTnLst>
                              <p:par>
                                <p:cTn id="53" presetID="27" presetClass="entr" presetSubtype="0" fill="hold" grpId="0" nodeType="afterEffect">
                                  <p:stCondLst>
                                    <p:cond delay="0"/>
                                  </p:stCondLst>
                                  <p:iterate type="lt">
                                    <p:tmPct val="50000"/>
                                  </p:iterate>
                                  <p:childTnLst>
                                    <p:set>
                                      <p:cBhvr>
                                        <p:cTn id="54" dur="1" fill="hold">
                                          <p:stCondLst>
                                            <p:cond delay="0"/>
                                          </p:stCondLst>
                                        </p:cTn>
                                        <p:tgtEl>
                                          <p:spTgt spid="52234"/>
                                        </p:tgtEl>
                                        <p:attrNameLst>
                                          <p:attrName>style.visibility</p:attrName>
                                        </p:attrNameLst>
                                      </p:cBhvr>
                                      <p:to>
                                        <p:strVal val="visible"/>
                                      </p:to>
                                    </p:set>
                                    <p:anim calcmode="discrete" valueType="clr">
                                      <p:cBhvr override="childStyle">
                                        <p:cTn id="55" dur="80"/>
                                        <p:tgtEl>
                                          <p:spTgt spid="52234"/>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52234"/>
                                        </p:tgtEl>
                                        <p:attrNameLst>
                                          <p:attrName>fillcolor</p:attrName>
                                        </p:attrNameLst>
                                      </p:cBhvr>
                                      <p:tavLst>
                                        <p:tav tm="0">
                                          <p:val>
                                            <p:clrVal>
                                              <a:schemeClr val="accent2"/>
                                            </p:clrVal>
                                          </p:val>
                                        </p:tav>
                                        <p:tav tm="50000">
                                          <p:val>
                                            <p:clrVal>
                                              <a:schemeClr val="hlink"/>
                                            </p:clrVal>
                                          </p:val>
                                        </p:tav>
                                      </p:tavLst>
                                    </p:anim>
                                    <p:set>
                                      <p:cBhvr>
                                        <p:cTn id="57" dur="80"/>
                                        <p:tgtEl>
                                          <p:spTgt spid="52234"/>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dissolv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4" grpId="1" animBg="1"/>
      <p:bldP spid="60" grpId="0" bldLvl="0" animBg="1"/>
      <p:bldP spid="60" grpId="1" animBg="1"/>
      <p:bldP spid="52235" grpId="0"/>
      <p:bldP spid="52235" grpId="1"/>
      <p:bldP spid="52231" grpId="0"/>
      <p:bldP spid="52231" grpId="1"/>
      <p:bldP spid="52232" grpId="0"/>
      <p:bldP spid="52232" grpId="1"/>
      <p:bldP spid="52233" grpId="0"/>
      <p:bldP spid="52233" grpId="1"/>
      <p:bldP spid="52234" grpId="0"/>
      <p:bldP spid="52234" grpId="1"/>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图片 1000"/>
          <p:cNvPicPr>
            <a:picLocks noChangeAspect="1"/>
          </p:cNvPicPr>
          <p:nvPr>
            <p:custDataLst>
              <p:tags r:id="rId1"/>
            </p:custDataLst>
          </p:nvPr>
        </p:nvPicPr>
        <p:blipFill>
          <a:blip r:embed="rId2"/>
          <a:stretch>
            <a:fillRect/>
          </a:stretch>
        </p:blipFill>
        <p:spPr>
          <a:xfrm>
            <a:off x="2943225" y="571500"/>
            <a:ext cx="5761038" cy="5595938"/>
          </a:xfrm>
          <a:prstGeom prst="rect">
            <a:avLst/>
          </a:prstGeom>
          <a:noFill/>
          <a:ln w="9525">
            <a:noFill/>
          </a:ln>
        </p:spPr>
      </p:pic>
      <p:sp>
        <p:nvSpPr>
          <p:cNvPr id="53250" name="文本框 28674"/>
          <p:cNvSpPr txBox="1"/>
          <p:nvPr/>
        </p:nvSpPr>
        <p:spPr>
          <a:xfrm>
            <a:off x="346075" y="639763"/>
            <a:ext cx="2471738" cy="784225"/>
          </a:xfrm>
          <a:prstGeom prst="rect">
            <a:avLst/>
          </a:prstGeom>
          <a:noFill/>
          <a:ln w="9525">
            <a:noFill/>
          </a:ln>
        </p:spPr>
        <p:txBody>
          <a:bodyPr wrap="square" anchor="t" anchorCtr="0">
            <a:spAutoFit/>
          </a:bodyPr>
          <a:p>
            <a:pPr algn="ctr" eaLnBrk="0" hangingPunct="0">
              <a:spcBef>
                <a:spcPct val="50000"/>
              </a:spcBef>
            </a:pPr>
            <a:r>
              <a:rPr lang="en-US" altLang="zh-CN" dirty="0">
                <a:solidFill>
                  <a:srgbClr val="FF3300"/>
                </a:solidFill>
                <a:latin typeface="Arial" panose="020B0604020202020204" pitchFamily="34" charset="0"/>
                <a:ea typeface="宋体" panose="02010600030101010101" pitchFamily="2" charset="-122"/>
              </a:rPr>
              <a:t> </a:t>
            </a:r>
            <a:r>
              <a:rPr lang="en-US" altLang="zh-CN" dirty="0">
                <a:solidFill>
                  <a:srgbClr val="0070C0"/>
                </a:solidFill>
                <a:latin typeface="Arial" panose="020B0604020202020204" pitchFamily="34" charset="0"/>
                <a:ea typeface="宋体" panose="02010600030101010101" pitchFamily="2" charset="-122"/>
              </a:rPr>
              <a:t>4</a:t>
            </a:r>
            <a:r>
              <a:rPr lang="zh-CN" altLang="en-US" dirty="0">
                <a:solidFill>
                  <a:srgbClr val="0070C0"/>
                </a:solidFill>
                <a:latin typeface="Arial" panose="020B0604020202020204" pitchFamily="34" charset="0"/>
                <a:ea typeface="宋体" panose="02010600030101010101" pitchFamily="2" charset="-122"/>
              </a:rPr>
              <a:t>位二进制加法计数器</a:t>
            </a:r>
            <a:endParaRPr lang="en-US" altLang="zh-CN" dirty="0">
              <a:solidFill>
                <a:srgbClr val="0070C0"/>
              </a:solidFill>
              <a:latin typeface="Arial" panose="020B0604020202020204" pitchFamily="34" charset="0"/>
              <a:ea typeface="宋体" panose="02010600030101010101" pitchFamily="2" charset="-122"/>
            </a:endParaRPr>
          </a:p>
          <a:p>
            <a:pPr algn="ctr" eaLnBrk="0" hangingPunct="0">
              <a:spcBef>
                <a:spcPct val="50000"/>
              </a:spcBef>
            </a:pPr>
            <a:r>
              <a:rPr lang="en-US" altLang="zh-CN" dirty="0">
                <a:solidFill>
                  <a:srgbClr val="C00000"/>
                </a:solidFill>
                <a:latin typeface="Comic Sans MS" panose="030F0702030302020204" pitchFamily="2" charset="0"/>
                <a:ea typeface="宋体" panose="02010600030101010101" pitchFamily="2" charset="-122"/>
              </a:rPr>
              <a:t>74HC161</a:t>
            </a:r>
            <a:endParaRPr lang="en-US" altLang="zh-CN" dirty="0">
              <a:solidFill>
                <a:srgbClr val="C00000"/>
              </a:solidFill>
              <a:latin typeface="Comic Sans MS" panose="030F0702030302020204" pitchFamily="2" charset="0"/>
              <a:ea typeface="宋体" panose="02010600030101010101" pitchFamily="2" charset="-122"/>
            </a:endParaRPr>
          </a:p>
        </p:txBody>
      </p:sp>
      <p:sp>
        <p:nvSpPr>
          <p:cNvPr id="53251" name="文本框 37890"/>
          <p:cNvSpPr txBox="1"/>
          <p:nvPr/>
        </p:nvSpPr>
        <p:spPr>
          <a:xfrm>
            <a:off x="781050" y="2212975"/>
            <a:ext cx="1746250" cy="4032250"/>
          </a:xfrm>
          <a:prstGeom prst="rect">
            <a:avLst/>
          </a:prstGeom>
          <a:noFill/>
          <a:ln w="9525">
            <a:noFill/>
          </a:ln>
        </p:spPr>
        <p:txBody>
          <a:bodyPr wrap="square" anchor="t" anchorCtr="0">
            <a:spAutoFit/>
          </a:bodyPr>
          <a:p>
            <a:pPr eaLnBrk="0" hangingPunct="0">
              <a:spcBef>
                <a:spcPct val="50000"/>
              </a:spcBef>
            </a:pPr>
            <a:r>
              <a:rPr lang="zh-CN" altLang="en-US" sz="1600" dirty="0">
                <a:latin typeface="Comic Sans MS" panose="030F0702030302020204" pitchFamily="2" charset="0"/>
                <a:ea typeface="宋体" panose="02010600030101010101" pitchFamily="2" charset="-122"/>
              </a:rPr>
              <a:t>对外端口</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en-US" altLang="zh-CN" sz="1600" dirty="0">
                <a:latin typeface="Comic Sans MS" panose="030F0702030302020204" pitchFamily="2" charset="0"/>
                <a:ea typeface="宋体" panose="02010600030101010101" pitchFamily="2" charset="-122"/>
              </a:rPr>
              <a:t>(</a:t>
            </a:r>
            <a:r>
              <a:rPr lang="zh-CN" altLang="en-US" sz="16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 </a:t>
            </a:r>
            <a:r>
              <a:rPr lang="zh-CN" altLang="en-US" sz="1600" dirty="0">
                <a:latin typeface="Comic Sans MS" panose="030F0702030302020204" pitchFamily="2" charset="0"/>
                <a:ea typeface="宋体" panose="02010600030101010101" pitchFamily="2" charset="-122"/>
              </a:rPr>
              <a:t>输入</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CLK</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en-US" altLang="zh-CN" sz="1600" dirty="0">
                <a:latin typeface="Comic Sans MS" panose="030F0702030302020204" pitchFamily="2" charset="0"/>
                <a:ea typeface="宋体" panose="02010600030101010101" pitchFamily="2" charset="-122"/>
              </a:rPr>
              <a:t>R</a:t>
            </a:r>
            <a:r>
              <a:rPr lang="zh-CN" altLang="en-US" sz="1600" dirty="0">
                <a:latin typeface="Comic Sans MS" panose="030F0702030302020204" pitchFamily="2" charset="0"/>
                <a:ea typeface="宋体" panose="02010600030101010101" pitchFamily="2" charset="-122"/>
              </a:rPr>
              <a:t>D'</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en-US" altLang="zh-CN" sz="1600" dirty="0">
                <a:latin typeface="Comic Sans MS" panose="030F0702030302020204" pitchFamily="2" charset="0"/>
                <a:ea typeface="宋体" panose="02010600030101010101" pitchFamily="2" charset="-122"/>
              </a:rPr>
              <a:t>LD</a:t>
            </a:r>
            <a:r>
              <a:rPr lang="zh-CN" altLang="en-US" sz="1600" dirty="0">
                <a:latin typeface="Comic Sans MS" panose="030F0702030302020204" pitchFamily="2" charset="0"/>
                <a:ea typeface="宋体" panose="02010600030101010101" pitchFamily="2" charset="-122"/>
              </a:rPr>
              <a:t>'</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zh-CN" altLang="en-US" sz="1600" dirty="0">
                <a:solidFill>
                  <a:srgbClr val="7F7F7F"/>
                </a:solidFill>
                <a:latin typeface="Comic Sans MS" panose="030F0702030302020204" pitchFamily="2" charset="0"/>
                <a:ea typeface="宋体" panose="02010600030101010101" pitchFamily="2" charset="-122"/>
              </a:rPr>
              <a:t>D</a:t>
            </a:r>
            <a:r>
              <a:rPr lang="zh-CN" altLang="en-US" sz="1600" baseline="-25000" dirty="0">
                <a:solidFill>
                  <a:srgbClr val="7F7F7F"/>
                </a:solidFill>
                <a:latin typeface="Comic Sans MS" panose="030F0702030302020204" pitchFamily="2" charset="0"/>
                <a:ea typeface="宋体" panose="02010600030101010101" pitchFamily="2" charset="-122"/>
              </a:rPr>
              <a:t>3</a:t>
            </a:r>
            <a:r>
              <a:rPr lang="zh-CN" altLang="en-US" sz="1600" dirty="0">
                <a:solidFill>
                  <a:srgbClr val="7F7F7F"/>
                </a:solidFill>
                <a:latin typeface="Comic Sans MS" panose="030F0702030302020204" pitchFamily="2" charset="0"/>
                <a:ea typeface="宋体" panose="02010600030101010101" pitchFamily="2" charset="-122"/>
              </a:rPr>
              <a:t>D</a:t>
            </a:r>
            <a:r>
              <a:rPr lang="zh-CN" altLang="en-US" sz="1600" baseline="-25000" dirty="0">
                <a:solidFill>
                  <a:srgbClr val="7F7F7F"/>
                </a:solidFill>
                <a:latin typeface="Comic Sans MS" panose="030F0702030302020204" pitchFamily="2" charset="0"/>
                <a:ea typeface="宋体" panose="02010600030101010101" pitchFamily="2" charset="-122"/>
              </a:rPr>
              <a:t>2</a:t>
            </a:r>
            <a:r>
              <a:rPr lang="zh-CN" altLang="en-US" sz="1600" dirty="0">
                <a:solidFill>
                  <a:srgbClr val="7F7F7F"/>
                </a:solidFill>
                <a:latin typeface="Comic Sans MS" panose="030F0702030302020204" pitchFamily="2" charset="0"/>
                <a:ea typeface="宋体" panose="02010600030101010101" pitchFamily="2" charset="-122"/>
              </a:rPr>
              <a:t>D</a:t>
            </a:r>
            <a:r>
              <a:rPr lang="zh-CN" altLang="en-US" sz="1600" baseline="-25000" dirty="0">
                <a:solidFill>
                  <a:srgbClr val="7F7F7F"/>
                </a:solidFill>
                <a:latin typeface="Comic Sans MS" panose="030F0702030302020204" pitchFamily="2" charset="0"/>
                <a:ea typeface="宋体" panose="02010600030101010101" pitchFamily="2" charset="-122"/>
              </a:rPr>
              <a:t>1</a:t>
            </a:r>
            <a:r>
              <a:rPr lang="zh-CN" altLang="en-US" sz="1600" dirty="0">
                <a:solidFill>
                  <a:srgbClr val="7F7F7F"/>
                </a:solidFill>
                <a:latin typeface="Comic Sans MS" panose="030F0702030302020204" pitchFamily="2" charset="0"/>
                <a:ea typeface="宋体" panose="02010600030101010101" pitchFamily="2" charset="-122"/>
              </a:rPr>
              <a:t>D</a:t>
            </a:r>
            <a:r>
              <a:rPr lang="zh-CN" altLang="en-US" sz="1600" baseline="-25000" dirty="0">
                <a:solidFill>
                  <a:srgbClr val="7F7F7F"/>
                </a:solidFill>
                <a:latin typeface="Comic Sans MS" panose="030F0702030302020204" pitchFamily="2" charset="0"/>
                <a:ea typeface="宋体" panose="02010600030101010101" pitchFamily="2" charset="-122"/>
              </a:rPr>
              <a:t>0</a:t>
            </a:r>
            <a:endParaRPr lang="zh-CN" altLang="en-US" sz="1600" baseline="-25000" dirty="0">
              <a:solidFill>
                <a:srgbClr val="7F7F7F"/>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baseline="-25000" dirty="0">
                <a:latin typeface="Comic Sans MS" panose="030F0702030302020204" pitchFamily="2" charset="0"/>
                <a:ea typeface="宋体" panose="02010600030101010101" pitchFamily="2" charset="-122"/>
              </a:rPr>
              <a:t>    </a:t>
            </a:r>
            <a:r>
              <a:rPr lang="en-US" altLang="zh-CN" sz="1600" dirty="0">
                <a:latin typeface="Comic Sans MS" panose="030F0702030302020204" pitchFamily="2" charset="0"/>
                <a:ea typeface="宋体" panose="02010600030101010101" pitchFamily="2" charset="-122"/>
              </a:rPr>
              <a:t>EP</a:t>
            </a:r>
            <a:endParaRPr lang="en-US" altLang="zh-CN" sz="1600" baseline="-25000" dirty="0">
              <a:latin typeface="Comic Sans MS" panose="030F0702030302020204" pitchFamily="2" charset="0"/>
              <a:ea typeface="宋体" panose="02010600030101010101" pitchFamily="2" charset="-122"/>
            </a:endParaRPr>
          </a:p>
          <a:p>
            <a:pPr eaLnBrk="0" hangingPunct="0">
              <a:spcBef>
                <a:spcPct val="50000"/>
              </a:spcBef>
            </a:pPr>
            <a:r>
              <a:rPr lang="en-US" altLang="zh-CN" sz="1600" baseline="-25000" dirty="0">
                <a:latin typeface="Comic Sans MS" panose="030F0702030302020204" pitchFamily="2" charset="0"/>
                <a:ea typeface="宋体" panose="02010600030101010101" pitchFamily="2" charset="-122"/>
              </a:rPr>
              <a:t>    </a:t>
            </a:r>
            <a:r>
              <a:rPr lang="en-US" altLang="zh-CN" sz="1600" dirty="0">
                <a:latin typeface="Comic Sans MS" panose="030F0702030302020204" pitchFamily="2" charset="0"/>
                <a:ea typeface="宋体" panose="02010600030101010101" pitchFamily="2" charset="-122"/>
              </a:rPr>
              <a:t>ET</a:t>
            </a:r>
            <a:endParaRPr lang="zh-CN" altLang="en-US" sz="1600" baseline="-25000" dirty="0">
              <a:latin typeface="Comic Sans MS" panose="030F0702030302020204" pitchFamily="2" charset="0"/>
              <a:ea typeface="宋体" panose="02010600030101010101" pitchFamily="2" charset="-122"/>
            </a:endParaRPr>
          </a:p>
          <a:p>
            <a:pPr eaLnBrk="0" hangingPunct="0">
              <a:spcBef>
                <a:spcPct val="50000"/>
              </a:spcBef>
            </a:pPr>
            <a:r>
              <a:rPr lang="en-US" altLang="zh-CN" sz="1600" dirty="0">
                <a:latin typeface="Comic Sans MS" panose="030F0702030302020204" pitchFamily="2" charset="0"/>
                <a:ea typeface="宋体" panose="02010600030101010101" pitchFamily="2" charset="-122"/>
              </a:rPr>
              <a:t>(2) </a:t>
            </a:r>
            <a:r>
              <a:rPr lang="zh-CN" altLang="en-US" sz="1600" dirty="0">
                <a:latin typeface="Comic Sans MS" panose="030F0702030302020204" pitchFamily="2" charset="0"/>
                <a:ea typeface="宋体" panose="02010600030101010101" pitchFamily="2" charset="-122"/>
              </a:rPr>
              <a:t>输出端口</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Q</a:t>
            </a:r>
            <a:r>
              <a:rPr lang="zh-CN" altLang="en-US" sz="1600" baseline="-25000" dirty="0">
                <a:latin typeface="Comic Sans MS" panose="030F0702030302020204" pitchFamily="2" charset="0"/>
                <a:ea typeface="宋体" panose="02010600030101010101" pitchFamily="2" charset="-122"/>
              </a:rPr>
              <a:t>3</a:t>
            </a:r>
            <a:r>
              <a:rPr lang="zh-CN" altLang="en-US" sz="1600" dirty="0">
                <a:latin typeface="Comic Sans MS" panose="030F0702030302020204" pitchFamily="2" charset="0"/>
                <a:ea typeface="宋体" panose="02010600030101010101" pitchFamily="2" charset="-122"/>
              </a:rPr>
              <a:t>Q</a:t>
            </a:r>
            <a:r>
              <a:rPr lang="zh-CN" altLang="en-US" sz="1600" baseline="-25000" dirty="0">
                <a:latin typeface="Comic Sans MS" panose="030F0702030302020204" pitchFamily="2" charset="0"/>
                <a:ea typeface="宋体" panose="02010600030101010101" pitchFamily="2" charset="-122"/>
              </a:rPr>
              <a:t>2</a:t>
            </a:r>
            <a:r>
              <a:rPr lang="zh-CN" altLang="en-US" sz="1600" dirty="0">
                <a:latin typeface="Comic Sans MS" panose="030F0702030302020204" pitchFamily="2" charset="0"/>
                <a:ea typeface="宋体" panose="02010600030101010101" pitchFamily="2" charset="-122"/>
              </a:rPr>
              <a:t>Q</a:t>
            </a:r>
            <a:r>
              <a:rPr lang="zh-CN" altLang="en-US" sz="1600" baseline="-25000" dirty="0">
                <a:latin typeface="Comic Sans MS" panose="030F0702030302020204" pitchFamily="2" charset="0"/>
                <a:ea typeface="宋体" panose="02010600030101010101" pitchFamily="2" charset="-122"/>
              </a:rPr>
              <a:t>1</a:t>
            </a:r>
            <a:r>
              <a:rPr lang="zh-CN" altLang="en-US" sz="1600" dirty="0">
                <a:latin typeface="Comic Sans MS" panose="030F0702030302020204" pitchFamily="2" charset="0"/>
                <a:ea typeface="宋体" panose="02010600030101010101" pitchFamily="2" charset="-122"/>
              </a:rPr>
              <a:t>Q</a:t>
            </a:r>
            <a:r>
              <a:rPr lang="zh-CN" altLang="en-US" sz="1600" baseline="-25000" dirty="0">
                <a:latin typeface="Comic Sans MS" panose="030F0702030302020204" pitchFamily="2" charset="0"/>
                <a:ea typeface="宋体" panose="02010600030101010101" pitchFamily="2" charset="-122"/>
              </a:rPr>
              <a:t>0</a:t>
            </a:r>
            <a:endParaRPr lang="zh-CN" altLang="en-US" sz="1600" dirty="0">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C   </a:t>
            </a:r>
            <a:endParaRPr lang="zh-CN" altLang="en-US" sz="1600" dirty="0">
              <a:latin typeface="Comic Sans MS" panose="030F0702030302020204" pitchFamily="2" charset="0"/>
              <a:ea typeface="宋体" panose="02010600030101010101" pitchFamily="2" charset="-122"/>
            </a:endParaRPr>
          </a:p>
        </p:txBody>
      </p:sp>
      <p:graphicFrame>
        <p:nvGraphicFramePr>
          <p:cNvPr id="53252" name="对象 1"/>
          <p:cNvGraphicFramePr/>
          <p:nvPr>
            <p:custDataLst>
              <p:tags r:id="rId3"/>
            </p:custDataLst>
          </p:nvPr>
        </p:nvGraphicFramePr>
        <p:xfrm>
          <a:off x="912813" y="1344613"/>
          <a:ext cx="1139825" cy="790575"/>
        </p:xfrm>
        <a:graphic>
          <a:graphicData uri="http://schemas.openxmlformats.org/presentationml/2006/ole">
            <mc:AlternateContent xmlns:mc="http://schemas.openxmlformats.org/markup-compatibility/2006">
              <mc:Choice xmlns:v="urn:schemas-microsoft-com:vml" Requires="v">
                <p:oleObj spid="_x0000_s3150" name="" r:id="rId4" imgW="3533775" imgH="2790825" progId="Paint.Picture">
                  <p:embed/>
                </p:oleObj>
              </mc:Choice>
              <mc:Fallback>
                <p:oleObj name="" r:id="rId4" imgW="3533775" imgH="2790825" progId="Paint.Picture">
                  <p:embed/>
                  <p:pic>
                    <p:nvPicPr>
                      <p:cNvPr id="0" name="图片 3149"/>
                      <p:cNvPicPr/>
                      <p:nvPr/>
                    </p:nvPicPr>
                    <p:blipFill>
                      <a:blip r:embed="rId5"/>
                      <a:stretch>
                        <a:fillRect/>
                      </a:stretch>
                    </p:blipFill>
                    <p:spPr>
                      <a:xfrm>
                        <a:off x="912813" y="1344613"/>
                        <a:ext cx="1139825" cy="790575"/>
                      </a:xfrm>
                      <a:prstGeom prst="rect">
                        <a:avLst/>
                      </a:prstGeom>
                      <a:noFill/>
                      <a:ln w="38100">
                        <a:noFill/>
                        <a:miter/>
                      </a:ln>
                    </p:spPr>
                  </p:pic>
                </p:oleObj>
              </mc:Fallback>
            </mc:AlternateContent>
          </a:graphicData>
        </a:graphic>
      </p:graphicFrame>
      <p:sp>
        <p:nvSpPr>
          <p:cNvPr id="54" name="矩形 11270"/>
          <p:cNvSpPr/>
          <p:nvPr/>
        </p:nvSpPr>
        <p:spPr>
          <a:xfrm>
            <a:off x="2943225" y="2657475"/>
            <a:ext cx="449263"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3038475" y="3867150"/>
            <a:ext cx="449263"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2943225" y="639763"/>
            <a:ext cx="449263" cy="2460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3038475" y="5402263"/>
            <a:ext cx="354013" cy="4048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8434388" y="723900"/>
            <a:ext cx="387350" cy="40100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8255000" y="5807075"/>
            <a:ext cx="449263" cy="2444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3250"/>
                                        </p:tgtEl>
                                        <p:attrNameLst>
                                          <p:attrName>style.visibility</p:attrName>
                                        </p:attrNameLst>
                                      </p:cBhvr>
                                      <p:to>
                                        <p:strVal val="visible"/>
                                      </p:to>
                                    </p:set>
                                    <p:anim calcmode="discrete" valueType="clr">
                                      <p:cBhvr override="childStyle">
                                        <p:cTn id="7" dur="80"/>
                                        <p:tgtEl>
                                          <p:spTgt spid="5325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3250"/>
                                        </p:tgtEl>
                                        <p:attrNameLst>
                                          <p:attrName>fillcolor</p:attrName>
                                        </p:attrNameLst>
                                      </p:cBhvr>
                                      <p:tavLst>
                                        <p:tav tm="0">
                                          <p:val>
                                            <p:clrVal>
                                              <a:schemeClr val="accent2"/>
                                            </p:clrVal>
                                          </p:val>
                                        </p:tav>
                                        <p:tav tm="50000">
                                          <p:val>
                                            <p:clrVal>
                                              <a:schemeClr val="hlink"/>
                                            </p:clrVal>
                                          </p:val>
                                        </p:tav>
                                      </p:tavLst>
                                    </p:anim>
                                    <p:set>
                                      <p:cBhvr>
                                        <p:cTn id="9" dur="80"/>
                                        <p:tgtEl>
                                          <p:spTgt spid="53250"/>
                                        </p:tgtEl>
                                        <p:attrNameLst>
                                          <p:attrName>fill.type</p:attrName>
                                        </p:attrNameLst>
                                      </p:cBhvr>
                                      <p:to>
                                        <p:strVal val="solid"/>
                                      </p:to>
                                    </p:set>
                                  </p:childTnLst>
                                </p:cTn>
                              </p:par>
                            </p:childTnLst>
                          </p:cTn>
                        </p:par>
                        <p:par>
                          <p:cTn id="10" fill="hold">
                            <p:stCondLst>
                              <p:cond delay="759"/>
                            </p:stCondLst>
                            <p:childTnLst>
                              <p:par>
                                <p:cTn id="11" presetID="9" presetClass="entr" presetSubtype="0" fill="hold" nodeType="afterEffect">
                                  <p:stCondLst>
                                    <p:cond delay="0"/>
                                  </p:stCondLst>
                                  <p:childTnLst>
                                    <p:set>
                                      <p:cBhvr>
                                        <p:cTn id="12" dur="1" fill="hold">
                                          <p:stCondLst>
                                            <p:cond delay="0"/>
                                          </p:stCondLst>
                                        </p:cTn>
                                        <p:tgtEl>
                                          <p:spTgt spid="53252"/>
                                        </p:tgtEl>
                                        <p:attrNameLst>
                                          <p:attrName>style.visibility</p:attrName>
                                        </p:attrNameLst>
                                      </p:cBhvr>
                                      <p:to>
                                        <p:strVal val="visible"/>
                                      </p:to>
                                    </p:set>
                                    <p:animEffect transition="in" filter="dissolve">
                                      <p:cBhvr>
                                        <p:cTn id="13" dur="500"/>
                                        <p:tgtEl>
                                          <p:spTgt spid="5325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3249"/>
                                        </p:tgtEl>
                                        <p:attrNameLst>
                                          <p:attrName>style.visibility</p:attrName>
                                        </p:attrNameLst>
                                      </p:cBhvr>
                                      <p:to>
                                        <p:strVal val="visible"/>
                                      </p:to>
                                    </p:set>
                                    <p:animEffect transition="in" filter="dissolve">
                                      <p:cBhvr>
                                        <p:cTn id="18" dur="500"/>
                                        <p:tgtEl>
                                          <p:spTgt spid="532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3251"/>
                                        </p:tgtEl>
                                        <p:attrNameLst>
                                          <p:attrName>style.visibility</p:attrName>
                                        </p:attrNameLst>
                                      </p:cBhvr>
                                      <p:to>
                                        <p:strVal val="visible"/>
                                      </p:to>
                                    </p:set>
                                    <p:animEffect transition="in" filter="wipe(up)">
                                      <p:cBhvr>
                                        <p:cTn id="23" dur="500"/>
                                        <p:tgtEl>
                                          <p:spTgt spid="532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0" grpId="1"/>
      <p:bldP spid="53251" grpId="0"/>
      <p:bldP spid="53251" grpId="1"/>
      <p:bldP spid="54" grpId="0" bldLvl="0" animBg="1"/>
      <p:bldP spid="54" grpId="1" animBg="1"/>
      <p:bldP spid="2" grpId="0" bldLvl="0" animBg="1"/>
      <p:bldP spid="2" grpId="1" animBg="1"/>
      <p:bldP spid="3" grpId="0" bldLvl="0" animBg="1"/>
      <p:bldP spid="3" grpId="1" animBg="1"/>
      <p:bldP spid="4" grpId="0" bldLvl="0" animBg="1"/>
      <p:bldP spid="4" grpId="1" animBg="1"/>
      <p:bldP spid="5" grpId="0" bldLvl="0" animBg="1"/>
      <p:bldP spid="5" grpId="1" animBg="1"/>
      <p:bldP spid="6" grpId="0" bldLvl="0" animBg="1"/>
      <p:bldP spid="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文本框 38914"/>
          <p:cNvSpPr txBox="1"/>
          <p:nvPr/>
        </p:nvSpPr>
        <p:spPr>
          <a:xfrm>
            <a:off x="6627813" y="5316538"/>
            <a:ext cx="2001837" cy="922337"/>
          </a:xfrm>
          <a:prstGeom prst="rect">
            <a:avLst/>
          </a:prstGeom>
          <a:noFill/>
          <a:ln w="9525">
            <a:noFill/>
          </a:ln>
        </p:spPr>
        <p:txBody>
          <a:bodyPr wrap="square" anchor="t" anchorCtr="0">
            <a:spAutoFit/>
          </a:bodyPr>
          <a:p>
            <a:pPr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思考</a:t>
            </a:r>
            <a:r>
              <a:rPr lang="en-US" altLang="zh-CN" dirty="0">
                <a:solidFill>
                  <a:srgbClr val="C00000"/>
                </a:solidFill>
                <a:latin typeface="Comic Sans MS" panose="030F0702030302020204" pitchFamily="2" charset="0"/>
                <a:ea typeface="宋体" panose="02010600030101010101" pitchFamily="2" charset="-122"/>
              </a:rPr>
              <a:t>2</a:t>
            </a:r>
            <a:r>
              <a:rPr lang="zh-CN" altLang="en-US" dirty="0">
                <a:solidFill>
                  <a:srgbClr val="C0000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分析</a:t>
            </a:r>
            <a:r>
              <a:rPr lang="en-US" altLang="zh-CN" dirty="0">
                <a:solidFill>
                  <a:srgbClr val="0070C0"/>
                </a:solidFill>
                <a:latin typeface="Comic Sans MS" panose="030F0702030302020204" pitchFamily="2" charset="0"/>
                <a:ea typeface="宋体" panose="02010600030101010101" pitchFamily="2" charset="-122"/>
              </a:rPr>
              <a:t>EP</a:t>
            </a:r>
            <a:r>
              <a:rPr lang="zh-CN" altLang="en-US" dirty="0">
                <a:solidFill>
                  <a:srgbClr val="0070C0"/>
                </a:solidFill>
                <a:latin typeface="Comic Sans MS" panose="030F0702030302020204" pitchFamily="2" charset="0"/>
                <a:ea typeface="宋体" panose="02010600030101010101" pitchFamily="2" charset="-122"/>
              </a:rPr>
              <a:t>和</a:t>
            </a:r>
            <a:r>
              <a:rPr lang="en-US" altLang="zh-CN" dirty="0">
                <a:solidFill>
                  <a:srgbClr val="0070C0"/>
                </a:solidFill>
                <a:latin typeface="Comic Sans MS" panose="030F0702030302020204" pitchFamily="2" charset="0"/>
                <a:ea typeface="宋体" panose="02010600030101010101" pitchFamily="2" charset="-122"/>
              </a:rPr>
              <a:t>ET</a:t>
            </a:r>
            <a:r>
              <a:rPr lang="zh-CN" altLang="en-US" dirty="0">
                <a:solidFill>
                  <a:srgbClr val="0070C0"/>
                </a:solidFill>
                <a:latin typeface="Comic Sans MS" panose="030F0702030302020204" pitchFamily="2" charset="0"/>
                <a:ea typeface="宋体" panose="02010600030101010101" pitchFamily="2" charset="-122"/>
              </a:rPr>
              <a:t>的功能差异。</a:t>
            </a:r>
            <a:endParaRPr lang="zh-CN" altLang="en-US" dirty="0">
              <a:solidFill>
                <a:srgbClr val="0070C0"/>
              </a:solidFill>
              <a:latin typeface="Comic Sans MS" panose="030F0702030302020204" pitchFamily="2" charset="0"/>
              <a:ea typeface="宋体" panose="02010600030101010101" pitchFamily="2" charset="-122"/>
            </a:endParaRPr>
          </a:p>
        </p:txBody>
      </p:sp>
      <p:graphicFrame>
        <p:nvGraphicFramePr>
          <p:cNvPr id="54274" name="对象 1"/>
          <p:cNvGraphicFramePr/>
          <p:nvPr/>
        </p:nvGraphicFramePr>
        <p:xfrm>
          <a:off x="1219200" y="882650"/>
          <a:ext cx="6716713" cy="1944688"/>
        </p:xfrm>
        <a:graphic>
          <a:graphicData uri="http://schemas.openxmlformats.org/presentationml/2006/ole">
            <mc:AlternateContent xmlns:mc="http://schemas.openxmlformats.org/markup-compatibility/2006">
              <mc:Choice xmlns:v="urn:schemas-microsoft-com:vml" Requires="v">
                <p:oleObj spid="_x0000_s3154" name="" r:id="rId1" imgW="8420100" imgH="2676525" progId="Paint.Picture">
                  <p:embed/>
                </p:oleObj>
              </mc:Choice>
              <mc:Fallback>
                <p:oleObj name="" r:id="rId1" imgW="8420100" imgH="2676525" progId="Paint.Picture">
                  <p:embed/>
                  <p:pic>
                    <p:nvPicPr>
                      <p:cNvPr id="0" name="图片 3153"/>
                      <p:cNvPicPr/>
                      <p:nvPr/>
                    </p:nvPicPr>
                    <p:blipFill>
                      <a:blip r:embed="rId2"/>
                      <a:stretch>
                        <a:fillRect/>
                      </a:stretch>
                    </p:blipFill>
                    <p:spPr>
                      <a:xfrm>
                        <a:off x="1219200" y="882650"/>
                        <a:ext cx="6716713" cy="1944688"/>
                      </a:xfrm>
                      <a:prstGeom prst="rect">
                        <a:avLst/>
                      </a:prstGeom>
                      <a:noFill/>
                      <a:ln w="38100">
                        <a:noFill/>
                        <a:miter/>
                      </a:ln>
                    </p:spPr>
                  </p:pic>
                </p:oleObj>
              </mc:Fallback>
            </mc:AlternateContent>
          </a:graphicData>
        </a:graphic>
      </p:graphicFrame>
      <p:sp>
        <p:nvSpPr>
          <p:cNvPr id="54275" name="文本框 3"/>
          <p:cNvSpPr txBox="1"/>
          <p:nvPr/>
        </p:nvSpPr>
        <p:spPr>
          <a:xfrm>
            <a:off x="3627438" y="565150"/>
            <a:ext cx="1889125"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74HC161</a:t>
            </a:r>
            <a:r>
              <a:rPr lang="zh-CN" altLang="en-US" dirty="0">
                <a:solidFill>
                  <a:srgbClr val="0070C0"/>
                </a:solidFill>
                <a:latin typeface="Arial" panose="020B0604020202020204" pitchFamily="34" charset="0"/>
                <a:ea typeface="宋体" panose="02010600030101010101" pitchFamily="2" charset="-122"/>
              </a:rPr>
              <a:t>功能表</a:t>
            </a:r>
            <a:endParaRPr lang="zh-CN" altLang="en-US" dirty="0">
              <a:solidFill>
                <a:srgbClr val="0070C0"/>
              </a:solidFill>
              <a:latin typeface="Arial" panose="020B0604020202020204" pitchFamily="34" charset="0"/>
              <a:ea typeface="宋体" panose="02010600030101010101" pitchFamily="2" charset="-122"/>
            </a:endParaRPr>
          </a:p>
        </p:txBody>
      </p:sp>
      <p:sp>
        <p:nvSpPr>
          <p:cNvPr id="54276" name="文本框 4"/>
          <p:cNvSpPr txBox="1"/>
          <p:nvPr/>
        </p:nvSpPr>
        <p:spPr>
          <a:xfrm>
            <a:off x="1003300" y="5316538"/>
            <a:ext cx="5507038" cy="1338262"/>
          </a:xfrm>
          <a:prstGeom prst="rect">
            <a:avLst/>
          </a:prstGeom>
          <a:noFill/>
          <a:ln w="9525">
            <a:noFill/>
          </a:ln>
        </p:spPr>
        <p:txBody>
          <a:bodyPr wrap="square" anchor="t" anchorCtr="0">
            <a:spAutoFit/>
          </a:bodyPr>
          <a:p>
            <a:pPr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思考</a:t>
            </a:r>
            <a:r>
              <a:rPr lang="en-US" altLang="zh-CN" dirty="0">
                <a:solidFill>
                  <a:srgbClr val="C00000"/>
                </a:solidFill>
                <a:latin typeface="Comic Sans MS" panose="030F0702030302020204" pitchFamily="2" charset="0"/>
                <a:ea typeface="宋体" panose="02010600030101010101" pitchFamily="2" charset="-122"/>
              </a:rPr>
              <a:t>1</a:t>
            </a:r>
            <a:r>
              <a:rPr lang="zh-CN" altLang="en-US" dirty="0">
                <a:solidFill>
                  <a:srgbClr val="C0000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对于</a:t>
            </a:r>
            <a:r>
              <a:rPr lang="en-US" altLang="zh-CN" dirty="0">
                <a:solidFill>
                  <a:srgbClr val="0070C0"/>
                </a:solidFill>
                <a:latin typeface="Comic Sans MS" panose="030F0702030302020204" pitchFamily="2" charset="0"/>
                <a:ea typeface="宋体" panose="02010600030101010101" pitchFamily="2" charset="-122"/>
              </a:rPr>
              <a:t>74HC161/163</a:t>
            </a:r>
            <a:r>
              <a:rPr lang="zh-CN" altLang="en-US" dirty="0">
                <a:solidFill>
                  <a:srgbClr val="0070C0"/>
                </a:solidFill>
                <a:latin typeface="Comic Sans MS" panose="030F0702030302020204" pitchFamily="2" charset="0"/>
                <a:ea typeface="宋体" panose="02010600030101010101" pitchFamily="2" charset="-122"/>
              </a:rPr>
              <a:t>的三组控制端</a:t>
            </a:r>
            <a:r>
              <a:rPr lang="en-US" altLang="zh-CN" dirty="0">
                <a:solidFill>
                  <a:srgbClr val="0070C0"/>
                </a:solidFill>
                <a:latin typeface="Comic Sans MS" panose="030F0702030302020204" pitchFamily="2" charset="0"/>
                <a:ea typeface="宋体" panose="02010600030101010101" pitchFamily="2" charset="-122"/>
              </a:rPr>
              <a:t>(R</a:t>
            </a:r>
            <a:r>
              <a:rPr lang="en-US" altLang="zh-CN" baseline="-25000" dirty="0">
                <a:solidFill>
                  <a:srgbClr val="0070C0"/>
                </a:solidFill>
                <a:latin typeface="Comic Sans MS" panose="030F0702030302020204" pitchFamily="2" charset="0"/>
                <a:ea typeface="宋体" panose="02010600030101010101" pitchFamily="2" charset="-122"/>
              </a:rPr>
              <a:t>D</a:t>
            </a:r>
            <a:r>
              <a:rPr lang="en-US" altLang="zh-CN" dirty="0">
                <a:solidFill>
                  <a:srgbClr val="0070C0"/>
                </a:solidFill>
                <a:latin typeface="Comic Sans MS" panose="030F0702030302020204" pitchFamily="2" charset="0"/>
                <a:ea typeface="宋体" panose="02010600030101010101" pitchFamily="2" charset="-122"/>
              </a:rPr>
              <a:t>'/CLR'</a:t>
            </a:r>
            <a:r>
              <a:rPr lang="zh-CN" altLang="en-US" dirty="0">
                <a:solidFill>
                  <a:srgbClr val="0070C0"/>
                </a:solidFill>
                <a:latin typeface="Comic Sans MS" panose="030F0702030302020204" pitchFamily="2" charset="0"/>
                <a:ea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rPr>
              <a:t>LD'</a:t>
            </a:r>
            <a:r>
              <a:rPr lang="zh-CN" altLang="en-US" dirty="0">
                <a:solidFill>
                  <a:srgbClr val="0070C0"/>
                </a:solidFill>
                <a:latin typeface="Comic Sans MS" panose="030F0702030302020204" pitchFamily="2" charset="0"/>
                <a:ea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rPr>
              <a:t>EP</a:t>
            </a:r>
            <a:r>
              <a:rPr lang="zh-CN" altLang="en-US" dirty="0">
                <a:solidFill>
                  <a:srgbClr val="0070C0"/>
                </a:solidFill>
                <a:latin typeface="Comic Sans MS" panose="030F0702030302020204" pitchFamily="2" charset="0"/>
                <a:ea typeface="宋体" panose="02010600030101010101" pitchFamily="2" charset="-122"/>
              </a:rPr>
              <a:t>和</a:t>
            </a:r>
            <a:r>
              <a:rPr lang="en-US" altLang="zh-CN" dirty="0">
                <a:solidFill>
                  <a:srgbClr val="0070C0"/>
                </a:solidFill>
                <a:latin typeface="Comic Sans MS" panose="030F0702030302020204" pitchFamily="2" charset="0"/>
                <a:ea typeface="宋体" panose="02010600030101010101" pitchFamily="2" charset="-122"/>
              </a:rPr>
              <a:t>ET)</a:t>
            </a:r>
            <a:r>
              <a:rPr lang="zh-CN" altLang="en-US" dirty="0">
                <a:solidFill>
                  <a:srgbClr val="0070C0"/>
                </a:solidFill>
                <a:latin typeface="Comic Sans MS" panose="030F0702030302020204" pitchFamily="2" charset="0"/>
                <a:ea typeface="宋体" panose="02010600030101010101" pitchFamily="2" charset="-122"/>
              </a:rPr>
              <a:t>，谁的优先权最高？其次是？最低是？ </a:t>
            </a:r>
            <a:endParaRPr lang="zh-CN" altLang="en-US" dirty="0">
              <a:solidFill>
                <a:srgbClr val="0070C0"/>
              </a:solidFill>
              <a:latin typeface="Comic Sans MS" panose="030F0702030302020204" pitchFamily="2" charset="0"/>
              <a:ea typeface="宋体" panose="02010600030101010101" pitchFamily="2" charset="-122"/>
            </a:endParaRPr>
          </a:p>
        </p:txBody>
      </p:sp>
      <p:graphicFrame>
        <p:nvGraphicFramePr>
          <p:cNvPr id="54277" name="对象 5"/>
          <p:cNvGraphicFramePr/>
          <p:nvPr/>
        </p:nvGraphicFramePr>
        <p:xfrm>
          <a:off x="1285875" y="3195638"/>
          <a:ext cx="6650038" cy="2120900"/>
        </p:xfrm>
        <a:graphic>
          <a:graphicData uri="http://schemas.openxmlformats.org/presentationml/2006/ole">
            <mc:AlternateContent xmlns:mc="http://schemas.openxmlformats.org/markup-compatibility/2006">
              <mc:Choice xmlns:v="urn:schemas-microsoft-com:vml" Requires="v">
                <p:oleObj spid="_x0000_s3155" name="" r:id="rId3" imgW="8610600" imgH="2667000" progId="Paint.Picture">
                  <p:embed/>
                </p:oleObj>
              </mc:Choice>
              <mc:Fallback>
                <p:oleObj name="" r:id="rId3" imgW="8610600" imgH="2667000" progId="Paint.Picture">
                  <p:embed/>
                  <p:pic>
                    <p:nvPicPr>
                      <p:cNvPr id="0" name="图片 3154"/>
                      <p:cNvPicPr/>
                      <p:nvPr/>
                    </p:nvPicPr>
                    <p:blipFill>
                      <a:blip r:embed="rId4"/>
                      <a:stretch>
                        <a:fillRect/>
                      </a:stretch>
                    </p:blipFill>
                    <p:spPr>
                      <a:xfrm>
                        <a:off x="1285875" y="3195638"/>
                        <a:ext cx="6650038" cy="2120900"/>
                      </a:xfrm>
                      <a:prstGeom prst="rect">
                        <a:avLst/>
                      </a:prstGeom>
                      <a:noFill/>
                      <a:ln w="38100">
                        <a:noFill/>
                        <a:miter/>
                      </a:ln>
                    </p:spPr>
                  </p:pic>
                </p:oleObj>
              </mc:Fallback>
            </mc:AlternateContent>
          </a:graphicData>
        </a:graphic>
      </p:graphicFrame>
      <p:sp>
        <p:nvSpPr>
          <p:cNvPr id="54278" name="文本框 7"/>
          <p:cNvSpPr txBox="1"/>
          <p:nvPr/>
        </p:nvSpPr>
        <p:spPr>
          <a:xfrm>
            <a:off x="3529013" y="2827338"/>
            <a:ext cx="1887537"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74HC163</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功能表</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54279" name="矩形 11270"/>
          <p:cNvSpPr/>
          <p:nvPr/>
        </p:nvSpPr>
        <p:spPr>
          <a:xfrm>
            <a:off x="2160588" y="1455738"/>
            <a:ext cx="319087"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4280" name="矩形 11270"/>
          <p:cNvSpPr/>
          <p:nvPr/>
        </p:nvSpPr>
        <p:spPr>
          <a:xfrm>
            <a:off x="1593850" y="3871913"/>
            <a:ext cx="320675"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2890838" y="1706563"/>
            <a:ext cx="319087"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1517650" y="1728788"/>
            <a:ext cx="319088"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3721100" y="1981200"/>
            <a:ext cx="655638" cy="5159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7110413" y="2244725"/>
            <a:ext cx="522287" cy="2524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3721100" y="2551113"/>
            <a:ext cx="654050" cy="2159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7" name="矩形 11270"/>
          <p:cNvSpPr/>
          <p:nvPr/>
        </p:nvSpPr>
        <p:spPr>
          <a:xfrm>
            <a:off x="1350963" y="2551113"/>
            <a:ext cx="485775" cy="2159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4275"/>
                                        </p:tgtEl>
                                        <p:attrNameLst>
                                          <p:attrName>style.visibility</p:attrName>
                                        </p:attrNameLst>
                                      </p:cBhvr>
                                      <p:to>
                                        <p:strVal val="visible"/>
                                      </p:to>
                                    </p:set>
                                    <p:anim calcmode="discrete" valueType="clr">
                                      <p:cBhvr override="childStyle">
                                        <p:cTn id="7" dur="80"/>
                                        <p:tgtEl>
                                          <p:spTgt spid="5427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4275"/>
                                        </p:tgtEl>
                                        <p:attrNameLst>
                                          <p:attrName>fillcolor</p:attrName>
                                        </p:attrNameLst>
                                      </p:cBhvr>
                                      <p:tavLst>
                                        <p:tav tm="0">
                                          <p:val>
                                            <p:clrVal>
                                              <a:schemeClr val="accent2"/>
                                            </p:clrVal>
                                          </p:val>
                                        </p:tav>
                                        <p:tav tm="50000">
                                          <p:val>
                                            <p:clrVal>
                                              <a:schemeClr val="hlink"/>
                                            </p:clrVal>
                                          </p:val>
                                        </p:tav>
                                      </p:tavLst>
                                    </p:anim>
                                    <p:set>
                                      <p:cBhvr>
                                        <p:cTn id="9" dur="80"/>
                                        <p:tgtEl>
                                          <p:spTgt spid="5427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4274"/>
                                        </p:tgtEl>
                                        <p:attrNameLst>
                                          <p:attrName>style.visibility</p:attrName>
                                        </p:attrNameLst>
                                      </p:cBhvr>
                                      <p:to>
                                        <p:strVal val="visible"/>
                                      </p:to>
                                    </p:set>
                                    <p:animEffect transition="in" filter="wipe(up)">
                                      <p:cBhvr>
                                        <p:cTn id="14" dur="500"/>
                                        <p:tgtEl>
                                          <p:spTgt spid="5427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54278"/>
                                        </p:tgtEl>
                                        <p:attrNameLst>
                                          <p:attrName>style.visibility</p:attrName>
                                        </p:attrNameLst>
                                      </p:cBhvr>
                                      <p:to>
                                        <p:strVal val="visible"/>
                                      </p:to>
                                    </p:set>
                                    <p:anim calcmode="discrete" valueType="clr">
                                      <p:cBhvr override="childStyle">
                                        <p:cTn id="47" dur="80"/>
                                        <p:tgtEl>
                                          <p:spTgt spid="54278"/>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54278"/>
                                        </p:tgtEl>
                                        <p:attrNameLst>
                                          <p:attrName>fillcolor</p:attrName>
                                        </p:attrNameLst>
                                      </p:cBhvr>
                                      <p:tavLst>
                                        <p:tav tm="0">
                                          <p:val>
                                            <p:clrVal>
                                              <a:schemeClr val="accent2"/>
                                            </p:clrVal>
                                          </p:val>
                                        </p:tav>
                                        <p:tav tm="50000">
                                          <p:val>
                                            <p:clrVal>
                                              <a:schemeClr val="hlink"/>
                                            </p:clrVal>
                                          </p:val>
                                        </p:tav>
                                      </p:tavLst>
                                    </p:anim>
                                    <p:set>
                                      <p:cBhvr>
                                        <p:cTn id="49" dur="80"/>
                                        <p:tgtEl>
                                          <p:spTgt spid="54278"/>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54277"/>
                                        </p:tgtEl>
                                        <p:attrNameLst>
                                          <p:attrName>style.visibility</p:attrName>
                                        </p:attrNameLst>
                                      </p:cBhvr>
                                      <p:to>
                                        <p:strVal val="visible"/>
                                      </p:to>
                                    </p:set>
                                    <p:animEffect transition="in" filter="wipe(up)">
                                      <p:cBhvr>
                                        <p:cTn id="54" dur="500"/>
                                        <p:tgtEl>
                                          <p:spTgt spid="5427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2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54276"/>
                                        </p:tgtEl>
                                        <p:attrNameLst>
                                          <p:attrName>style.visibility</p:attrName>
                                        </p:attrNameLst>
                                      </p:cBhvr>
                                      <p:to>
                                        <p:strVal val="visible"/>
                                      </p:to>
                                    </p:set>
                                    <p:animEffect transition="in" filter="wipe(up)">
                                      <p:cBhvr>
                                        <p:cTn id="63" dur="500"/>
                                        <p:tgtEl>
                                          <p:spTgt spid="5427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54273"/>
                                        </p:tgtEl>
                                        <p:attrNameLst>
                                          <p:attrName>style.visibility</p:attrName>
                                        </p:attrNameLst>
                                      </p:cBhvr>
                                      <p:to>
                                        <p:strVal val="visible"/>
                                      </p:to>
                                    </p:set>
                                    <p:animEffect transition="in" filter="wipe(up)">
                                      <p:cBhvr>
                                        <p:cTn id="68" dur="500"/>
                                        <p:tgtEl>
                                          <p:spTgt spid="54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P spid="54279" grpId="0" bldLvl="0" animBg="1"/>
      <p:bldP spid="54279" grpId="1" animBg="1"/>
      <p:bldP spid="2" grpId="0" bldLvl="0" animBg="1"/>
      <p:bldP spid="2" grpId="1" animBg="1"/>
      <p:bldP spid="3" grpId="0" bldLvl="0" animBg="1"/>
      <p:bldP spid="3" grpId="1" animBg="1"/>
      <p:bldP spid="4" grpId="0" bldLvl="0" animBg="1"/>
      <p:bldP spid="4" grpId="1" animBg="1"/>
      <p:bldP spid="5" grpId="0" bldLvl="0" animBg="1"/>
      <p:bldP spid="5" grpId="1" animBg="1"/>
      <p:bldP spid="6" grpId="0" bldLvl="0" animBg="1"/>
      <p:bldP spid="6" grpId="1" animBg="1"/>
      <p:bldP spid="7" grpId="0" bldLvl="0" animBg="1"/>
      <p:bldP spid="7" grpId="1" animBg="1"/>
      <p:bldP spid="54278" grpId="0"/>
      <p:bldP spid="54278" grpId="1"/>
      <p:bldP spid="54280" grpId="0" bldLvl="0" animBg="1"/>
      <p:bldP spid="54280" grpId="1" animBg="1"/>
      <p:bldP spid="54276" grpId="0"/>
      <p:bldP spid="54276" grpId="1"/>
      <p:bldP spid="54273" grpId="0"/>
      <p:bldP spid="5427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01" name="矩形 35843"/>
          <p:cNvSpPr/>
          <p:nvPr/>
        </p:nvSpPr>
        <p:spPr>
          <a:xfrm>
            <a:off x="628650" y="466725"/>
            <a:ext cx="3459163" cy="920750"/>
          </a:xfrm>
          <a:prstGeom prst="rect">
            <a:avLst/>
          </a:prstGeom>
          <a:noFill/>
          <a:ln w="9525">
            <a:noFill/>
          </a:ln>
        </p:spPr>
        <p:txBody>
          <a:bodyPr wrap="square" anchor="t" anchorCtr="0">
            <a:spAutoFit/>
          </a:bodyPr>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ex2: 4</a:t>
            </a:r>
            <a:r>
              <a:rPr lang="zh-CN" altLang="en-US" dirty="0">
                <a:solidFill>
                  <a:srgbClr val="0070C0"/>
                </a:solidFill>
                <a:latin typeface="Comic Sans MS" panose="030F0702030302020204" pitchFamily="2" charset="0"/>
                <a:ea typeface="宋体" panose="02010600030101010101" pitchFamily="2" charset="-122"/>
              </a:rPr>
              <a:t>位二进制减法计数器设计</a:t>
            </a:r>
            <a:endParaRPr lang="zh-CN" altLang="en-US" dirty="0">
              <a:solidFill>
                <a:srgbClr val="0070C0"/>
              </a:solidFill>
              <a:latin typeface="Comic Sans MS" panose="030F0702030302020204" pitchFamily="2" charset="0"/>
              <a:ea typeface="宋体" panose="02010600030101010101" pitchFamily="2" charset="-122"/>
            </a:endParaRPr>
          </a:p>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      </a:t>
            </a:r>
            <a:r>
              <a:rPr lang="en-US" altLang="zh-CN" dirty="0">
                <a:solidFill>
                  <a:srgbClr val="C00000"/>
                </a:solidFill>
                <a:latin typeface="Comic Sans MS" panose="030F0702030302020204" pitchFamily="2" charset="0"/>
                <a:ea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rPr>
              <a:t>基于</a:t>
            </a:r>
            <a:r>
              <a:rPr lang="en-US" altLang="zh-CN" dirty="0">
                <a:solidFill>
                  <a:srgbClr val="C00000"/>
                </a:solidFill>
                <a:latin typeface="Comic Sans MS" panose="030F0702030302020204" pitchFamily="2" charset="0"/>
                <a:ea typeface="宋体" panose="02010600030101010101" pitchFamily="2" charset="-122"/>
              </a:rPr>
              <a:t>T/FF</a:t>
            </a:r>
            <a:r>
              <a:rPr lang="zh-CN" altLang="en-US" dirty="0">
                <a:solidFill>
                  <a:srgbClr val="C00000"/>
                </a:solidFill>
                <a:latin typeface="Comic Sans MS" panose="030F0702030302020204" pitchFamily="2" charset="0"/>
                <a:ea typeface="宋体" panose="02010600030101010101" pitchFamily="2" charset="-122"/>
              </a:rPr>
              <a:t>设计</a:t>
            </a:r>
            <a:r>
              <a:rPr lang="en-US" altLang="zh-CN" dirty="0">
                <a:solidFill>
                  <a:srgbClr val="C00000"/>
                </a:solidFill>
                <a:latin typeface="Comic Sans MS" panose="030F0702030302020204" pitchFamily="2" charset="0"/>
                <a:ea typeface="宋体" panose="02010600030101010101" pitchFamily="2" charset="-122"/>
              </a:rPr>
              <a:t>)</a:t>
            </a:r>
            <a:endParaRPr lang="en-US" altLang="zh-CN" dirty="0">
              <a:solidFill>
                <a:srgbClr val="C00000"/>
              </a:solidFill>
              <a:latin typeface="Comic Sans MS" panose="030F0702030302020204" pitchFamily="2" charset="0"/>
              <a:ea typeface="宋体" panose="02010600030101010101" pitchFamily="2" charset="-122"/>
            </a:endParaRPr>
          </a:p>
        </p:txBody>
      </p:sp>
      <p:pic>
        <p:nvPicPr>
          <p:cNvPr id="35847" name="图片 35847"/>
          <p:cNvPicPr>
            <a:picLocks noChangeAspect="1"/>
          </p:cNvPicPr>
          <p:nvPr/>
        </p:nvPicPr>
        <p:blipFill>
          <a:blip r:embed="rId1"/>
          <a:srcRect t="16841" b="15260"/>
          <a:stretch>
            <a:fillRect/>
          </a:stretch>
        </p:blipFill>
        <p:spPr>
          <a:xfrm>
            <a:off x="749300" y="1647825"/>
            <a:ext cx="3667125" cy="1628775"/>
          </a:xfrm>
          <a:prstGeom prst="rect">
            <a:avLst/>
          </a:prstGeom>
          <a:noFill/>
          <a:ln w="9525">
            <a:noFill/>
          </a:ln>
        </p:spPr>
      </p:pic>
      <p:sp>
        <p:nvSpPr>
          <p:cNvPr id="3" name="文本框 2"/>
          <p:cNvSpPr txBox="1"/>
          <p:nvPr/>
        </p:nvSpPr>
        <p:spPr>
          <a:xfrm>
            <a:off x="5057775" y="944563"/>
            <a:ext cx="1347788"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5"/>
          <p:cNvSpPr txBox="1"/>
          <p:nvPr/>
        </p:nvSpPr>
        <p:spPr>
          <a:xfrm>
            <a:off x="7070725" y="1019175"/>
            <a:ext cx="11811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34822"/>
          <p:cNvSpPr txBox="1"/>
          <p:nvPr/>
        </p:nvSpPr>
        <p:spPr>
          <a:xfrm>
            <a:off x="7070725" y="650875"/>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endParaRPr lang="zh-CN" altLang="en-US" dirty="0">
              <a:latin typeface="Arial" panose="020B0604020202020204" pitchFamily="34" charset="0"/>
              <a:ea typeface="宋体" panose="02010600030101010101" pitchFamily="2" charset="-122"/>
            </a:endParaRPr>
          </a:p>
        </p:txBody>
      </p:sp>
      <p:sp>
        <p:nvSpPr>
          <p:cNvPr id="8" name="右箭头 7"/>
          <p:cNvSpPr/>
          <p:nvPr/>
        </p:nvSpPr>
        <p:spPr>
          <a:xfrm>
            <a:off x="6634163" y="1093788"/>
            <a:ext cx="252412" cy="220662"/>
          </a:xfrm>
          <a:prstGeom prst="rightArrow">
            <a:avLst>
              <a:gd name="adj1" fmla="val 50000"/>
              <a:gd name="adj2" fmla="val 4969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文本框 35844"/>
          <p:cNvSpPr txBox="1"/>
          <p:nvPr/>
        </p:nvSpPr>
        <p:spPr>
          <a:xfrm>
            <a:off x="2195513" y="3427413"/>
            <a:ext cx="1030287" cy="336550"/>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=1</a:t>
            </a:r>
            <a:endParaRPr lang="en-US" altLang="zh-CN" sz="1600" dirty="0">
              <a:latin typeface="Comic Sans MS" panose="030F0702030302020204" pitchFamily="2" charset="0"/>
              <a:ea typeface="宋体" panose="02010600030101010101" pitchFamily="2" charset="-122"/>
            </a:endParaRPr>
          </a:p>
        </p:txBody>
      </p:sp>
      <p:sp>
        <p:nvSpPr>
          <p:cNvPr id="10" name="文本框 35844"/>
          <p:cNvSpPr txBox="1"/>
          <p:nvPr/>
        </p:nvSpPr>
        <p:spPr>
          <a:xfrm>
            <a:off x="5942013" y="3276600"/>
            <a:ext cx="1128712" cy="336550"/>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a:t>
            </a:r>
            <a:endParaRPr lang="en-US" altLang="zh-CN" sz="1600" dirty="0">
              <a:latin typeface="Comic Sans MS" panose="030F0702030302020204" pitchFamily="2" charset="0"/>
              <a:ea typeface="宋体" panose="02010600030101010101" pitchFamily="2" charset="-122"/>
            </a:endParaRPr>
          </a:p>
        </p:txBody>
      </p:sp>
      <p:sp>
        <p:nvSpPr>
          <p:cNvPr id="11" name="文本框 35844"/>
          <p:cNvSpPr txBox="1"/>
          <p:nvPr/>
        </p:nvSpPr>
        <p:spPr>
          <a:xfrm>
            <a:off x="1862138" y="5807075"/>
            <a:ext cx="1289050" cy="336550"/>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2</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a:t>
            </a:r>
            <a:endParaRPr lang="en-US" altLang="zh-CN" sz="1600" dirty="0">
              <a:latin typeface="Comic Sans MS" panose="030F0702030302020204" pitchFamily="2" charset="0"/>
              <a:ea typeface="宋体" panose="02010600030101010101" pitchFamily="2" charset="-122"/>
            </a:endParaRPr>
          </a:p>
        </p:txBody>
      </p:sp>
      <p:sp>
        <p:nvSpPr>
          <p:cNvPr id="12" name="文本框 35844"/>
          <p:cNvSpPr txBox="1"/>
          <p:nvPr/>
        </p:nvSpPr>
        <p:spPr>
          <a:xfrm>
            <a:off x="5943600" y="5807075"/>
            <a:ext cx="1633538" cy="336550"/>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3</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2</a:t>
            </a:r>
            <a:r>
              <a:rPr lang="en-US" altLang="zh-CN" sz="1600" dirty="0">
                <a:latin typeface="Comic Sans MS" panose="030F0702030302020204" pitchFamily="2" charset="0"/>
                <a:ea typeface="宋体" panose="02010600030101010101" pitchFamily="2" charset="-122"/>
              </a:rPr>
              <a:t>‘</a:t>
            </a:r>
            <a:endParaRPr lang="en-US" altLang="zh-CN" sz="1600" dirty="0">
              <a:latin typeface="Comic Sans MS" panose="030F0702030302020204" pitchFamily="2" charset="0"/>
              <a:ea typeface="宋体" panose="02010600030101010101" pitchFamily="2" charset="-122"/>
            </a:endParaRPr>
          </a:p>
        </p:txBody>
      </p:sp>
      <p:sp>
        <p:nvSpPr>
          <p:cNvPr id="54280" name="矩形 11270"/>
          <p:cNvSpPr/>
          <p:nvPr/>
        </p:nvSpPr>
        <p:spPr>
          <a:xfrm>
            <a:off x="2905125" y="1647825"/>
            <a:ext cx="158750" cy="16287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 name="矩形 11270"/>
          <p:cNvSpPr/>
          <p:nvPr/>
        </p:nvSpPr>
        <p:spPr>
          <a:xfrm>
            <a:off x="1128713" y="1546225"/>
            <a:ext cx="120650" cy="16510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4" name="矩形 11270"/>
          <p:cNvSpPr/>
          <p:nvPr/>
        </p:nvSpPr>
        <p:spPr>
          <a:xfrm>
            <a:off x="3854450" y="1647825"/>
            <a:ext cx="138113" cy="15716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5" name="矩形 11270"/>
          <p:cNvSpPr/>
          <p:nvPr/>
        </p:nvSpPr>
        <p:spPr>
          <a:xfrm>
            <a:off x="2051050" y="1624013"/>
            <a:ext cx="142875" cy="15732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18" name="图片 35847"/>
          <p:cNvPicPr>
            <a:picLocks noChangeAspect="1"/>
          </p:cNvPicPr>
          <p:nvPr/>
        </p:nvPicPr>
        <p:blipFill>
          <a:blip r:embed="rId1"/>
          <a:srcRect t="16841" b="15260"/>
          <a:stretch>
            <a:fillRect/>
          </a:stretch>
        </p:blipFill>
        <p:spPr>
          <a:xfrm>
            <a:off x="4800600" y="1647825"/>
            <a:ext cx="3667125" cy="1628775"/>
          </a:xfrm>
          <a:prstGeom prst="rect">
            <a:avLst/>
          </a:prstGeom>
          <a:noFill/>
          <a:ln w="9525">
            <a:noFill/>
          </a:ln>
        </p:spPr>
      </p:pic>
      <p:sp>
        <p:nvSpPr>
          <p:cNvPr id="19" name="矩形 11270"/>
          <p:cNvSpPr/>
          <p:nvPr/>
        </p:nvSpPr>
        <p:spPr>
          <a:xfrm>
            <a:off x="6932613" y="1585913"/>
            <a:ext cx="138112" cy="15716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0" name="矩形 11270"/>
          <p:cNvSpPr/>
          <p:nvPr/>
        </p:nvSpPr>
        <p:spPr>
          <a:xfrm>
            <a:off x="5197475" y="1625600"/>
            <a:ext cx="138113" cy="15716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21" name="图片 35847"/>
          <p:cNvPicPr>
            <a:picLocks noChangeAspect="1"/>
          </p:cNvPicPr>
          <p:nvPr/>
        </p:nvPicPr>
        <p:blipFill>
          <a:blip r:embed="rId1"/>
          <a:srcRect t="16841" b="15260"/>
          <a:stretch>
            <a:fillRect/>
          </a:stretch>
        </p:blipFill>
        <p:spPr>
          <a:xfrm>
            <a:off x="1012825" y="3941763"/>
            <a:ext cx="3667125" cy="1627187"/>
          </a:xfrm>
          <a:prstGeom prst="rect">
            <a:avLst/>
          </a:prstGeom>
          <a:noFill/>
          <a:ln w="9525">
            <a:noFill/>
          </a:ln>
        </p:spPr>
      </p:pic>
      <p:sp>
        <p:nvSpPr>
          <p:cNvPr id="22" name="矩形 11270"/>
          <p:cNvSpPr/>
          <p:nvPr/>
        </p:nvSpPr>
        <p:spPr>
          <a:xfrm>
            <a:off x="1249363" y="3941763"/>
            <a:ext cx="271462" cy="16287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23" name="图片 35847"/>
          <p:cNvPicPr>
            <a:picLocks noChangeAspect="1"/>
          </p:cNvPicPr>
          <p:nvPr/>
        </p:nvPicPr>
        <p:blipFill>
          <a:blip r:embed="rId1"/>
          <a:srcRect t="16841" b="15260"/>
          <a:stretch>
            <a:fillRect/>
          </a:stretch>
        </p:blipFill>
        <p:spPr>
          <a:xfrm>
            <a:off x="5057775" y="4032250"/>
            <a:ext cx="3667125" cy="1628775"/>
          </a:xfrm>
          <a:prstGeom prst="rect">
            <a:avLst/>
          </a:prstGeom>
          <a:noFill/>
          <a:ln w="9525">
            <a:noFill/>
          </a:ln>
        </p:spPr>
      </p:pic>
      <p:sp>
        <p:nvSpPr>
          <p:cNvPr id="24" name="矩形 11270"/>
          <p:cNvSpPr/>
          <p:nvPr/>
        </p:nvSpPr>
        <p:spPr>
          <a:xfrm>
            <a:off x="5197475" y="4876800"/>
            <a:ext cx="404813" cy="2825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6" name="矩形 11270"/>
          <p:cNvSpPr/>
          <p:nvPr/>
        </p:nvSpPr>
        <p:spPr>
          <a:xfrm>
            <a:off x="5197475" y="4032250"/>
            <a:ext cx="404813" cy="2921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5301"/>
                                        </p:tgtEl>
                                        <p:attrNameLst>
                                          <p:attrName>style.visibility</p:attrName>
                                        </p:attrNameLst>
                                      </p:cBhvr>
                                      <p:to>
                                        <p:strVal val="visible"/>
                                      </p:to>
                                    </p:set>
                                    <p:anim calcmode="discrete" valueType="clr">
                                      <p:cBhvr override="childStyle">
                                        <p:cTn id="7" dur="80"/>
                                        <p:tgtEl>
                                          <p:spTgt spid="5530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5301"/>
                                        </p:tgtEl>
                                        <p:attrNameLst>
                                          <p:attrName>fillcolor</p:attrName>
                                        </p:attrNameLst>
                                      </p:cBhvr>
                                      <p:tavLst>
                                        <p:tav tm="0">
                                          <p:val>
                                            <p:clrVal>
                                              <a:schemeClr val="accent2"/>
                                            </p:clrVal>
                                          </p:val>
                                        </p:tav>
                                        <p:tav tm="50000">
                                          <p:val>
                                            <p:clrVal>
                                              <a:schemeClr val="hlink"/>
                                            </p:clrVal>
                                          </p:val>
                                        </p:tav>
                                      </p:tavLst>
                                    </p:anim>
                                    <p:set>
                                      <p:cBhvr>
                                        <p:cTn id="9" dur="80"/>
                                        <p:tgtEl>
                                          <p:spTgt spid="5530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6"/>
                                        </p:tgtEl>
                                        <p:attrNameLst>
                                          <p:attrName>style.visibility</p:attrName>
                                        </p:attrNameLst>
                                      </p:cBhvr>
                                      <p:to>
                                        <p:strVal val="visible"/>
                                      </p:to>
                                    </p:set>
                                    <p:anim calcmode="discrete" valueType="clr">
                                      <p:cBhvr override="childStyle">
                                        <p:cTn id="24"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6"/>
                                        </p:tgtEl>
                                        <p:attrNameLst>
                                          <p:attrName>fillcolor</p:attrName>
                                        </p:attrNameLst>
                                      </p:cBhvr>
                                      <p:tavLst>
                                        <p:tav tm="0">
                                          <p:val>
                                            <p:clrVal>
                                              <a:schemeClr val="accent2"/>
                                            </p:clrVal>
                                          </p:val>
                                        </p:tav>
                                        <p:tav tm="50000">
                                          <p:val>
                                            <p:clrVal>
                                              <a:schemeClr val="hlink"/>
                                            </p:clrVal>
                                          </p:val>
                                        </p:tav>
                                      </p:tavLst>
                                    </p:anim>
                                    <p:set>
                                      <p:cBhvr>
                                        <p:cTn id="26" dur="80"/>
                                        <p:tgtEl>
                                          <p:spTgt spid="6"/>
                                        </p:tgtEl>
                                        <p:attrNameLst>
                                          <p:attrName>fill.type</p:attrName>
                                        </p:attrNameLst>
                                      </p:cBhvr>
                                      <p:to>
                                        <p:strVal val="solid"/>
                                      </p:to>
                                    </p:set>
                                  </p:childTnLst>
                                </p:cTn>
                              </p:par>
                            </p:childTnLst>
                          </p:cTn>
                        </p:par>
                        <p:par>
                          <p:cTn id="27" fill="hold">
                            <p:stCondLst>
                              <p:cond delay="36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7"/>
                                        </p:tgtEl>
                                        <p:attrNameLst>
                                          <p:attrName>style.visibility</p:attrName>
                                        </p:attrNameLst>
                                      </p:cBhvr>
                                      <p:to>
                                        <p:strVal val="visible"/>
                                      </p:to>
                                    </p:set>
                                    <p:anim calcmode="discrete" valueType="clr">
                                      <p:cBhvr override="childStyle">
                                        <p:cTn id="30"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7"/>
                                        </p:tgtEl>
                                        <p:attrNameLst>
                                          <p:attrName>fillcolor</p:attrName>
                                        </p:attrNameLst>
                                      </p:cBhvr>
                                      <p:tavLst>
                                        <p:tav tm="0">
                                          <p:val>
                                            <p:clrVal>
                                              <a:schemeClr val="accent2"/>
                                            </p:clrVal>
                                          </p:val>
                                        </p:tav>
                                        <p:tav tm="50000">
                                          <p:val>
                                            <p:clrVal>
                                              <a:schemeClr val="hlink"/>
                                            </p:clrVal>
                                          </p:val>
                                        </p:tav>
                                      </p:tavLst>
                                    </p:anim>
                                    <p:set>
                                      <p:cBhvr>
                                        <p:cTn id="32" dur="80"/>
                                        <p:tgtEl>
                                          <p:spTgt spid="7"/>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5847"/>
                                        </p:tgtEl>
                                        <p:attrNameLst>
                                          <p:attrName>style.visibility</p:attrName>
                                        </p:attrNameLst>
                                      </p:cBhvr>
                                      <p:to>
                                        <p:strVal val="visible"/>
                                      </p:to>
                                    </p:set>
                                    <p:animEffect transition="in" filter="dissolve">
                                      <p:cBhvr>
                                        <p:cTn id="37" dur="500"/>
                                        <p:tgtEl>
                                          <p:spTgt spid="3584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4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7" presetClass="entr" presetSubtype="0" fill="hold" grpId="0" nodeType="clickEffect">
                                  <p:stCondLst>
                                    <p:cond delay="0"/>
                                  </p:stCondLst>
                                  <p:iterate type="lt">
                                    <p:tmPct val="50000"/>
                                  </p:iterate>
                                  <p:childTnLst>
                                    <p:set>
                                      <p:cBhvr>
                                        <p:cTn id="54" dur="1" fill="hold">
                                          <p:stCondLst>
                                            <p:cond delay="0"/>
                                          </p:stCondLst>
                                        </p:cTn>
                                        <p:tgtEl>
                                          <p:spTgt spid="9"/>
                                        </p:tgtEl>
                                        <p:attrNameLst>
                                          <p:attrName>style.visibility</p:attrName>
                                        </p:attrNameLst>
                                      </p:cBhvr>
                                      <p:to>
                                        <p:strVal val="visible"/>
                                      </p:to>
                                    </p:set>
                                    <p:anim calcmode="discrete" valueType="clr">
                                      <p:cBhvr override="childStyle">
                                        <p:cTn id="55"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9"/>
                                        </p:tgtEl>
                                        <p:attrNameLst>
                                          <p:attrName>fillcolor</p:attrName>
                                        </p:attrNameLst>
                                      </p:cBhvr>
                                      <p:tavLst>
                                        <p:tav tm="0">
                                          <p:val>
                                            <p:clrVal>
                                              <a:schemeClr val="accent2"/>
                                            </p:clrVal>
                                          </p:val>
                                        </p:tav>
                                        <p:tav tm="50000">
                                          <p:val>
                                            <p:clrVal>
                                              <a:schemeClr val="hlink"/>
                                            </p:clrVal>
                                          </p:val>
                                        </p:tav>
                                      </p:tavLst>
                                    </p:anim>
                                    <p:set>
                                      <p:cBhvr>
                                        <p:cTn id="57" dur="80"/>
                                        <p:tgtEl>
                                          <p:spTgt spid="9"/>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7" presetClass="entr" presetSubtype="0" fill="hold" grpId="0" nodeType="clickEffect">
                                  <p:stCondLst>
                                    <p:cond delay="0"/>
                                  </p:stCondLst>
                                  <p:iterate type="lt">
                                    <p:tmPct val="50000"/>
                                  </p:iterate>
                                  <p:childTnLst>
                                    <p:set>
                                      <p:cBhvr>
                                        <p:cTn id="73" dur="1" fill="hold">
                                          <p:stCondLst>
                                            <p:cond delay="0"/>
                                          </p:stCondLst>
                                        </p:cTn>
                                        <p:tgtEl>
                                          <p:spTgt spid="10"/>
                                        </p:tgtEl>
                                        <p:attrNameLst>
                                          <p:attrName>style.visibility</p:attrName>
                                        </p:attrNameLst>
                                      </p:cBhvr>
                                      <p:to>
                                        <p:strVal val="visible"/>
                                      </p:to>
                                    </p:set>
                                    <p:anim calcmode="discrete" valueType="clr">
                                      <p:cBhvr override="childStyle">
                                        <p:cTn id="74"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0"/>
                                        </p:tgtEl>
                                        <p:attrNameLst>
                                          <p:attrName>fillcolor</p:attrName>
                                        </p:attrNameLst>
                                      </p:cBhvr>
                                      <p:tavLst>
                                        <p:tav tm="0">
                                          <p:val>
                                            <p:clrVal>
                                              <a:schemeClr val="accent2"/>
                                            </p:clrVal>
                                          </p:val>
                                        </p:tav>
                                        <p:tav tm="50000">
                                          <p:val>
                                            <p:clrVal>
                                              <a:schemeClr val="hlink"/>
                                            </p:clrVal>
                                          </p:val>
                                        </p:tav>
                                      </p:tavLst>
                                    </p:anim>
                                    <p:set>
                                      <p:cBhvr>
                                        <p:cTn id="76" dur="80"/>
                                        <p:tgtEl>
                                          <p:spTgt spid="10"/>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7" presetClass="entr" presetSubtype="0" fill="hold" grpId="0" nodeType="clickEffect">
                                  <p:stCondLst>
                                    <p:cond delay="0"/>
                                  </p:stCondLst>
                                  <p:iterate type="lt">
                                    <p:tmPct val="50000"/>
                                  </p:iterate>
                                  <p:childTnLst>
                                    <p:set>
                                      <p:cBhvr>
                                        <p:cTn id="89" dur="1" fill="hold">
                                          <p:stCondLst>
                                            <p:cond delay="0"/>
                                          </p:stCondLst>
                                        </p:cTn>
                                        <p:tgtEl>
                                          <p:spTgt spid="11"/>
                                        </p:tgtEl>
                                        <p:attrNameLst>
                                          <p:attrName>style.visibility</p:attrName>
                                        </p:attrNameLst>
                                      </p:cBhvr>
                                      <p:to>
                                        <p:strVal val="visible"/>
                                      </p:to>
                                    </p:set>
                                    <p:anim calcmode="discrete" valueType="clr">
                                      <p:cBhvr override="childStyle">
                                        <p:cTn id="90"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91" dur="80"/>
                                        <p:tgtEl>
                                          <p:spTgt spid="11"/>
                                        </p:tgtEl>
                                        <p:attrNameLst>
                                          <p:attrName>fillcolor</p:attrName>
                                        </p:attrNameLst>
                                      </p:cBhvr>
                                      <p:tavLst>
                                        <p:tav tm="0">
                                          <p:val>
                                            <p:clrVal>
                                              <a:schemeClr val="accent2"/>
                                            </p:clrVal>
                                          </p:val>
                                        </p:tav>
                                        <p:tav tm="50000">
                                          <p:val>
                                            <p:clrVal>
                                              <a:schemeClr val="hlink"/>
                                            </p:clrVal>
                                          </p:val>
                                        </p:tav>
                                      </p:tavLst>
                                    </p:anim>
                                    <p:set>
                                      <p:cBhvr>
                                        <p:cTn id="92" dur="80"/>
                                        <p:tgtEl>
                                          <p:spTgt spid="11"/>
                                        </p:tgtEl>
                                        <p:attrNameLst>
                                          <p:attrName>fill.type</p:attrName>
                                        </p:attrNameLst>
                                      </p:cBhvr>
                                      <p:to>
                                        <p:strVal val="solid"/>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dissolv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7" presetClass="entr" presetSubtype="0" fill="hold" grpId="0" nodeType="clickEffect">
                                  <p:stCondLst>
                                    <p:cond delay="0"/>
                                  </p:stCondLst>
                                  <p:iterate type="lt">
                                    <p:tmPct val="50000"/>
                                  </p:iterate>
                                  <p:childTnLst>
                                    <p:set>
                                      <p:cBhvr>
                                        <p:cTn id="108" dur="1" fill="hold">
                                          <p:stCondLst>
                                            <p:cond delay="0"/>
                                          </p:stCondLst>
                                        </p:cTn>
                                        <p:tgtEl>
                                          <p:spTgt spid="12"/>
                                        </p:tgtEl>
                                        <p:attrNameLst>
                                          <p:attrName>style.visibility</p:attrName>
                                        </p:attrNameLst>
                                      </p:cBhvr>
                                      <p:to>
                                        <p:strVal val="visible"/>
                                      </p:to>
                                    </p:set>
                                    <p:anim calcmode="discrete" valueType="clr">
                                      <p:cBhvr override="childStyle">
                                        <p:cTn id="109"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110" dur="80"/>
                                        <p:tgtEl>
                                          <p:spTgt spid="12"/>
                                        </p:tgtEl>
                                        <p:attrNameLst>
                                          <p:attrName>fillcolor</p:attrName>
                                        </p:attrNameLst>
                                      </p:cBhvr>
                                      <p:tavLst>
                                        <p:tav tm="0">
                                          <p:val>
                                            <p:clrVal>
                                              <a:schemeClr val="accent2"/>
                                            </p:clrVal>
                                          </p:val>
                                        </p:tav>
                                        <p:tav tm="50000">
                                          <p:val>
                                            <p:clrVal>
                                              <a:schemeClr val="hlink"/>
                                            </p:clrVal>
                                          </p:val>
                                        </p:tav>
                                      </p:tavLst>
                                    </p:anim>
                                    <p:set>
                                      <p:cBhvr>
                                        <p:cTn id="111"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8" grpId="0" bldLvl="0" animBg="1"/>
      <p:bldP spid="8" grpId="1" animBg="1"/>
      <p:bldP spid="7" grpId="0"/>
      <p:bldP spid="7" grpId="1"/>
      <p:bldP spid="55301" grpId="0"/>
      <p:bldP spid="55301" grpId="1"/>
      <p:bldP spid="9" grpId="0"/>
      <p:bldP spid="9" grpId="1"/>
      <p:bldP spid="10" grpId="0"/>
      <p:bldP spid="10" grpId="1"/>
      <p:bldP spid="11" grpId="0"/>
      <p:bldP spid="11" grpId="1"/>
      <p:bldP spid="12" grpId="0"/>
      <p:bldP spid="12" grpId="1"/>
      <p:bldP spid="54280" grpId="0" bldLvl="0" animBg="1"/>
      <p:bldP spid="54280" grpId="1" animBg="1"/>
      <p:bldP spid="13" grpId="0" bldLvl="0" animBg="1"/>
      <p:bldP spid="13" grpId="1" animBg="1"/>
      <p:bldP spid="14" grpId="0" bldLvl="0" animBg="1"/>
      <p:bldP spid="14" grpId="1" animBg="1"/>
      <p:bldP spid="15" grpId="0" bldLvl="0" animBg="1"/>
      <p:bldP spid="15" grpId="1" animBg="1"/>
      <p:bldP spid="19" grpId="0" bldLvl="0" animBg="1"/>
      <p:bldP spid="19" grpId="1" animBg="1"/>
      <p:bldP spid="20" grpId="0" bldLvl="0" animBg="1"/>
      <p:bldP spid="20" grpId="1" animBg="1"/>
      <p:bldP spid="22" grpId="0" bldLvl="0" animBg="1"/>
      <p:bldP spid="22" grpId="1" animBg="1"/>
      <p:bldP spid="24" grpId="0" bldLvl="0" animBg="1"/>
      <p:bldP spid="24" grpId="1" animBg="1"/>
      <p:bldP spid="26" grpId="0" bldLvl="0" animBg="1"/>
      <p:bldP spid="2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5303" name="对象 -2147482221"/>
          <p:cNvGraphicFramePr/>
          <p:nvPr/>
        </p:nvGraphicFramePr>
        <p:xfrm>
          <a:off x="1000125" y="3706813"/>
          <a:ext cx="7019925" cy="2276475"/>
        </p:xfrm>
        <a:graphic>
          <a:graphicData uri="http://schemas.openxmlformats.org/presentationml/2006/ole">
            <mc:AlternateContent xmlns:mc="http://schemas.openxmlformats.org/markup-compatibility/2006">
              <mc:Choice xmlns:v="urn:schemas-microsoft-com:vml" Requires="v">
                <p:oleObj spid="_x0000_s3156" name="" r:id="rId1" imgW="7632700" imgH="2298700" progId="Visio.Drawing.11">
                  <p:embed/>
                </p:oleObj>
              </mc:Choice>
              <mc:Fallback>
                <p:oleObj name="" r:id="rId1" imgW="7632700" imgH="2298700" progId="Visio.Drawing.11">
                  <p:embed/>
                  <p:pic>
                    <p:nvPicPr>
                      <p:cNvPr id="0" name="图片 3155"/>
                      <p:cNvPicPr/>
                      <p:nvPr/>
                    </p:nvPicPr>
                    <p:blipFill>
                      <a:blip r:embed="rId2"/>
                      <a:stretch>
                        <a:fillRect/>
                      </a:stretch>
                    </p:blipFill>
                    <p:spPr>
                      <a:xfrm>
                        <a:off x="1000125" y="3706813"/>
                        <a:ext cx="7019925" cy="2276475"/>
                      </a:xfrm>
                      <a:prstGeom prst="rect">
                        <a:avLst/>
                      </a:prstGeom>
                      <a:noFill/>
                      <a:ln w="38100">
                        <a:noFill/>
                        <a:miter/>
                      </a:ln>
                    </p:spPr>
                  </p:pic>
                </p:oleObj>
              </mc:Fallback>
            </mc:AlternateContent>
          </a:graphicData>
        </a:graphic>
      </p:graphicFrame>
      <p:sp>
        <p:nvSpPr>
          <p:cNvPr id="10" name="文本框 35844"/>
          <p:cNvSpPr txBox="1"/>
          <p:nvPr/>
        </p:nvSpPr>
        <p:spPr>
          <a:xfrm>
            <a:off x="5935663" y="1646238"/>
            <a:ext cx="1509712" cy="338137"/>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a:t>
            </a:r>
            <a:r>
              <a:rPr lang="en-US" altLang="zh-CN" sz="1600">
                <a:latin typeface="Comic Sans MS" panose="030F0702030302020204" pitchFamily="2" charset="0"/>
                <a:ea typeface="宋体" panose="02010600030101010101" pitchFamily="2" charset="-122"/>
                <a:sym typeface="宋体" panose="02010600030101010101" pitchFamily="2" charset="-122"/>
              </a:rPr>
              <a:t>·EN</a:t>
            </a:r>
            <a:endParaRPr lang="en-US" altLang="zh-CN" sz="1600" dirty="0">
              <a:latin typeface="Comic Sans MS" panose="030F0702030302020204" pitchFamily="2" charset="0"/>
              <a:ea typeface="宋体" panose="02010600030101010101" pitchFamily="2" charset="-122"/>
            </a:endParaRPr>
          </a:p>
        </p:txBody>
      </p:sp>
      <p:sp>
        <p:nvSpPr>
          <p:cNvPr id="11" name="文本框 35844"/>
          <p:cNvSpPr txBox="1"/>
          <p:nvPr/>
        </p:nvSpPr>
        <p:spPr>
          <a:xfrm>
            <a:off x="5935663" y="1984375"/>
            <a:ext cx="1751012" cy="336550"/>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2</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sym typeface="宋体" panose="02010600030101010101" pitchFamily="2" charset="-122"/>
              </a:rPr>
              <a:t>‘</a:t>
            </a:r>
            <a:r>
              <a:rPr lang="en-US" altLang="zh-CN" sz="1600">
                <a:latin typeface="Comic Sans MS" panose="030F0702030302020204" pitchFamily="2" charset="0"/>
                <a:ea typeface="宋体" panose="02010600030101010101" pitchFamily="2" charset="-122"/>
                <a:sym typeface="宋体" panose="02010600030101010101" pitchFamily="2" charset="-122"/>
              </a:rPr>
              <a:t>·EN</a:t>
            </a:r>
            <a:endParaRPr lang="en-US" altLang="zh-CN" sz="1600" dirty="0">
              <a:latin typeface="Comic Sans MS" panose="030F0702030302020204" pitchFamily="2" charset="0"/>
              <a:ea typeface="宋体" panose="02010600030101010101" pitchFamily="2" charset="-122"/>
            </a:endParaRPr>
          </a:p>
        </p:txBody>
      </p:sp>
      <p:sp>
        <p:nvSpPr>
          <p:cNvPr id="12" name="文本框 35844"/>
          <p:cNvSpPr txBox="1"/>
          <p:nvPr/>
        </p:nvSpPr>
        <p:spPr>
          <a:xfrm>
            <a:off x="5935663" y="2419350"/>
            <a:ext cx="1863725" cy="338138"/>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3</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sym typeface="宋体" panose="02010600030101010101" pitchFamily="2" charset="-122"/>
              </a:rPr>
              <a:t>‘</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2</a:t>
            </a:r>
            <a:r>
              <a:rPr lang="en-US" altLang="zh-CN" sz="1600" dirty="0">
                <a:latin typeface="Comic Sans MS" panose="030F0702030302020204" pitchFamily="2" charset="0"/>
                <a:ea typeface="宋体" panose="02010600030101010101" pitchFamily="2" charset="-122"/>
              </a:rPr>
              <a:t>‘</a:t>
            </a:r>
            <a:r>
              <a:rPr lang="en-US" altLang="zh-CN" sz="1600">
                <a:latin typeface="Comic Sans MS" panose="030F0702030302020204" pitchFamily="2" charset="0"/>
                <a:ea typeface="宋体" panose="02010600030101010101" pitchFamily="2" charset="-122"/>
                <a:sym typeface="宋体" panose="02010600030101010101" pitchFamily="2" charset="-122"/>
              </a:rPr>
              <a:t>·EN</a:t>
            </a:r>
            <a:endParaRPr lang="en-US" altLang="zh-CN" sz="1600" dirty="0">
              <a:latin typeface="Comic Sans MS" panose="030F0702030302020204" pitchFamily="2" charset="0"/>
              <a:ea typeface="宋体" panose="02010600030101010101" pitchFamily="2" charset="-122"/>
            </a:endParaRPr>
          </a:p>
        </p:txBody>
      </p:sp>
      <p:sp>
        <p:nvSpPr>
          <p:cNvPr id="16" name="文本框 35844"/>
          <p:cNvSpPr txBox="1"/>
          <p:nvPr/>
        </p:nvSpPr>
        <p:spPr>
          <a:xfrm>
            <a:off x="5935663" y="1282700"/>
            <a:ext cx="1387475" cy="338138"/>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T</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=1</a:t>
            </a:r>
            <a:r>
              <a:rPr lang="en-US" altLang="zh-CN" sz="1600">
                <a:latin typeface="Comic Sans MS" panose="030F0702030302020204" pitchFamily="2" charset="0"/>
                <a:ea typeface="宋体" panose="02010600030101010101" pitchFamily="2" charset="-122"/>
                <a:sym typeface="宋体" panose="02010600030101010101" pitchFamily="2" charset="-122"/>
              </a:rPr>
              <a:t>·EN</a:t>
            </a:r>
            <a:endParaRPr lang="en-US" altLang="zh-CN" sz="1600" dirty="0">
              <a:latin typeface="Comic Sans MS" panose="030F0702030302020204" pitchFamily="2" charset="0"/>
              <a:ea typeface="宋体" panose="02010600030101010101" pitchFamily="2" charset="-122"/>
            </a:endParaRPr>
          </a:p>
        </p:txBody>
      </p:sp>
      <p:sp>
        <p:nvSpPr>
          <p:cNvPr id="55298" name="文本框 35844"/>
          <p:cNvSpPr txBox="1"/>
          <p:nvPr/>
        </p:nvSpPr>
        <p:spPr>
          <a:xfrm>
            <a:off x="1854200" y="2922588"/>
            <a:ext cx="1741488" cy="338137"/>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B=Q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2</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3</a:t>
            </a:r>
            <a:r>
              <a:rPr lang="en-US" altLang="zh-CN" sz="1600" dirty="0">
                <a:latin typeface="Comic Sans MS" panose="030F0702030302020204" pitchFamily="2" charset="0"/>
                <a:ea typeface="宋体" panose="02010600030101010101" pitchFamily="2" charset="-122"/>
              </a:rPr>
              <a:t>’</a:t>
            </a:r>
            <a:endParaRPr lang="en-US" altLang="zh-CN" sz="1600" dirty="0">
              <a:latin typeface="Comic Sans MS" panose="030F0702030302020204" pitchFamily="2" charset="0"/>
              <a:ea typeface="宋体" panose="02010600030101010101" pitchFamily="2" charset="-122"/>
            </a:endParaRPr>
          </a:p>
        </p:txBody>
      </p:sp>
      <p:sp>
        <p:nvSpPr>
          <p:cNvPr id="55300" name="文本框 35846"/>
          <p:cNvSpPr txBox="1"/>
          <p:nvPr/>
        </p:nvSpPr>
        <p:spPr>
          <a:xfrm>
            <a:off x="2000250" y="2555875"/>
            <a:ext cx="1223963" cy="366713"/>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endParaRPr lang="zh-CN" altLang="en-US" dirty="0">
              <a:latin typeface="Arial" panose="020B0604020202020204" pitchFamily="34" charset="0"/>
              <a:ea typeface="宋体" panose="02010600030101010101" pitchFamily="2" charset="-122"/>
            </a:endParaRPr>
          </a:p>
        </p:txBody>
      </p:sp>
      <p:pic>
        <p:nvPicPr>
          <p:cNvPr id="23" name="图片 35847"/>
          <p:cNvPicPr>
            <a:picLocks noChangeAspect="1"/>
          </p:cNvPicPr>
          <p:nvPr/>
        </p:nvPicPr>
        <p:blipFill>
          <a:blip r:embed="rId3"/>
          <a:srcRect t="16841" b="15260"/>
          <a:stretch>
            <a:fillRect/>
          </a:stretch>
        </p:blipFill>
        <p:spPr>
          <a:xfrm>
            <a:off x="892175" y="863600"/>
            <a:ext cx="3665538" cy="1627188"/>
          </a:xfrm>
          <a:prstGeom prst="rect">
            <a:avLst/>
          </a:prstGeom>
          <a:noFill/>
          <a:ln w="9525">
            <a:noFill/>
          </a:ln>
        </p:spPr>
      </p:pic>
      <p:sp>
        <p:nvSpPr>
          <p:cNvPr id="54" name="矩形 11270"/>
          <p:cNvSpPr/>
          <p:nvPr/>
        </p:nvSpPr>
        <p:spPr>
          <a:xfrm>
            <a:off x="892175" y="863600"/>
            <a:ext cx="565150" cy="2714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grpId="0" nodeType="clickEffect">
                                  <p:stCondLst>
                                    <p:cond delay="0"/>
                                  </p:stCondLst>
                                  <p:iterate type="lt">
                                    <p:tmPct val="50000"/>
                                  </p:iterate>
                                  <p:childTnLst>
                                    <p:set>
                                      <p:cBhvr>
                                        <p:cTn id="15" dur="1" fill="hold">
                                          <p:stCondLst>
                                            <p:cond delay="0"/>
                                          </p:stCondLst>
                                        </p:cTn>
                                        <p:tgtEl>
                                          <p:spTgt spid="55300"/>
                                        </p:tgtEl>
                                        <p:attrNameLst>
                                          <p:attrName>style.visibility</p:attrName>
                                        </p:attrNameLst>
                                      </p:cBhvr>
                                      <p:to>
                                        <p:strVal val="visible"/>
                                      </p:to>
                                    </p:set>
                                    <p:anim calcmode="discrete" valueType="clr">
                                      <p:cBhvr override="childStyle">
                                        <p:cTn id="16" dur="80"/>
                                        <p:tgtEl>
                                          <p:spTgt spid="55300"/>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55300"/>
                                        </p:tgtEl>
                                        <p:attrNameLst>
                                          <p:attrName>fillcolor</p:attrName>
                                        </p:attrNameLst>
                                      </p:cBhvr>
                                      <p:tavLst>
                                        <p:tav tm="0">
                                          <p:val>
                                            <p:clrVal>
                                              <a:schemeClr val="accent2"/>
                                            </p:clrVal>
                                          </p:val>
                                        </p:tav>
                                        <p:tav tm="50000">
                                          <p:val>
                                            <p:clrVal>
                                              <a:schemeClr val="hlink"/>
                                            </p:clrVal>
                                          </p:val>
                                        </p:tav>
                                      </p:tavLst>
                                    </p:anim>
                                    <p:set>
                                      <p:cBhvr>
                                        <p:cTn id="18" dur="80"/>
                                        <p:tgtEl>
                                          <p:spTgt spid="55300"/>
                                        </p:tgtEl>
                                        <p:attrNameLst>
                                          <p:attrName>fill.type</p:attrName>
                                        </p:attrNameLst>
                                      </p:cBhvr>
                                      <p:to>
                                        <p:strVal val="solid"/>
                                      </p:to>
                                    </p:set>
                                  </p:childTnLst>
                                </p:cTn>
                              </p:par>
                            </p:childTnLst>
                          </p:cTn>
                        </p:par>
                        <p:par>
                          <p:cTn id="19" fill="hold">
                            <p:stCondLst>
                              <p:cond delay="199"/>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55298"/>
                                        </p:tgtEl>
                                        <p:attrNameLst>
                                          <p:attrName>style.visibility</p:attrName>
                                        </p:attrNameLst>
                                      </p:cBhvr>
                                      <p:to>
                                        <p:strVal val="visible"/>
                                      </p:to>
                                    </p:set>
                                    <p:anim calcmode="discrete" valueType="clr">
                                      <p:cBhvr override="childStyle">
                                        <p:cTn id="22" dur="80"/>
                                        <p:tgtEl>
                                          <p:spTgt spid="5529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55298"/>
                                        </p:tgtEl>
                                        <p:attrNameLst>
                                          <p:attrName>fillcolor</p:attrName>
                                        </p:attrNameLst>
                                      </p:cBhvr>
                                      <p:tavLst>
                                        <p:tav tm="0">
                                          <p:val>
                                            <p:clrVal>
                                              <a:schemeClr val="accent2"/>
                                            </p:clrVal>
                                          </p:val>
                                        </p:tav>
                                        <p:tav tm="50000">
                                          <p:val>
                                            <p:clrVal>
                                              <a:schemeClr val="hlink"/>
                                            </p:clrVal>
                                          </p:val>
                                        </p:tav>
                                      </p:tavLst>
                                    </p:anim>
                                    <p:set>
                                      <p:cBhvr>
                                        <p:cTn id="24" dur="80"/>
                                        <p:tgtEl>
                                          <p:spTgt spid="55298"/>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5303"/>
                                        </p:tgtEl>
                                        <p:attrNameLst>
                                          <p:attrName>style.visibility</p:attrName>
                                        </p:attrNameLst>
                                      </p:cBhvr>
                                      <p:to>
                                        <p:strVal val="visible"/>
                                      </p:to>
                                    </p:set>
                                    <p:animEffect transition="in" filter="dissolve">
                                      <p:cBhvr>
                                        <p:cTn id="29" dur="500"/>
                                        <p:tgtEl>
                                          <p:spTgt spid="55303"/>
                                        </p:tgtEl>
                                      </p:cBhvr>
                                    </p:animEffec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16"/>
                                        </p:tgtEl>
                                        <p:attrNameLst>
                                          <p:attrName>style.visibility</p:attrName>
                                        </p:attrNameLst>
                                      </p:cBhvr>
                                      <p:to>
                                        <p:strVal val="visible"/>
                                      </p:to>
                                    </p:set>
                                    <p:anim calcmode="discrete" valueType="clr">
                                      <p:cBhvr override="childStyle">
                                        <p:cTn id="34"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6"/>
                                        </p:tgtEl>
                                        <p:attrNameLst>
                                          <p:attrName>fillcolor</p:attrName>
                                        </p:attrNameLst>
                                      </p:cBhvr>
                                      <p:tavLst>
                                        <p:tav tm="0">
                                          <p:val>
                                            <p:clrVal>
                                              <a:schemeClr val="accent2"/>
                                            </p:clrVal>
                                          </p:val>
                                        </p:tav>
                                        <p:tav tm="50000">
                                          <p:val>
                                            <p:clrVal>
                                              <a:schemeClr val="hlink"/>
                                            </p:clrVal>
                                          </p:val>
                                        </p:tav>
                                      </p:tavLst>
                                    </p:anim>
                                    <p:set>
                                      <p:cBhvr>
                                        <p:cTn id="36" dur="80"/>
                                        <p:tgtEl>
                                          <p:spTgt spid="16"/>
                                        </p:tgtEl>
                                        <p:attrNameLst>
                                          <p:attrName>fill.type</p:attrName>
                                        </p:attrNameLst>
                                      </p:cBhvr>
                                      <p:to>
                                        <p:strVal val="solid"/>
                                      </p:to>
                                    </p:set>
                                  </p:childTnLst>
                                </p:cTn>
                              </p:par>
                            </p:childTnLst>
                          </p:cTn>
                        </p:par>
                        <p:par>
                          <p:cTn id="37" fill="hold">
                            <p:stCondLst>
                              <p:cond delay="319"/>
                            </p:stCondLst>
                            <p:childTnLst>
                              <p:par>
                                <p:cTn id="38" presetID="27" presetClass="entr" presetSubtype="0" fill="hold" grpId="0" nodeType="afterEffect">
                                  <p:stCondLst>
                                    <p:cond delay="0"/>
                                  </p:stCondLst>
                                  <p:iterate type="lt">
                                    <p:tmPct val="50000"/>
                                  </p:iterate>
                                  <p:childTnLst>
                                    <p:set>
                                      <p:cBhvr>
                                        <p:cTn id="39" dur="1" fill="hold">
                                          <p:stCondLst>
                                            <p:cond delay="0"/>
                                          </p:stCondLst>
                                        </p:cTn>
                                        <p:tgtEl>
                                          <p:spTgt spid="10"/>
                                        </p:tgtEl>
                                        <p:attrNameLst>
                                          <p:attrName>style.visibility</p:attrName>
                                        </p:attrNameLst>
                                      </p:cBhvr>
                                      <p:to>
                                        <p:strVal val="visible"/>
                                      </p:to>
                                    </p:set>
                                    <p:anim calcmode="discrete" valueType="clr">
                                      <p:cBhvr override="childStyle">
                                        <p:cTn id="40"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0"/>
                                        </p:tgtEl>
                                        <p:attrNameLst>
                                          <p:attrName>fillcolor</p:attrName>
                                        </p:attrNameLst>
                                      </p:cBhvr>
                                      <p:tavLst>
                                        <p:tav tm="0">
                                          <p:val>
                                            <p:clrVal>
                                              <a:schemeClr val="accent2"/>
                                            </p:clrVal>
                                          </p:val>
                                        </p:tav>
                                        <p:tav tm="50000">
                                          <p:val>
                                            <p:clrVal>
                                              <a:schemeClr val="hlink"/>
                                            </p:clrVal>
                                          </p:val>
                                        </p:tav>
                                      </p:tavLst>
                                    </p:anim>
                                    <p:set>
                                      <p:cBhvr>
                                        <p:cTn id="42" dur="80"/>
                                        <p:tgtEl>
                                          <p:spTgt spid="10"/>
                                        </p:tgtEl>
                                        <p:attrNameLst>
                                          <p:attrName>fill.type</p:attrName>
                                        </p:attrNameLst>
                                      </p:cBhvr>
                                      <p:to>
                                        <p:strVal val="solid"/>
                                      </p:to>
                                    </p:set>
                                  </p:childTnLst>
                                </p:cTn>
                              </p:par>
                            </p:childTnLst>
                          </p:cTn>
                        </p:par>
                        <p:par>
                          <p:cTn id="43" fill="hold">
                            <p:stCondLst>
                              <p:cond delay="719"/>
                            </p:stCondLst>
                            <p:childTnLst>
                              <p:par>
                                <p:cTn id="44" presetID="27" presetClass="entr" presetSubtype="0" fill="hold" grpId="0" nodeType="afterEffect">
                                  <p:stCondLst>
                                    <p:cond delay="0"/>
                                  </p:stCondLst>
                                  <p:iterate type="lt">
                                    <p:tmPct val="50000"/>
                                  </p:iterate>
                                  <p:childTnLst>
                                    <p:set>
                                      <p:cBhvr>
                                        <p:cTn id="45" dur="1" fill="hold">
                                          <p:stCondLst>
                                            <p:cond delay="0"/>
                                          </p:stCondLst>
                                        </p:cTn>
                                        <p:tgtEl>
                                          <p:spTgt spid="11"/>
                                        </p:tgtEl>
                                        <p:attrNameLst>
                                          <p:attrName>style.visibility</p:attrName>
                                        </p:attrNameLst>
                                      </p:cBhvr>
                                      <p:to>
                                        <p:strVal val="visible"/>
                                      </p:to>
                                    </p:set>
                                    <p:anim calcmode="discrete" valueType="clr">
                                      <p:cBhvr override="childStyle">
                                        <p:cTn id="46"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11"/>
                                        </p:tgtEl>
                                        <p:attrNameLst>
                                          <p:attrName>fillcolor</p:attrName>
                                        </p:attrNameLst>
                                      </p:cBhvr>
                                      <p:tavLst>
                                        <p:tav tm="0">
                                          <p:val>
                                            <p:clrVal>
                                              <a:schemeClr val="accent2"/>
                                            </p:clrVal>
                                          </p:val>
                                        </p:tav>
                                        <p:tav tm="50000">
                                          <p:val>
                                            <p:clrVal>
                                              <a:schemeClr val="hlink"/>
                                            </p:clrVal>
                                          </p:val>
                                        </p:tav>
                                      </p:tavLst>
                                    </p:anim>
                                    <p:set>
                                      <p:cBhvr>
                                        <p:cTn id="48" dur="80"/>
                                        <p:tgtEl>
                                          <p:spTgt spid="11"/>
                                        </p:tgtEl>
                                        <p:attrNameLst>
                                          <p:attrName>fill.type</p:attrName>
                                        </p:attrNameLst>
                                      </p:cBhvr>
                                      <p:to>
                                        <p:strVal val="solid"/>
                                      </p:to>
                                    </p:set>
                                  </p:childTnLst>
                                </p:cTn>
                              </p:par>
                            </p:childTnLst>
                          </p:cTn>
                        </p:par>
                        <p:par>
                          <p:cTn id="49" fill="hold">
                            <p:stCondLst>
                              <p:cond delay="1240"/>
                            </p:stCondLst>
                            <p:childTnLst>
                              <p:par>
                                <p:cTn id="50" presetID="27" presetClass="entr" presetSubtype="0" fill="hold" grpId="0" nodeType="afterEffect">
                                  <p:stCondLst>
                                    <p:cond delay="0"/>
                                  </p:stCondLst>
                                  <p:iterate type="lt">
                                    <p:tmPct val="50000"/>
                                  </p:iterate>
                                  <p:childTnLst>
                                    <p:set>
                                      <p:cBhvr>
                                        <p:cTn id="51" dur="1" fill="hold">
                                          <p:stCondLst>
                                            <p:cond delay="0"/>
                                          </p:stCondLst>
                                        </p:cTn>
                                        <p:tgtEl>
                                          <p:spTgt spid="12"/>
                                        </p:tgtEl>
                                        <p:attrNameLst>
                                          <p:attrName>style.visibility</p:attrName>
                                        </p:attrNameLst>
                                      </p:cBhvr>
                                      <p:to>
                                        <p:strVal val="visible"/>
                                      </p:to>
                                    </p:set>
                                    <p:anim calcmode="discrete" valueType="clr">
                                      <p:cBhvr override="childStyle">
                                        <p:cTn id="52"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2"/>
                                        </p:tgtEl>
                                        <p:attrNameLst>
                                          <p:attrName>fillcolor</p:attrName>
                                        </p:attrNameLst>
                                      </p:cBhvr>
                                      <p:tavLst>
                                        <p:tav tm="0">
                                          <p:val>
                                            <p:clrVal>
                                              <a:schemeClr val="accent2"/>
                                            </p:clrVal>
                                          </p:val>
                                        </p:tav>
                                        <p:tav tm="50000">
                                          <p:val>
                                            <p:clrVal>
                                              <a:schemeClr val="hlink"/>
                                            </p:clrVal>
                                          </p:val>
                                        </p:tav>
                                      </p:tavLst>
                                    </p:anim>
                                    <p:set>
                                      <p:cBhvr>
                                        <p:cTn id="54"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6" grpId="0"/>
      <p:bldP spid="16" grpId="1"/>
      <p:bldP spid="55300" grpId="0"/>
      <p:bldP spid="55300" grpId="1"/>
      <p:bldP spid="55298" grpId="0"/>
      <p:bldP spid="55298" grpId="1"/>
      <p:bldP spid="54" grpId="0" bldLvl="0" animBg="1"/>
      <p:bldP spid="54"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矩形 36865"/>
          <p:cNvSpPr/>
          <p:nvPr/>
        </p:nvSpPr>
        <p:spPr>
          <a:xfrm>
            <a:off x="611188" y="647700"/>
            <a:ext cx="5165725" cy="368300"/>
          </a:xfrm>
          <a:prstGeom prst="rect">
            <a:avLst/>
          </a:prstGeom>
          <a:noFill/>
          <a:ln w="9525">
            <a:noFill/>
          </a:ln>
        </p:spPr>
        <p:txBody>
          <a:bodyPr wrap="square" anchor="t" anchorCtr="0">
            <a:spAutoFit/>
          </a:bodyPr>
          <a:p>
            <a:pPr eaLnBrk="0" hangingPunct="0"/>
            <a:r>
              <a:rPr lang="en-US" altLang="zh-CN" dirty="0">
                <a:solidFill>
                  <a:srgbClr val="0070C0"/>
                </a:solidFill>
                <a:latin typeface="Arial" panose="020B0604020202020204" pitchFamily="34" charset="0"/>
                <a:ea typeface="宋体" panose="02010600030101010101" pitchFamily="2" charset="-122"/>
              </a:rPr>
              <a:t>ex3: 4</a:t>
            </a:r>
            <a:r>
              <a:rPr lang="zh-CN" altLang="en-US" dirty="0">
                <a:solidFill>
                  <a:srgbClr val="0070C0"/>
                </a:solidFill>
                <a:latin typeface="Arial" panose="020B0604020202020204" pitchFamily="34" charset="0"/>
                <a:ea typeface="宋体" panose="02010600030101010101" pitchFamily="2" charset="-122"/>
              </a:rPr>
              <a:t>位二进制加</a:t>
            </a:r>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减计数器设计</a:t>
            </a:r>
            <a:r>
              <a:rPr lang="en-US" altLang="zh-CN" dirty="0">
                <a:solidFill>
                  <a:srgbClr val="0070C0"/>
                </a:solidFill>
                <a:latin typeface="Arial" panose="020B0604020202020204" pitchFamily="34" charset="0"/>
                <a:ea typeface="宋体" panose="02010600030101010101" pitchFamily="2" charset="-122"/>
              </a:rPr>
              <a:t> (</a:t>
            </a:r>
            <a:r>
              <a:rPr lang="zh-CN" altLang="en-US" dirty="0">
                <a:solidFill>
                  <a:srgbClr val="0070C0"/>
                </a:solidFill>
                <a:latin typeface="Arial" panose="020B0604020202020204" pitchFamily="34" charset="0"/>
                <a:ea typeface="宋体" panose="02010600030101010101" pitchFamily="2" charset="-122"/>
              </a:rPr>
              <a:t>基于</a:t>
            </a:r>
            <a:r>
              <a:rPr lang="en-US" altLang="zh-CN" dirty="0">
                <a:solidFill>
                  <a:srgbClr val="0070C0"/>
                </a:solidFill>
                <a:latin typeface="Arial" panose="020B0604020202020204" pitchFamily="34" charset="0"/>
                <a:ea typeface="宋体" panose="02010600030101010101" pitchFamily="2" charset="-122"/>
              </a:rPr>
              <a:t>T/FF</a:t>
            </a:r>
            <a:r>
              <a:rPr lang="zh-CN" altLang="en-US" dirty="0">
                <a:solidFill>
                  <a:srgbClr val="0070C0"/>
                </a:solidFill>
                <a:latin typeface="Arial" panose="020B0604020202020204" pitchFamily="34" charset="0"/>
                <a:ea typeface="宋体" panose="02010600030101010101" pitchFamily="2" charset="-122"/>
              </a:rPr>
              <a:t>设计</a:t>
            </a:r>
            <a:r>
              <a:rPr lang="en-US" altLang="zh-CN" dirty="0">
                <a:solidFill>
                  <a:srgbClr val="0070C0"/>
                </a:solidFill>
                <a:latin typeface="Arial" panose="020B0604020202020204" pitchFamily="34" charset="0"/>
                <a:ea typeface="宋体" panose="02010600030101010101" pitchFamily="2" charset="-122"/>
              </a:rPr>
              <a:t>)</a:t>
            </a:r>
            <a:endParaRPr lang="en-US" altLang="zh-CN" dirty="0">
              <a:solidFill>
                <a:srgbClr val="0070C0"/>
              </a:solidFill>
              <a:latin typeface="Arial" panose="020B0604020202020204" pitchFamily="34" charset="0"/>
              <a:ea typeface="宋体" panose="02010600030101010101" pitchFamily="2" charset="-122"/>
            </a:endParaRPr>
          </a:p>
        </p:txBody>
      </p:sp>
      <p:pic>
        <p:nvPicPr>
          <p:cNvPr id="56322" name="图片 36866"/>
          <p:cNvPicPr>
            <a:picLocks noChangeAspect="1"/>
          </p:cNvPicPr>
          <p:nvPr/>
        </p:nvPicPr>
        <p:blipFill>
          <a:blip r:embed="rId1"/>
          <a:stretch>
            <a:fillRect/>
          </a:stretch>
        </p:blipFill>
        <p:spPr>
          <a:xfrm>
            <a:off x="1089025" y="4503738"/>
            <a:ext cx="4778375" cy="1490662"/>
          </a:xfrm>
          <a:prstGeom prst="rect">
            <a:avLst/>
          </a:prstGeom>
          <a:noFill/>
          <a:ln w="9525">
            <a:noFill/>
          </a:ln>
        </p:spPr>
      </p:pic>
      <p:sp>
        <p:nvSpPr>
          <p:cNvPr id="56323" name="文本框 36867"/>
          <p:cNvSpPr txBox="1"/>
          <p:nvPr/>
        </p:nvSpPr>
        <p:spPr>
          <a:xfrm>
            <a:off x="6065838" y="5035550"/>
            <a:ext cx="2859087" cy="784225"/>
          </a:xfrm>
          <a:prstGeom prst="rect">
            <a:avLst/>
          </a:prstGeom>
          <a:noFill/>
          <a:ln w="9525">
            <a:noFill/>
          </a:ln>
        </p:spPr>
        <p:txBody>
          <a:bodyPr wrap="square"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Y=(U‘/D)’Q</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3</a:t>
            </a:r>
            <a:endParaRPr lang="en-US" altLang="zh-CN" dirty="0">
              <a:latin typeface="Comic Sans MS" panose="030F0702030302020204" pitchFamily="2" charset="0"/>
              <a:ea typeface="宋体" panose="02010600030101010101" pitchFamily="2" charset="-122"/>
            </a:endParaRPr>
          </a:p>
          <a:p>
            <a:pPr eaLnBrk="0" hangingPunct="0">
              <a:spcBef>
                <a:spcPct val="50000"/>
              </a:spcBef>
            </a:pPr>
            <a:r>
              <a:rPr lang="en-US" altLang="zh-CN" dirty="0">
                <a:latin typeface="Comic Sans MS" panose="030F0702030302020204" pitchFamily="2" charset="0"/>
                <a:ea typeface="宋体" panose="02010600030101010101" pitchFamily="2" charset="-122"/>
              </a:rPr>
              <a:t>  + (U’/D) Q</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3</a:t>
            </a:r>
            <a:r>
              <a:rPr lang="en-US" altLang="zh-CN" dirty="0">
                <a:latin typeface="Comic Sans MS" panose="030F0702030302020204" pitchFamily="2" charset="0"/>
                <a:ea typeface="宋体" panose="02010600030101010101" pitchFamily="2" charset="-122"/>
              </a:rPr>
              <a:t>’</a:t>
            </a:r>
            <a:endParaRPr lang="en-US" altLang="zh-CN" dirty="0">
              <a:latin typeface="Comic Sans MS" panose="030F0702030302020204" pitchFamily="2" charset="0"/>
              <a:ea typeface="宋体" panose="02010600030101010101" pitchFamily="2" charset="-122"/>
            </a:endParaRPr>
          </a:p>
        </p:txBody>
      </p:sp>
      <p:pic>
        <p:nvPicPr>
          <p:cNvPr id="56324" name="图片 36868"/>
          <p:cNvPicPr>
            <a:picLocks noChangeAspect="1"/>
          </p:cNvPicPr>
          <p:nvPr/>
        </p:nvPicPr>
        <p:blipFill>
          <a:blip r:embed="rId2"/>
          <a:stretch>
            <a:fillRect/>
          </a:stretch>
        </p:blipFill>
        <p:spPr>
          <a:xfrm>
            <a:off x="2124075" y="1165225"/>
            <a:ext cx="1238250" cy="1276350"/>
          </a:xfrm>
          <a:prstGeom prst="rect">
            <a:avLst/>
          </a:prstGeom>
          <a:noFill/>
          <a:ln w="9525">
            <a:noFill/>
          </a:ln>
        </p:spPr>
      </p:pic>
      <p:pic>
        <p:nvPicPr>
          <p:cNvPr id="56325" name="图片 36869"/>
          <p:cNvPicPr>
            <a:picLocks noChangeAspect="1"/>
          </p:cNvPicPr>
          <p:nvPr/>
        </p:nvPicPr>
        <p:blipFill>
          <a:blip r:embed="rId3"/>
          <a:stretch>
            <a:fillRect/>
          </a:stretch>
        </p:blipFill>
        <p:spPr>
          <a:xfrm>
            <a:off x="5453063" y="1165225"/>
            <a:ext cx="1409700" cy="1304925"/>
          </a:xfrm>
          <a:prstGeom prst="rect">
            <a:avLst/>
          </a:prstGeom>
          <a:noFill/>
          <a:ln w="9525">
            <a:noFill/>
          </a:ln>
        </p:spPr>
      </p:pic>
      <p:sp>
        <p:nvSpPr>
          <p:cNvPr id="56326" name="文本框 36870"/>
          <p:cNvSpPr txBox="1"/>
          <p:nvPr/>
        </p:nvSpPr>
        <p:spPr>
          <a:xfrm>
            <a:off x="1419225" y="1165225"/>
            <a:ext cx="488950" cy="1476375"/>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Arial" panose="020B0604020202020204" pitchFamily="34" charset="0"/>
                <a:ea typeface="宋体" panose="02010600030101010101" pitchFamily="2" charset="-122"/>
              </a:rPr>
              <a:t>加法计数器</a:t>
            </a:r>
            <a:endParaRPr lang="zh-CN" altLang="en-US" dirty="0">
              <a:solidFill>
                <a:srgbClr val="C00000"/>
              </a:solidFill>
              <a:latin typeface="Arial" panose="020B0604020202020204" pitchFamily="34" charset="0"/>
              <a:ea typeface="宋体" panose="02010600030101010101" pitchFamily="2" charset="-122"/>
            </a:endParaRPr>
          </a:p>
        </p:txBody>
      </p:sp>
      <p:sp>
        <p:nvSpPr>
          <p:cNvPr id="56327" name="文本框 36871"/>
          <p:cNvSpPr txBox="1"/>
          <p:nvPr/>
        </p:nvSpPr>
        <p:spPr>
          <a:xfrm>
            <a:off x="4783138" y="1230313"/>
            <a:ext cx="392112" cy="1476375"/>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Arial" panose="020B0604020202020204" pitchFamily="34" charset="0"/>
                <a:ea typeface="宋体" panose="02010600030101010101" pitchFamily="2" charset="-122"/>
              </a:rPr>
              <a:t>减法计数器</a:t>
            </a:r>
            <a:endParaRPr lang="zh-CN" altLang="en-US" dirty="0">
              <a:solidFill>
                <a:srgbClr val="C00000"/>
              </a:solidFill>
              <a:latin typeface="Arial" panose="020B0604020202020204" pitchFamily="34" charset="0"/>
              <a:ea typeface="宋体" panose="02010600030101010101" pitchFamily="2" charset="-122"/>
            </a:endParaRPr>
          </a:p>
        </p:txBody>
      </p:sp>
      <p:pic>
        <p:nvPicPr>
          <p:cNvPr id="56328" name="图片 36872"/>
          <p:cNvPicPr>
            <a:picLocks noChangeAspect="1"/>
          </p:cNvPicPr>
          <p:nvPr/>
        </p:nvPicPr>
        <p:blipFill>
          <a:blip r:embed="rId4"/>
          <a:stretch>
            <a:fillRect/>
          </a:stretch>
        </p:blipFill>
        <p:spPr>
          <a:xfrm>
            <a:off x="2047875" y="2486025"/>
            <a:ext cx="1314450" cy="295275"/>
          </a:xfrm>
          <a:prstGeom prst="rect">
            <a:avLst/>
          </a:prstGeom>
          <a:noFill/>
          <a:ln w="9525">
            <a:noFill/>
          </a:ln>
        </p:spPr>
      </p:pic>
      <p:sp>
        <p:nvSpPr>
          <p:cNvPr id="56329" name="文本框 36873"/>
          <p:cNvSpPr txBox="1"/>
          <p:nvPr/>
        </p:nvSpPr>
        <p:spPr>
          <a:xfrm>
            <a:off x="5453063" y="2486025"/>
            <a:ext cx="2011362" cy="336550"/>
          </a:xfrm>
          <a:prstGeom prst="rect">
            <a:avLst/>
          </a:prstGeom>
          <a:noFill/>
          <a:ln w="9525">
            <a:noFill/>
          </a:ln>
        </p:spPr>
        <p:txBody>
          <a:bodyPr wrap="square" anchor="t" anchorCtr="0">
            <a:spAutoFit/>
          </a:bodyPr>
          <a:p>
            <a:pPr eaLnBrk="0" hangingPunct="0">
              <a:spcBef>
                <a:spcPct val="50000"/>
              </a:spcBef>
            </a:pPr>
            <a:r>
              <a:rPr lang="en-US" altLang="zh-CN" sz="1600" dirty="0">
                <a:latin typeface="Comic Sans MS" panose="030F0702030302020204" pitchFamily="2" charset="0"/>
                <a:ea typeface="宋体" panose="02010600030101010101" pitchFamily="2" charset="-122"/>
              </a:rPr>
              <a:t>B=Q</a:t>
            </a:r>
            <a:r>
              <a:rPr lang="en-US" altLang="zh-CN" sz="1600" baseline="-25000" dirty="0">
                <a:latin typeface="Comic Sans MS" panose="030F0702030302020204" pitchFamily="2" charset="0"/>
                <a:ea typeface="宋体" panose="02010600030101010101" pitchFamily="2" charset="-122"/>
              </a:rPr>
              <a:t>0</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1</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2</a:t>
            </a:r>
            <a:r>
              <a:rPr lang="en-US" altLang="zh-CN" sz="1600" dirty="0">
                <a:latin typeface="Comic Sans MS" panose="030F0702030302020204" pitchFamily="2" charset="0"/>
                <a:ea typeface="宋体" panose="02010600030101010101" pitchFamily="2" charset="-122"/>
              </a:rPr>
              <a:t>‘Q</a:t>
            </a:r>
            <a:r>
              <a:rPr lang="en-US" altLang="zh-CN" sz="1600" baseline="-25000" dirty="0">
                <a:latin typeface="Comic Sans MS" panose="030F0702030302020204" pitchFamily="2" charset="0"/>
                <a:ea typeface="宋体" panose="02010600030101010101" pitchFamily="2" charset="-122"/>
              </a:rPr>
              <a:t>3</a:t>
            </a:r>
            <a:r>
              <a:rPr lang="en-US" altLang="zh-CN" sz="1600" dirty="0">
                <a:latin typeface="Comic Sans MS" panose="030F0702030302020204" pitchFamily="2" charset="0"/>
                <a:ea typeface="宋体" panose="02010600030101010101" pitchFamily="2" charset="-122"/>
              </a:rPr>
              <a:t>’</a:t>
            </a:r>
            <a:endParaRPr lang="en-US" altLang="zh-CN" sz="1600" dirty="0">
              <a:latin typeface="Comic Sans MS" panose="030F0702030302020204" pitchFamily="2" charset="0"/>
              <a:ea typeface="宋体" panose="02010600030101010101" pitchFamily="2" charset="-122"/>
            </a:endParaRPr>
          </a:p>
        </p:txBody>
      </p:sp>
      <p:sp>
        <p:nvSpPr>
          <p:cNvPr id="56330" name="文本框 36874"/>
          <p:cNvSpPr txBox="1"/>
          <p:nvPr/>
        </p:nvSpPr>
        <p:spPr>
          <a:xfrm>
            <a:off x="895350" y="3121025"/>
            <a:ext cx="2865438"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Comic Sans MS" panose="030F0702030302020204" pitchFamily="2" charset="0"/>
                <a:ea typeface="宋体" panose="02010600030101010101" pitchFamily="2" charset="-122"/>
              </a:rPr>
              <a:t>综合：</a:t>
            </a:r>
            <a:r>
              <a:rPr lang="zh-CN" altLang="en-US" dirty="0">
                <a:latin typeface="Comic Sans MS" panose="030F0702030302020204" pitchFamily="2" charset="0"/>
                <a:ea typeface="宋体" panose="02010600030101010101" pitchFamily="2" charset="-122"/>
              </a:rPr>
              <a:t>增加</a:t>
            </a:r>
            <a:r>
              <a:rPr lang="en-US" altLang="zh-CN" dirty="0">
                <a:latin typeface="Comic Sans MS" panose="030F0702030302020204" pitchFamily="2" charset="0"/>
                <a:ea typeface="宋体" panose="02010600030101010101" pitchFamily="2" charset="-122"/>
              </a:rPr>
              <a:t>U‘/D</a:t>
            </a:r>
            <a:r>
              <a:rPr lang="zh-CN" altLang="en-US" dirty="0">
                <a:latin typeface="Comic Sans MS" panose="030F0702030302020204" pitchFamily="2" charset="0"/>
                <a:ea typeface="宋体" panose="02010600030101010101" pitchFamily="2" charset="-122"/>
              </a:rPr>
              <a:t>控制端！     </a:t>
            </a:r>
            <a:endParaRPr lang="zh-CN" altLang="en-US" dirty="0">
              <a:latin typeface="Comic Sans MS" panose="030F0702030302020204" pitchFamily="2" charset="0"/>
              <a:ea typeface="宋体" panose="02010600030101010101" pitchFamily="2" charset="-122"/>
            </a:endParaRPr>
          </a:p>
        </p:txBody>
      </p:sp>
      <p:sp>
        <p:nvSpPr>
          <p:cNvPr id="56331" name="文本框 2"/>
          <p:cNvSpPr txBox="1"/>
          <p:nvPr/>
        </p:nvSpPr>
        <p:spPr>
          <a:xfrm>
            <a:off x="3760788" y="3227388"/>
            <a:ext cx="4360862" cy="784225"/>
          </a:xfrm>
          <a:prstGeom prst="rect">
            <a:avLst/>
          </a:prstGeom>
          <a:noFill/>
          <a:ln w="9525">
            <a:noFill/>
          </a:ln>
        </p:spPr>
        <p:txBody>
          <a:bodyPr wrap="square" anchor="t" anchorCtr="0">
            <a:spAutoFit/>
          </a:bodyPr>
          <a:p>
            <a:pPr eaLnBrk="0" hangingPunct="0">
              <a:spcBef>
                <a:spcPct val="50000"/>
              </a:spcBef>
            </a:pPr>
            <a:r>
              <a:rPr lang="zh-CN" altLang="en-US" dirty="0">
                <a:latin typeface="Comic Sans MS" panose="030F0702030302020204" pitchFamily="2" charset="0"/>
                <a:ea typeface="宋体" panose="02010600030101010101" pitchFamily="2" charset="-122"/>
              </a:rPr>
              <a:t>  当</a:t>
            </a:r>
            <a:r>
              <a:rPr lang="en-US" altLang="zh-CN" dirty="0">
                <a:latin typeface="Comic Sans MS" panose="030F0702030302020204" pitchFamily="2" charset="0"/>
                <a:ea typeface="宋体" panose="02010600030101010101" pitchFamily="2" charset="-122"/>
              </a:rPr>
              <a:t>U‘/D=0</a:t>
            </a:r>
            <a:r>
              <a:rPr lang="zh-CN" altLang="en-US" dirty="0">
                <a:latin typeface="Comic Sans MS" panose="030F0702030302020204" pitchFamily="2" charset="0"/>
                <a:ea typeface="宋体" panose="02010600030101010101" pitchFamily="2" charset="-122"/>
              </a:rPr>
              <a:t>时，</a:t>
            </a:r>
            <a:r>
              <a:rPr lang="en-US" altLang="zh-CN" dirty="0">
                <a:latin typeface="Comic Sans MS" panose="030F0702030302020204" pitchFamily="2" charset="0"/>
                <a:ea typeface="宋体" panose="02010600030101010101" pitchFamily="2" charset="-122"/>
              </a:rPr>
              <a:t>UP</a:t>
            </a:r>
            <a:r>
              <a:rPr lang="zh-CN" altLang="en-US" dirty="0">
                <a:latin typeface="Comic Sans MS" panose="030F0702030302020204" pitchFamily="2" charset="0"/>
                <a:ea typeface="宋体" panose="02010600030101010101" pitchFamily="2" charset="-122"/>
              </a:rPr>
              <a:t>（加法计数）</a:t>
            </a:r>
            <a:endParaRPr lang="zh-CN" altLang="en-US" dirty="0">
              <a:latin typeface="Comic Sans MS" panose="030F0702030302020204" pitchFamily="2" charset="0"/>
              <a:ea typeface="宋体" panose="02010600030101010101" pitchFamily="2" charset="-122"/>
            </a:endParaRPr>
          </a:p>
          <a:p>
            <a:pPr eaLnBrk="0" hangingPunct="0">
              <a:spcBef>
                <a:spcPct val="50000"/>
              </a:spcBef>
            </a:pPr>
            <a:r>
              <a:rPr lang="zh-CN" altLang="en-US" dirty="0">
                <a:latin typeface="Comic Sans MS" panose="030F0702030302020204" pitchFamily="2" charset="0"/>
                <a:ea typeface="宋体" panose="02010600030101010101" pitchFamily="2" charset="-122"/>
              </a:rPr>
              <a:t>  当</a:t>
            </a:r>
            <a:r>
              <a:rPr lang="en-US" altLang="zh-CN" dirty="0">
                <a:latin typeface="Comic Sans MS" panose="030F0702030302020204" pitchFamily="2" charset="0"/>
                <a:ea typeface="宋体" panose="02010600030101010101" pitchFamily="2" charset="-122"/>
              </a:rPr>
              <a:t>U‘/D=1</a:t>
            </a:r>
            <a:r>
              <a:rPr lang="zh-CN" altLang="en-US" dirty="0">
                <a:latin typeface="Comic Sans MS" panose="030F0702030302020204" pitchFamily="2" charset="0"/>
                <a:ea typeface="宋体" panose="02010600030101010101" pitchFamily="2" charset="-122"/>
              </a:rPr>
              <a:t>时，</a:t>
            </a:r>
            <a:r>
              <a:rPr lang="en-US" altLang="zh-CN" dirty="0">
                <a:latin typeface="Comic Sans MS" panose="030F0702030302020204" pitchFamily="2" charset="0"/>
                <a:ea typeface="宋体" panose="02010600030101010101" pitchFamily="2" charset="-122"/>
              </a:rPr>
              <a:t>DOWN</a:t>
            </a:r>
            <a:r>
              <a:rPr lang="zh-CN" altLang="en-US" dirty="0">
                <a:latin typeface="Comic Sans MS" panose="030F0702030302020204" pitchFamily="2" charset="0"/>
                <a:ea typeface="宋体" panose="02010600030101010101" pitchFamily="2" charset="-122"/>
              </a:rPr>
              <a:t>（减法计数）</a:t>
            </a:r>
            <a:endParaRPr lang="zh-CN" altLang="en-US">
              <a:latin typeface="Arial" panose="020B0604020202020204" pitchFamily="34" charset="0"/>
              <a:ea typeface="宋体" panose="02010600030101010101" pitchFamily="2" charset="-122"/>
            </a:endParaRPr>
          </a:p>
        </p:txBody>
      </p:sp>
      <p:sp>
        <p:nvSpPr>
          <p:cNvPr id="55300" name="文本框 35846"/>
          <p:cNvSpPr txBox="1"/>
          <p:nvPr/>
        </p:nvSpPr>
        <p:spPr>
          <a:xfrm>
            <a:off x="6065838" y="4572000"/>
            <a:ext cx="1223962" cy="366713"/>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endParaRPr lang="zh-CN" altLang="en-US" dirty="0">
              <a:latin typeface="Arial" panose="020B0604020202020204" pitchFamily="34" charset="0"/>
              <a:ea typeface="宋体" panose="02010600030101010101" pitchFamily="2" charset="-122"/>
            </a:endParaRPr>
          </a:p>
        </p:txBody>
      </p:sp>
      <p:sp>
        <p:nvSpPr>
          <p:cNvPr id="7" name="文本框 34822"/>
          <p:cNvSpPr txBox="1"/>
          <p:nvPr/>
        </p:nvSpPr>
        <p:spPr>
          <a:xfrm>
            <a:off x="1089025" y="4083050"/>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6321"/>
                                        </p:tgtEl>
                                        <p:attrNameLst>
                                          <p:attrName>style.visibility</p:attrName>
                                        </p:attrNameLst>
                                      </p:cBhvr>
                                      <p:to>
                                        <p:strVal val="visible"/>
                                      </p:to>
                                    </p:set>
                                    <p:anim calcmode="discrete" valueType="clr">
                                      <p:cBhvr override="childStyle">
                                        <p:cTn id="7" dur="80"/>
                                        <p:tgtEl>
                                          <p:spTgt spid="5632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6321"/>
                                        </p:tgtEl>
                                        <p:attrNameLst>
                                          <p:attrName>fillcolor</p:attrName>
                                        </p:attrNameLst>
                                      </p:cBhvr>
                                      <p:tavLst>
                                        <p:tav tm="0">
                                          <p:val>
                                            <p:clrVal>
                                              <a:schemeClr val="accent2"/>
                                            </p:clrVal>
                                          </p:val>
                                        </p:tav>
                                        <p:tav tm="50000">
                                          <p:val>
                                            <p:clrVal>
                                              <a:schemeClr val="hlink"/>
                                            </p:clrVal>
                                          </p:val>
                                        </p:tav>
                                      </p:tavLst>
                                    </p:anim>
                                    <p:set>
                                      <p:cBhvr>
                                        <p:cTn id="9" dur="80"/>
                                        <p:tgtEl>
                                          <p:spTgt spid="5632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6326"/>
                                        </p:tgtEl>
                                        <p:attrNameLst>
                                          <p:attrName>style.visibility</p:attrName>
                                        </p:attrNameLst>
                                      </p:cBhvr>
                                      <p:to>
                                        <p:strVal val="visible"/>
                                      </p:to>
                                    </p:set>
                                    <p:anim calcmode="discrete" valueType="clr">
                                      <p:cBhvr override="childStyle">
                                        <p:cTn id="14" dur="80"/>
                                        <p:tgtEl>
                                          <p:spTgt spid="5632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6326"/>
                                        </p:tgtEl>
                                        <p:attrNameLst>
                                          <p:attrName>fillcolor</p:attrName>
                                        </p:attrNameLst>
                                      </p:cBhvr>
                                      <p:tavLst>
                                        <p:tav tm="0">
                                          <p:val>
                                            <p:clrVal>
                                              <a:schemeClr val="accent2"/>
                                            </p:clrVal>
                                          </p:val>
                                        </p:tav>
                                        <p:tav tm="50000">
                                          <p:val>
                                            <p:clrVal>
                                              <a:schemeClr val="hlink"/>
                                            </p:clrVal>
                                          </p:val>
                                        </p:tav>
                                      </p:tavLst>
                                    </p:anim>
                                    <p:set>
                                      <p:cBhvr>
                                        <p:cTn id="16" dur="80"/>
                                        <p:tgtEl>
                                          <p:spTgt spid="5632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6324"/>
                                        </p:tgtEl>
                                        <p:attrNameLst>
                                          <p:attrName>style.visibility</p:attrName>
                                        </p:attrNameLst>
                                      </p:cBhvr>
                                      <p:to>
                                        <p:strVal val="visible"/>
                                      </p:to>
                                    </p:set>
                                    <p:animEffect transition="in" filter="wipe(left)">
                                      <p:cBhvr>
                                        <p:cTn id="21" dur="500"/>
                                        <p:tgtEl>
                                          <p:spTgt spid="563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6328"/>
                                        </p:tgtEl>
                                        <p:attrNameLst>
                                          <p:attrName>style.visibility</p:attrName>
                                        </p:attrNameLst>
                                      </p:cBhvr>
                                      <p:to>
                                        <p:strVal val="visible"/>
                                      </p:to>
                                    </p:set>
                                    <p:animEffect transition="in" filter="wipe(left)">
                                      <p:cBhvr>
                                        <p:cTn id="26" dur="500"/>
                                        <p:tgtEl>
                                          <p:spTgt spid="56328"/>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56327"/>
                                        </p:tgtEl>
                                        <p:attrNameLst>
                                          <p:attrName>style.visibility</p:attrName>
                                        </p:attrNameLst>
                                      </p:cBhvr>
                                      <p:to>
                                        <p:strVal val="visible"/>
                                      </p:to>
                                    </p:set>
                                    <p:anim calcmode="discrete" valueType="clr">
                                      <p:cBhvr override="childStyle">
                                        <p:cTn id="31" dur="80"/>
                                        <p:tgtEl>
                                          <p:spTgt spid="56327"/>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56327"/>
                                        </p:tgtEl>
                                        <p:attrNameLst>
                                          <p:attrName>fillcolor</p:attrName>
                                        </p:attrNameLst>
                                      </p:cBhvr>
                                      <p:tavLst>
                                        <p:tav tm="0">
                                          <p:val>
                                            <p:clrVal>
                                              <a:schemeClr val="accent2"/>
                                            </p:clrVal>
                                          </p:val>
                                        </p:tav>
                                        <p:tav tm="50000">
                                          <p:val>
                                            <p:clrVal>
                                              <a:schemeClr val="hlink"/>
                                            </p:clrVal>
                                          </p:val>
                                        </p:tav>
                                      </p:tavLst>
                                    </p:anim>
                                    <p:set>
                                      <p:cBhvr>
                                        <p:cTn id="33" dur="80"/>
                                        <p:tgtEl>
                                          <p:spTgt spid="56327"/>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6325"/>
                                        </p:tgtEl>
                                        <p:attrNameLst>
                                          <p:attrName>style.visibility</p:attrName>
                                        </p:attrNameLst>
                                      </p:cBhvr>
                                      <p:to>
                                        <p:strVal val="visible"/>
                                      </p:to>
                                    </p:set>
                                    <p:animEffect transition="in" filter="wipe(left)">
                                      <p:cBhvr>
                                        <p:cTn id="38" dur="500"/>
                                        <p:tgtEl>
                                          <p:spTgt spid="56325"/>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56329"/>
                                        </p:tgtEl>
                                        <p:attrNameLst>
                                          <p:attrName>style.visibility</p:attrName>
                                        </p:attrNameLst>
                                      </p:cBhvr>
                                      <p:to>
                                        <p:strVal val="visible"/>
                                      </p:to>
                                    </p:set>
                                    <p:anim calcmode="discrete" valueType="clr">
                                      <p:cBhvr override="childStyle">
                                        <p:cTn id="43" dur="80"/>
                                        <p:tgtEl>
                                          <p:spTgt spid="56329"/>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56329"/>
                                        </p:tgtEl>
                                        <p:attrNameLst>
                                          <p:attrName>fillcolor</p:attrName>
                                        </p:attrNameLst>
                                      </p:cBhvr>
                                      <p:tavLst>
                                        <p:tav tm="0">
                                          <p:val>
                                            <p:clrVal>
                                              <a:schemeClr val="accent2"/>
                                            </p:clrVal>
                                          </p:val>
                                        </p:tav>
                                        <p:tav tm="50000">
                                          <p:val>
                                            <p:clrVal>
                                              <a:schemeClr val="hlink"/>
                                            </p:clrVal>
                                          </p:val>
                                        </p:tav>
                                      </p:tavLst>
                                    </p:anim>
                                    <p:set>
                                      <p:cBhvr>
                                        <p:cTn id="45" dur="80"/>
                                        <p:tgtEl>
                                          <p:spTgt spid="56329"/>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56330"/>
                                        </p:tgtEl>
                                        <p:attrNameLst>
                                          <p:attrName>style.visibility</p:attrName>
                                        </p:attrNameLst>
                                      </p:cBhvr>
                                      <p:to>
                                        <p:strVal val="visible"/>
                                      </p:to>
                                    </p:set>
                                    <p:anim calcmode="discrete" valueType="clr">
                                      <p:cBhvr override="childStyle">
                                        <p:cTn id="50" dur="80"/>
                                        <p:tgtEl>
                                          <p:spTgt spid="56330"/>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56330"/>
                                        </p:tgtEl>
                                        <p:attrNameLst>
                                          <p:attrName>fillcolor</p:attrName>
                                        </p:attrNameLst>
                                      </p:cBhvr>
                                      <p:tavLst>
                                        <p:tav tm="0">
                                          <p:val>
                                            <p:clrVal>
                                              <a:schemeClr val="accent2"/>
                                            </p:clrVal>
                                          </p:val>
                                        </p:tav>
                                        <p:tav tm="50000">
                                          <p:val>
                                            <p:clrVal>
                                              <a:schemeClr val="hlink"/>
                                            </p:clrVal>
                                          </p:val>
                                        </p:tav>
                                      </p:tavLst>
                                    </p:anim>
                                    <p:set>
                                      <p:cBhvr>
                                        <p:cTn id="52" dur="80"/>
                                        <p:tgtEl>
                                          <p:spTgt spid="56330"/>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6331"/>
                                        </p:tgtEl>
                                        <p:attrNameLst>
                                          <p:attrName>style.visibility</p:attrName>
                                        </p:attrNameLst>
                                      </p:cBhvr>
                                      <p:to>
                                        <p:strVal val="visible"/>
                                      </p:to>
                                    </p:set>
                                    <p:animEffect transition="in" filter="wipe(left)">
                                      <p:cBhvr>
                                        <p:cTn id="57" dur="500"/>
                                        <p:tgtEl>
                                          <p:spTgt spid="56331"/>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7"/>
                                        </p:tgtEl>
                                        <p:attrNameLst>
                                          <p:attrName>style.visibility</p:attrName>
                                        </p:attrNameLst>
                                      </p:cBhvr>
                                      <p:to>
                                        <p:strVal val="visible"/>
                                      </p:to>
                                    </p:set>
                                    <p:anim calcmode="discrete" valueType="clr">
                                      <p:cBhvr override="childStyle">
                                        <p:cTn id="62"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7"/>
                                        </p:tgtEl>
                                        <p:attrNameLst>
                                          <p:attrName>fillcolor</p:attrName>
                                        </p:attrNameLst>
                                      </p:cBhvr>
                                      <p:tavLst>
                                        <p:tav tm="0">
                                          <p:val>
                                            <p:clrVal>
                                              <a:schemeClr val="accent2"/>
                                            </p:clrVal>
                                          </p:val>
                                        </p:tav>
                                        <p:tav tm="50000">
                                          <p:val>
                                            <p:clrVal>
                                              <a:schemeClr val="hlink"/>
                                            </p:clrVal>
                                          </p:val>
                                        </p:tav>
                                      </p:tavLst>
                                    </p:anim>
                                    <p:set>
                                      <p:cBhvr>
                                        <p:cTn id="64" dur="80"/>
                                        <p:tgtEl>
                                          <p:spTgt spid="7"/>
                                        </p:tgtEl>
                                        <p:attrNameLst>
                                          <p:attrName>fill.type</p:attrName>
                                        </p:attrNameLst>
                                      </p:cBhvr>
                                      <p:to>
                                        <p:strVal val="solid"/>
                                      </p:to>
                                    </p:set>
                                  </p:childTnLst>
                                </p:cTn>
                              </p:par>
                            </p:childTnLst>
                          </p:cTn>
                        </p:par>
                        <p:par>
                          <p:cTn id="65" fill="hold">
                            <p:stCondLst>
                              <p:cond delay="199"/>
                            </p:stCondLst>
                            <p:childTnLst>
                              <p:par>
                                <p:cTn id="66" presetID="22" presetClass="entr" presetSubtype="8" fill="hold" nodeType="afterEffect">
                                  <p:stCondLst>
                                    <p:cond delay="0"/>
                                  </p:stCondLst>
                                  <p:childTnLst>
                                    <p:set>
                                      <p:cBhvr>
                                        <p:cTn id="67" dur="1" fill="hold">
                                          <p:stCondLst>
                                            <p:cond delay="0"/>
                                          </p:stCondLst>
                                        </p:cTn>
                                        <p:tgtEl>
                                          <p:spTgt spid="56322"/>
                                        </p:tgtEl>
                                        <p:attrNameLst>
                                          <p:attrName>style.visibility</p:attrName>
                                        </p:attrNameLst>
                                      </p:cBhvr>
                                      <p:to>
                                        <p:strVal val="visible"/>
                                      </p:to>
                                    </p:set>
                                    <p:animEffect transition="in" filter="wipe(left)">
                                      <p:cBhvr>
                                        <p:cTn id="68" dur="500"/>
                                        <p:tgtEl>
                                          <p:spTgt spid="56322"/>
                                        </p:tgtEl>
                                      </p:cBhvr>
                                    </p:animEffect>
                                  </p:childTnLst>
                                </p:cTn>
                              </p:par>
                            </p:childTnLst>
                          </p:cTn>
                        </p:par>
                      </p:childTnLst>
                    </p:cTn>
                  </p:par>
                  <p:par>
                    <p:cTn id="69" fill="hold">
                      <p:stCondLst>
                        <p:cond delay="indefinite"/>
                      </p:stCondLst>
                      <p:childTnLst>
                        <p:par>
                          <p:cTn id="70" fill="hold">
                            <p:stCondLst>
                              <p:cond delay="0"/>
                            </p:stCondLst>
                            <p:childTnLst>
                              <p:par>
                                <p:cTn id="71" presetID="27" presetClass="entr" presetSubtype="0" fill="hold" grpId="0" nodeType="clickEffect">
                                  <p:stCondLst>
                                    <p:cond delay="0"/>
                                  </p:stCondLst>
                                  <p:iterate type="lt">
                                    <p:tmPct val="50000"/>
                                  </p:iterate>
                                  <p:childTnLst>
                                    <p:set>
                                      <p:cBhvr>
                                        <p:cTn id="72" dur="1" fill="hold">
                                          <p:stCondLst>
                                            <p:cond delay="0"/>
                                          </p:stCondLst>
                                        </p:cTn>
                                        <p:tgtEl>
                                          <p:spTgt spid="55300"/>
                                        </p:tgtEl>
                                        <p:attrNameLst>
                                          <p:attrName>style.visibility</p:attrName>
                                        </p:attrNameLst>
                                      </p:cBhvr>
                                      <p:to>
                                        <p:strVal val="visible"/>
                                      </p:to>
                                    </p:set>
                                    <p:anim calcmode="discrete" valueType="clr">
                                      <p:cBhvr override="childStyle">
                                        <p:cTn id="73" dur="80"/>
                                        <p:tgtEl>
                                          <p:spTgt spid="55300"/>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55300"/>
                                        </p:tgtEl>
                                        <p:attrNameLst>
                                          <p:attrName>fillcolor</p:attrName>
                                        </p:attrNameLst>
                                      </p:cBhvr>
                                      <p:tavLst>
                                        <p:tav tm="0">
                                          <p:val>
                                            <p:clrVal>
                                              <a:schemeClr val="accent2"/>
                                            </p:clrVal>
                                          </p:val>
                                        </p:tav>
                                        <p:tav tm="50000">
                                          <p:val>
                                            <p:clrVal>
                                              <a:schemeClr val="hlink"/>
                                            </p:clrVal>
                                          </p:val>
                                        </p:tav>
                                      </p:tavLst>
                                    </p:anim>
                                    <p:set>
                                      <p:cBhvr>
                                        <p:cTn id="75" dur="80"/>
                                        <p:tgtEl>
                                          <p:spTgt spid="55300"/>
                                        </p:tgtEl>
                                        <p:attrNameLst>
                                          <p:attrName>fill.type</p:attrName>
                                        </p:attrNameLst>
                                      </p:cBhvr>
                                      <p:to>
                                        <p:strVal val="solid"/>
                                      </p:to>
                                    </p:set>
                                  </p:childTnLst>
                                </p:cTn>
                              </p:par>
                            </p:childTnLst>
                          </p:cTn>
                        </p:par>
                        <p:par>
                          <p:cTn id="76" fill="hold">
                            <p:stCondLst>
                              <p:cond delay="199"/>
                            </p:stCondLst>
                            <p:childTnLst>
                              <p:par>
                                <p:cTn id="77" presetID="27" presetClass="entr" presetSubtype="0" fill="hold" grpId="0" nodeType="afterEffect">
                                  <p:stCondLst>
                                    <p:cond delay="0"/>
                                  </p:stCondLst>
                                  <p:iterate type="lt">
                                    <p:tmPct val="50000"/>
                                  </p:iterate>
                                  <p:childTnLst>
                                    <p:set>
                                      <p:cBhvr>
                                        <p:cTn id="78" dur="1" fill="hold">
                                          <p:stCondLst>
                                            <p:cond delay="0"/>
                                          </p:stCondLst>
                                        </p:cTn>
                                        <p:tgtEl>
                                          <p:spTgt spid="56323"/>
                                        </p:tgtEl>
                                        <p:attrNameLst>
                                          <p:attrName>style.visibility</p:attrName>
                                        </p:attrNameLst>
                                      </p:cBhvr>
                                      <p:to>
                                        <p:strVal val="visible"/>
                                      </p:to>
                                    </p:set>
                                    <p:anim calcmode="discrete" valueType="clr">
                                      <p:cBhvr override="childStyle">
                                        <p:cTn id="79" dur="80"/>
                                        <p:tgtEl>
                                          <p:spTgt spid="56323"/>
                                        </p:tgtEl>
                                        <p:attrNameLst>
                                          <p:attrName>style.color</p:attrName>
                                        </p:attrNameLst>
                                      </p:cBhvr>
                                      <p:tavLst>
                                        <p:tav tm="0">
                                          <p:val>
                                            <p:clrVal>
                                              <a:schemeClr val="accent2"/>
                                            </p:clrVal>
                                          </p:val>
                                        </p:tav>
                                        <p:tav tm="50000">
                                          <p:val>
                                            <p:clrVal>
                                              <a:schemeClr val="hlink"/>
                                            </p:clrVal>
                                          </p:val>
                                        </p:tav>
                                      </p:tavLst>
                                    </p:anim>
                                    <p:anim calcmode="discrete" valueType="clr">
                                      <p:cBhvr>
                                        <p:cTn id="80" dur="80"/>
                                        <p:tgtEl>
                                          <p:spTgt spid="56323"/>
                                        </p:tgtEl>
                                        <p:attrNameLst>
                                          <p:attrName>fillcolor</p:attrName>
                                        </p:attrNameLst>
                                      </p:cBhvr>
                                      <p:tavLst>
                                        <p:tav tm="0">
                                          <p:val>
                                            <p:clrVal>
                                              <a:schemeClr val="accent2"/>
                                            </p:clrVal>
                                          </p:val>
                                        </p:tav>
                                        <p:tav tm="50000">
                                          <p:val>
                                            <p:clrVal>
                                              <a:schemeClr val="hlink"/>
                                            </p:clrVal>
                                          </p:val>
                                        </p:tav>
                                      </p:tavLst>
                                    </p:anim>
                                    <p:set>
                                      <p:cBhvr>
                                        <p:cTn id="81" dur="80"/>
                                        <p:tgtEl>
                                          <p:spTgt spid="563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1" grpId="0"/>
      <p:bldP spid="56321" grpId="1"/>
      <p:bldP spid="56326" grpId="0"/>
      <p:bldP spid="56326" grpId="1"/>
      <p:bldP spid="56327" grpId="0"/>
      <p:bldP spid="56327" grpId="1"/>
      <p:bldP spid="56329" grpId="0"/>
      <p:bldP spid="56329" grpId="1"/>
      <p:bldP spid="56330" grpId="0"/>
      <p:bldP spid="56330" grpId="1"/>
      <p:bldP spid="56331" grpId="0"/>
      <p:bldP spid="56331" grpId="1"/>
      <p:bldP spid="56323" grpId="0"/>
      <p:bldP spid="56323" grpId="1"/>
      <p:bldP spid="55300" grpId="0"/>
      <p:bldP spid="55300" grpId="1"/>
      <p:bldP spid="7" grpId="0"/>
      <p:bldP spid="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文本框 28674"/>
          <p:cNvSpPr txBox="1"/>
          <p:nvPr/>
        </p:nvSpPr>
        <p:spPr>
          <a:xfrm>
            <a:off x="482600" y="569913"/>
            <a:ext cx="2362200" cy="784225"/>
          </a:xfrm>
          <a:prstGeom prst="rect">
            <a:avLst/>
          </a:prstGeom>
          <a:noFill/>
          <a:ln w="9525">
            <a:noFill/>
          </a:ln>
        </p:spPr>
        <p:txBody>
          <a:bodyPr wrap="square" anchor="t" anchorCtr="0">
            <a:spAutoFit/>
          </a:bodyPr>
          <a:p>
            <a:pPr algn="ctr" eaLnBrk="0" hangingPunct="0">
              <a:spcBef>
                <a:spcPct val="50000"/>
              </a:spcBef>
            </a:pPr>
            <a:r>
              <a:rPr lang="en-US" altLang="zh-CN" dirty="0">
                <a:solidFill>
                  <a:srgbClr val="FF3300"/>
                </a:solidFill>
                <a:latin typeface="Comic Sans MS" panose="030F0702030302020204" pitchFamily="2" charset="0"/>
                <a:ea typeface="宋体" panose="02010600030101010101" pitchFamily="2" charset="-122"/>
              </a:rPr>
              <a:t> </a:t>
            </a:r>
            <a:r>
              <a:rPr lang="en-US" altLang="zh-CN" dirty="0">
                <a:solidFill>
                  <a:srgbClr val="0070C0"/>
                </a:solidFill>
                <a:latin typeface="Comic Sans MS" panose="030F0702030302020204" pitchFamily="2" charset="0"/>
                <a:ea typeface="宋体" panose="02010600030101010101" pitchFamily="2" charset="-122"/>
              </a:rPr>
              <a:t>4</a:t>
            </a:r>
            <a:r>
              <a:rPr lang="zh-CN" altLang="en-US" dirty="0">
                <a:solidFill>
                  <a:srgbClr val="0070C0"/>
                </a:solidFill>
                <a:latin typeface="Comic Sans MS" panose="030F0702030302020204" pitchFamily="2" charset="0"/>
                <a:ea typeface="宋体" panose="02010600030101010101" pitchFamily="2" charset="-122"/>
              </a:rPr>
              <a:t>位加</a:t>
            </a: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减计数器</a:t>
            </a:r>
            <a:endParaRPr lang="en-US" altLang="zh-CN" dirty="0">
              <a:solidFill>
                <a:srgbClr val="0070C0"/>
              </a:solidFill>
              <a:latin typeface="Comic Sans MS" panose="030F0702030302020204" pitchFamily="2" charset="0"/>
              <a:ea typeface="宋体" panose="02010600030101010101" pitchFamily="2" charset="-122"/>
            </a:endParaRPr>
          </a:p>
          <a:p>
            <a:pPr algn="ctr" eaLnBrk="0" hangingPunct="0">
              <a:spcBef>
                <a:spcPct val="50000"/>
              </a:spcBef>
            </a:pPr>
            <a:r>
              <a:rPr lang="en-US" altLang="zh-CN" dirty="0">
                <a:solidFill>
                  <a:srgbClr val="C00000"/>
                </a:solidFill>
                <a:latin typeface="Comic Sans MS" panose="030F0702030302020204" pitchFamily="2" charset="0"/>
                <a:ea typeface="宋体" panose="02010600030101010101" pitchFamily="2" charset="-122"/>
              </a:rPr>
              <a:t>74HC191</a:t>
            </a:r>
            <a:endParaRPr lang="en-US" altLang="zh-CN" dirty="0">
              <a:solidFill>
                <a:srgbClr val="C00000"/>
              </a:solidFill>
              <a:latin typeface="Comic Sans MS" panose="030F0702030302020204" pitchFamily="2" charset="0"/>
              <a:ea typeface="宋体" panose="02010600030101010101" pitchFamily="2" charset="-122"/>
            </a:endParaRPr>
          </a:p>
        </p:txBody>
      </p:sp>
      <p:pic>
        <p:nvPicPr>
          <p:cNvPr id="57346" name="图片 1012" descr="6-3-24"/>
          <p:cNvPicPr>
            <a:picLocks noChangeAspect="1"/>
          </p:cNvPicPr>
          <p:nvPr>
            <p:custDataLst>
              <p:tags r:id="rId1"/>
            </p:custDataLst>
          </p:nvPr>
        </p:nvPicPr>
        <p:blipFill>
          <a:blip r:embed="rId2"/>
          <a:stretch>
            <a:fillRect/>
          </a:stretch>
        </p:blipFill>
        <p:spPr>
          <a:xfrm>
            <a:off x="3491865" y="570230"/>
            <a:ext cx="4975225" cy="5645150"/>
          </a:xfrm>
          <a:prstGeom prst="rect">
            <a:avLst/>
          </a:prstGeom>
          <a:noFill/>
          <a:ln w="9525">
            <a:noFill/>
          </a:ln>
        </p:spPr>
      </p:pic>
      <p:sp>
        <p:nvSpPr>
          <p:cNvPr id="57347" name="文本框 37890"/>
          <p:cNvSpPr txBox="1"/>
          <p:nvPr/>
        </p:nvSpPr>
        <p:spPr>
          <a:xfrm>
            <a:off x="719138" y="3260725"/>
            <a:ext cx="1395412" cy="2552700"/>
          </a:xfrm>
          <a:prstGeom prst="rect">
            <a:avLst/>
          </a:prstGeom>
          <a:noFill/>
          <a:ln w="9525">
            <a:noFill/>
          </a:ln>
        </p:spPr>
        <p:txBody>
          <a:bodyPr wrap="square" anchor="t" anchorCtr="0">
            <a:spAutoFit/>
          </a:bodyPr>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对外端口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a:t>
            </a:r>
            <a:r>
              <a:rPr lang="zh-CN" altLang="en-US" sz="1600" dirty="0">
                <a:solidFill>
                  <a:schemeClr val="bg2"/>
                </a:solidFill>
                <a:latin typeface="Comic Sans MS" panose="030F0702030302020204" pitchFamily="2" charset="0"/>
                <a:ea typeface="宋体" panose="02010600030101010101" pitchFamily="2" charset="-122"/>
              </a:rPr>
              <a:t>1</a:t>
            </a:r>
            <a:r>
              <a:rPr lang="en-US" altLang="zh-CN" sz="16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输入</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r>
              <a:rPr lang="en-US" altLang="zh-CN" sz="1600" baseline="-25000" dirty="0">
                <a:solidFill>
                  <a:schemeClr val="bg2"/>
                </a:solidFill>
                <a:latin typeface="Comic Sans MS" panose="030F0702030302020204" pitchFamily="2" charset="0"/>
                <a:ea typeface="宋体" panose="02010600030101010101" pitchFamily="2" charset="-122"/>
              </a:rPr>
              <a:t>I</a:t>
            </a:r>
            <a:endParaRPr lang="en-US" altLang="zh-CN"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baseline="-250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L</a:t>
            </a:r>
            <a:r>
              <a:rPr lang="zh-CN" altLang="en-US" sz="1600" dirty="0">
                <a:solidFill>
                  <a:schemeClr val="bg2"/>
                </a:solidFill>
                <a:latin typeface="Comic Sans MS" panose="030F0702030302020204" pitchFamily="2" charset="0"/>
                <a:ea typeface="宋体" panose="02010600030101010101" pitchFamily="2" charset="-122"/>
              </a:rPr>
              <a:t>D'</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D</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baseline="-25000" dirty="0">
                <a:solidFill>
                  <a:schemeClr val="bg2"/>
                </a:solidFill>
                <a:latin typeface="Comic Sans MS" panose="030F0702030302020204" pitchFamily="2" charset="0"/>
                <a:ea typeface="宋体" panose="02010600030101010101" pitchFamily="2" charset="-122"/>
              </a:rPr>
              <a:t>    </a:t>
            </a:r>
            <a:r>
              <a:rPr lang="en-US" altLang="zh-CN"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S'</a:t>
            </a:r>
            <a:endParaRPr lang="zh-CN" altLang="en-US"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U</a:t>
            </a:r>
            <a:r>
              <a:rPr lang="zh-CN" altLang="en-US" sz="1600" dirty="0">
                <a:solidFill>
                  <a:schemeClr val="bg2"/>
                </a:solidFill>
                <a:latin typeface="Comic Sans MS" panose="030F0702030302020204" pitchFamily="2" charset="0"/>
                <a:ea typeface="宋体" panose="02010600030101010101" pitchFamily="2" charset="-122"/>
              </a:rPr>
              <a:t>'</a:t>
            </a:r>
            <a:r>
              <a:rPr lang="en-US" altLang="zh-CN" sz="1600" dirty="0">
                <a:solidFill>
                  <a:schemeClr val="bg2"/>
                </a:solidFill>
                <a:latin typeface="Comic Sans MS" panose="030F0702030302020204" pitchFamily="2" charset="0"/>
                <a:ea typeface="宋体" panose="02010600030101010101" pitchFamily="2" charset="-122"/>
              </a:rPr>
              <a:t>/D</a:t>
            </a:r>
            <a:r>
              <a:rPr lang="en-US" altLang="zh-CN" sz="1600" baseline="-25000" dirty="0">
                <a:solidFill>
                  <a:schemeClr val="bg2"/>
                </a:solidFill>
                <a:latin typeface="Comic Sans MS" panose="030F0702030302020204" pitchFamily="2" charset="0"/>
                <a:ea typeface="宋体" panose="02010600030101010101" pitchFamily="2" charset="-122"/>
              </a:rPr>
              <a:t> </a:t>
            </a:r>
            <a:endParaRPr lang="zh-CN" altLang="en-US" sz="1600" dirty="0">
              <a:latin typeface="Comic Sans MS" panose="030F0702030302020204" pitchFamily="2" charset="0"/>
              <a:ea typeface="宋体" panose="02010600030101010101" pitchFamily="2" charset="-122"/>
            </a:endParaRPr>
          </a:p>
        </p:txBody>
      </p:sp>
      <p:graphicFrame>
        <p:nvGraphicFramePr>
          <p:cNvPr id="57348" name="对象 3"/>
          <p:cNvGraphicFramePr/>
          <p:nvPr/>
        </p:nvGraphicFramePr>
        <p:xfrm>
          <a:off x="1150938" y="1533525"/>
          <a:ext cx="1025525" cy="688975"/>
        </p:xfrm>
        <a:graphic>
          <a:graphicData uri="http://schemas.openxmlformats.org/presentationml/2006/ole">
            <mc:AlternateContent xmlns:mc="http://schemas.openxmlformats.org/markup-compatibility/2006">
              <mc:Choice xmlns:v="urn:schemas-microsoft-com:vml" Requires="v">
                <p:oleObj spid="_x0000_s3158" name="" r:id="rId3" imgW="3486150" imgH="2000250" progId="Paint.Picture">
                  <p:embed/>
                </p:oleObj>
              </mc:Choice>
              <mc:Fallback>
                <p:oleObj name="" r:id="rId3" imgW="3486150" imgH="2000250" progId="Paint.Picture">
                  <p:embed/>
                  <p:pic>
                    <p:nvPicPr>
                      <p:cNvPr id="0" name="图片 3157"/>
                      <p:cNvPicPr/>
                      <p:nvPr/>
                    </p:nvPicPr>
                    <p:blipFill>
                      <a:blip r:embed="rId4"/>
                      <a:stretch>
                        <a:fillRect/>
                      </a:stretch>
                    </p:blipFill>
                    <p:spPr>
                      <a:xfrm>
                        <a:off x="1150938" y="1533525"/>
                        <a:ext cx="1025525" cy="688975"/>
                      </a:xfrm>
                      <a:prstGeom prst="rect">
                        <a:avLst/>
                      </a:prstGeom>
                      <a:noFill/>
                      <a:ln w="38100">
                        <a:noFill/>
                        <a:miter/>
                      </a:ln>
                    </p:spPr>
                  </p:pic>
                </p:oleObj>
              </mc:Fallback>
            </mc:AlternateContent>
          </a:graphicData>
        </a:graphic>
      </p:graphicFrame>
      <p:sp>
        <p:nvSpPr>
          <p:cNvPr id="57349" name="文本框 5"/>
          <p:cNvSpPr txBox="1"/>
          <p:nvPr/>
        </p:nvSpPr>
        <p:spPr>
          <a:xfrm>
            <a:off x="2012950" y="3643313"/>
            <a:ext cx="1543050" cy="1444625"/>
          </a:xfrm>
          <a:prstGeom prst="rect">
            <a:avLst/>
          </a:prstGeom>
          <a:noFill/>
          <a:ln w="9525">
            <a:noFill/>
          </a:ln>
        </p:spPr>
        <p:txBody>
          <a:bodyPr wrap="square" anchor="t" anchorCtr="0">
            <a:spAutoFit/>
          </a:bodyPr>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(2) </a:t>
            </a:r>
            <a:r>
              <a:rPr lang="zh-CN" altLang="en-US" sz="1600" dirty="0">
                <a:solidFill>
                  <a:schemeClr val="bg2"/>
                </a:solidFill>
                <a:latin typeface="Comic Sans MS" panose="030F0702030302020204" pitchFamily="2" charset="0"/>
                <a:ea typeface="宋体" panose="02010600030101010101" pitchFamily="2" charset="-122"/>
              </a:rPr>
              <a:t>输出端口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Q</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C</a:t>
            </a:r>
            <a:r>
              <a:rPr lang="en-US" altLang="zh-CN" sz="1600" dirty="0">
                <a:solidFill>
                  <a:schemeClr val="bg2"/>
                </a:solidFill>
                <a:latin typeface="Comic Sans MS" panose="030F0702030302020204" pitchFamily="2" charset="0"/>
                <a:ea typeface="宋体" panose="02010600030101010101" pitchFamily="2" charset="-122"/>
              </a:rPr>
              <a:t>/B</a:t>
            </a:r>
            <a:endParaRPr lang="en-US" altLang="zh-CN"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 </a:t>
            </a:r>
            <a:r>
              <a:rPr lang="zh-CN" altLang="en-US" sz="1600" dirty="0">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r>
              <a:rPr lang="en-US" altLang="zh-CN" sz="1600" baseline="-25000" dirty="0">
                <a:solidFill>
                  <a:schemeClr val="bg2"/>
                </a:solidFill>
                <a:latin typeface="Comic Sans MS" panose="030F0702030302020204" pitchFamily="2" charset="0"/>
                <a:ea typeface="宋体" panose="02010600030101010101" pitchFamily="2" charset="-122"/>
              </a:rPr>
              <a:t>O</a:t>
            </a:r>
            <a:endParaRPr lang="zh-CN" altLang="en-US" sz="16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7345"/>
                                        </p:tgtEl>
                                        <p:attrNameLst>
                                          <p:attrName>style.visibility</p:attrName>
                                        </p:attrNameLst>
                                      </p:cBhvr>
                                      <p:to>
                                        <p:strVal val="visible"/>
                                      </p:to>
                                    </p:set>
                                    <p:anim calcmode="discrete" valueType="clr">
                                      <p:cBhvr override="childStyle">
                                        <p:cTn id="7" dur="80"/>
                                        <p:tgtEl>
                                          <p:spTgt spid="573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7345"/>
                                        </p:tgtEl>
                                        <p:attrNameLst>
                                          <p:attrName>fillcolor</p:attrName>
                                        </p:attrNameLst>
                                      </p:cBhvr>
                                      <p:tavLst>
                                        <p:tav tm="0">
                                          <p:val>
                                            <p:clrVal>
                                              <a:schemeClr val="accent2"/>
                                            </p:clrVal>
                                          </p:val>
                                        </p:tav>
                                        <p:tav tm="50000">
                                          <p:val>
                                            <p:clrVal>
                                              <a:schemeClr val="hlink"/>
                                            </p:clrVal>
                                          </p:val>
                                        </p:tav>
                                      </p:tavLst>
                                    </p:anim>
                                    <p:set>
                                      <p:cBhvr>
                                        <p:cTn id="9" dur="80"/>
                                        <p:tgtEl>
                                          <p:spTgt spid="5734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57348"/>
                                        </p:tgtEl>
                                        <p:attrNameLst>
                                          <p:attrName>style.visibility</p:attrName>
                                        </p:attrNameLst>
                                      </p:cBhvr>
                                      <p:to>
                                        <p:strVal val="visible"/>
                                      </p:to>
                                    </p:set>
                                    <p:animEffect transition="in" filter="dissolve">
                                      <p:cBhvr>
                                        <p:cTn id="14" dur="500"/>
                                        <p:tgtEl>
                                          <p:spTgt spid="5734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7346"/>
                                        </p:tgtEl>
                                        <p:attrNameLst>
                                          <p:attrName>style.visibility</p:attrName>
                                        </p:attrNameLst>
                                      </p:cBhvr>
                                      <p:to>
                                        <p:strVal val="visible"/>
                                      </p:to>
                                    </p:set>
                                    <p:animEffect transition="in" filter="dissolve">
                                      <p:cBhvr>
                                        <p:cTn id="19" dur="500"/>
                                        <p:tgtEl>
                                          <p:spTgt spid="573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57347"/>
                                        </p:tgtEl>
                                        <p:attrNameLst>
                                          <p:attrName>style.visibility</p:attrName>
                                        </p:attrNameLst>
                                      </p:cBhvr>
                                      <p:to>
                                        <p:strVal val="visible"/>
                                      </p:to>
                                    </p:set>
                                    <p:animEffect transition="in" filter="wipe(up)">
                                      <p:cBhvr>
                                        <p:cTn id="24" dur="500"/>
                                        <p:tgtEl>
                                          <p:spTgt spid="5734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7349"/>
                                        </p:tgtEl>
                                        <p:attrNameLst>
                                          <p:attrName>style.visibility</p:attrName>
                                        </p:attrNameLst>
                                      </p:cBhvr>
                                      <p:to>
                                        <p:strVal val="visible"/>
                                      </p:to>
                                    </p:set>
                                    <p:animEffect transition="in" filter="wipe(up)">
                                      <p:cBhvr>
                                        <p:cTn id="29"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5" grpId="0"/>
      <p:bldP spid="57345" grpId="1"/>
      <p:bldP spid="57347" grpId="0"/>
      <p:bldP spid="57347" grpId="1"/>
      <p:bldP spid="57349" grpId="0"/>
      <p:bldP spid="57349"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2465" name="对象 3"/>
          <p:cNvGraphicFramePr/>
          <p:nvPr/>
        </p:nvGraphicFramePr>
        <p:xfrm>
          <a:off x="885825" y="1071563"/>
          <a:ext cx="6886575" cy="2024062"/>
        </p:xfrm>
        <a:graphic>
          <a:graphicData uri="http://schemas.openxmlformats.org/presentationml/2006/ole">
            <mc:AlternateContent xmlns:mc="http://schemas.openxmlformats.org/markup-compatibility/2006">
              <mc:Choice xmlns:v="urn:schemas-microsoft-com:vml" Requires="v">
                <p:oleObj spid="_x0000_s3157" name="" r:id="rId1" imgW="8077200" imgH="2314575" progId="Paint.Picture">
                  <p:embed/>
                </p:oleObj>
              </mc:Choice>
              <mc:Fallback>
                <p:oleObj name="" r:id="rId1" imgW="8077200" imgH="2314575" progId="Paint.Picture">
                  <p:embed/>
                  <p:pic>
                    <p:nvPicPr>
                      <p:cNvPr id="0" name="图片 3156"/>
                      <p:cNvPicPr/>
                      <p:nvPr/>
                    </p:nvPicPr>
                    <p:blipFill>
                      <a:blip r:embed="rId2"/>
                      <a:stretch>
                        <a:fillRect/>
                      </a:stretch>
                    </p:blipFill>
                    <p:spPr>
                      <a:xfrm>
                        <a:off x="885825" y="1071563"/>
                        <a:ext cx="6886575" cy="2024062"/>
                      </a:xfrm>
                      <a:prstGeom prst="rect">
                        <a:avLst/>
                      </a:prstGeom>
                      <a:noFill/>
                      <a:ln w="38100">
                        <a:noFill/>
                        <a:miter/>
                      </a:ln>
                    </p:spPr>
                  </p:pic>
                </p:oleObj>
              </mc:Fallback>
            </mc:AlternateContent>
          </a:graphicData>
        </a:graphic>
      </p:graphicFrame>
      <p:sp>
        <p:nvSpPr>
          <p:cNvPr id="58370" name="文本框 5"/>
          <p:cNvSpPr txBox="1"/>
          <p:nvPr/>
        </p:nvSpPr>
        <p:spPr>
          <a:xfrm>
            <a:off x="3122613" y="703263"/>
            <a:ext cx="1889125"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74HC191</a:t>
            </a:r>
            <a:r>
              <a:rPr lang="zh-CN" altLang="en-US" dirty="0">
                <a:solidFill>
                  <a:srgbClr val="C00000"/>
                </a:solidFill>
                <a:latin typeface="Arial" panose="020B0604020202020204" pitchFamily="34" charset="0"/>
                <a:ea typeface="宋体" panose="02010600030101010101" pitchFamily="2" charset="-122"/>
                <a:sym typeface="宋体" panose="02010600030101010101" pitchFamily="2" charset="-122"/>
              </a:rPr>
              <a:t>功能表</a:t>
            </a:r>
            <a:endParaRPr lang="zh-CN" altLang="en-US" dirty="0">
              <a:solidFill>
                <a:srgbClr val="C00000"/>
              </a:solidFill>
              <a:latin typeface="Arial" panose="020B0604020202020204" pitchFamily="34" charset="0"/>
              <a:ea typeface="宋体" panose="02010600030101010101" pitchFamily="2" charset="-122"/>
              <a:sym typeface="宋体" panose="02010600030101010101" pitchFamily="2" charset="-122"/>
            </a:endParaRPr>
          </a:p>
        </p:txBody>
      </p:sp>
      <p:sp>
        <p:nvSpPr>
          <p:cNvPr id="62467" name="文本框 38914"/>
          <p:cNvSpPr txBox="1"/>
          <p:nvPr/>
        </p:nvSpPr>
        <p:spPr>
          <a:xfrm>
            <a:off x="1268413" y="3241675"/>
            <a:ext cx="6503987" cy="1198563"/>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Comic Sans MS" panose="030F0702030302020204" pitchFamily="2" charset="0"/>
                <a:ea typeface="宋体" panose="02010600030101010101" pitchFamily="2" charset="-122"/>
              </a:rPr>
              <a:t>思考</a:t>
            </a:r>
            <a:r>
              <a:rPr lang="en-US" altLang="zh-CN" dirty="0">
                <a:solidFill>
                  <a:srgbClr val="C00000"/>
                </a:solidFill>
                <a:latin typeface="Comic Sans MS" panose="030F0702030302020204" pitchFamily="2" charset="0"/>
                <a:ea typeface="宋体" panose="02010600030101010101" pitchFamily="2" charset="-122"/>
              </a:rPr>
              <a:t>3</a:t>
            </a:r>
            <a:r>
              <a:rPr lang="zh-CN" altLang="en-US" dirty="0">
                <a:solidFill>
                  <a:schemeClr val="bg2"/>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三组控制端</a:t>
            </a:r>
            <a:r>
              <a:rPr lang="en-US" altLang="zh-CN" dirty="0">
                <a:solidFill>
                  <a:srgbClr val="0070C0"/>
                </a:solidFill>
                <a:latin typeface="Comic Sans MS" panose="030F0702030302020204" pitchFamily="2" charset="0"/>
                <a:ea typeface="宋体" panose="02010600030101010101" pitchFamily="2" charset="-122"/>
              </a:rPr>
              <a:t>(LD'</a:t>
            </a:r>
            <a:r>
              <a:rPr lang="zh-CN" altLang="en-US" dirty="0">
                <a:solidFill>
                  <a:srgbClr val="0070C0"/>
                </a:solidFill>
                <a:latin typeface="Comic Sans MS" panose="030F0702030302020204" pitchFamily="2" charset="0"/>
                <a:ea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rPr>
              <a:t>S‘</a:t>
            </a:r>
            <a:r>
              <a:rPr lang="zh-CN" altLang="en-US" dirty="0">
                <a:solidFill>
                  <a:srgbClr val="0070C0"/>
                </a:solidFill>
                <a:latin typeface="Comic Sans MS" panose="030F0702030302020204" pitchFamily="2" charset="0"/>
                <a:ea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rPr>
              <a:t>U'/D)</a:t>
            </a:r>
            <a:r>
              <a:rPr lang="zh-CN" altLang="en-US" dirty="0">
                <a:solidFill>
                  <a:srgbClr val="0070C0"/>
                </a:solidFill>
                <a:latin typeface="Comic Sans MS" panose="030F0702030302020204" pitchFamily="2" charset="0"/>
                <a:ea typeface="宋体" panose="02010600030101010101" pitchFamily="2" charset="-122"/>
              </a:rPr>
              <a:t>，谁的优先权最高？</a:t>
            </a:r>
            <a:endParaRPr lang="zh-CN" altLang="en-US" dirty="0">
              <a:solidFill>
                <a:srgbClr val="0070C0"/>
              </a:solidFill>
              <a:latin typeface="Comic Sans MS" panose="030F0702030302020204" pitchFamily="2" charset="0"/>
              <a:ea typeface="宋体" panose="02010600030101010101" pitchFamily="2" charset="-122"/>
            </a:endParaRPr>
          </a:p>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       其次是？最低是？ </a:t>
            </a:r>
            <a:endParaRPr lang="zh-CN" altLang="en-US" dirty="0">
              <a:solidFill>
                <a:srgbClr val="0070C0"/>
              </a:solidFill>
              <a:latin typeface="Comic Sans MS" panose="030F0702030302020204" pitchFamily="2" charset="0"/>
              <a:ea typeface="宋体" panose="02010600030101010101" pitchFamily="2" charset="-122"/>
            </a:endParaRPr>
          </a:p>
          <a:p>
            <a:pPr eaLnBrk="0" hangingPunct="0">
              <a:spcBef>
                <a:spcPct val="50000"/>
              </a:spcBef>
            </a:pPr>
            <a:r>
              <a:rPr lang="zh-CN" altLang="en-US" dirty="0">
                <a:solidFill>
                  <a:schemeClr val="bg2"/>
                </a:solidFill>
                <a:latin typeface="Comic Sans MS" panose="030F0702030302020204" pitchFamily="2" charset="0"/>
                <a:ea typeface="宋体" panose="02010600030101010101" pitchFamily="2" charset="-122"/>
              </a:rPr>
              <a:t>注意：同步异步的功能差异。</a:t>
            </a:r>
            <a:endParaRPr lang="zh-CN" altLang="en-US" dirty="0">
              <a:solidFill>
                <a:schemeClr val="bg2"/>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8370"/>
                                        </p:tgtEl>
                                        <p:attrNameLst>
                                          <p:attrName>style.visibility</p:attrName>
                                        </p:attrNameLst>
                                      </p:cBhvr>
                                      <p:to>
                                        <p:strVal val="visible"/>
                                      </p:to>
                                    </p:set>
                                    <p:anim calcmode="discrete" valueType="clr">
                                      <p:cBhvr override="childStyle">
                                        <p:cTn id="7" dur="80"/>
                                        <p:tgtEl>
                                          <p:spTgt spid="583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8370"/>
                                        </p:tgtEl>
                                        <p:attrNameLst>
                                          <p:attrName>fillcolor</p:attrName>
                                        </p:attrNameLst>
                                      </p:cBhvr>
                                      <p:tavLst>
                                        <p:tav tm="0">
                                          <p:val>
                                            <p:clrVal>
                                              <a:schemeClr val="accent2"/>
                                            </p:clrVal>
                                          </p:val>
                                        </p:tav>
                                        <p:tav tm="50000">
                                          <p:val>
                                            <p:clrVal>
                                              <a:schemeClr val="hlink"/>
                                            </p:clrVal>
                                          </p:val>
                                        </p:tav>
                                      </p:tavLst>
                                    </p:anim>
                                    <p:set>
                                      <p:cBhvr>
                                        <p:cTn id="9" dur="80"/>
                                        <p:tgtEl>
                                          <p:spTgt spid="5837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0"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矩形 39937"/>
          <p:cNvSpPr/>
          <p:nvPr/>
        </p:nvSpPr>
        <p:spPr>
          <a:xfrm>
            <a:off x="917575" y="628650"/>
            <a:ext cx="2193925" cy="1338263"/>
          </a:xfrm>
          <a:prstGeom prst="rect">
            <a:avLst/>
          </a:prstGeom>
          <a:noFill/>
          <a:ln w="9525">
            <a:noFill/>
          </a:ln>
        </p:spPr>
        <p:txBody>
          <a:bodyPr wrap="square"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 同步</a:t>
            </a:r>
            <a:r>
              <a:rPr lang="en-US" altLang="zh-CN" dirty="0">
                <a:latin typeface="Comic Sans MS" panose="030F0702030302020204" pitchFamily="2" charset="0"/>
                <a:ea typeface="宋体" panose="02010600030101010101" pitchFamily="2" charset="-122"/>
              </a:rPr>
              <a:t>4</a:t>
            </a:r>
            <a:r>
              <a:rPr lang="zh-CN" altLang="en-US" dirty="0">
                <a:latin typeface="Comic Sans MS" panose="030F0702030302020204" pitchFamily="2" charset="0"/>
                <a:ea typeface="宋体" panose="02010600030101010101" pitchFamily="2" charset="-122"/>
              </a:rPr>
              <a:t>位二进制</a:t>
            </a:r>
            <a:endParaRPr lang="zh-CN" altLang="en-US" dirty="0">
              <a:latin typeface="Comic Sans MS" panose="030F0702030302020204" pitchFamily="2" charset="0"/>
              <a:ea typeface="宋体" panose="02010600030101010101" pitchFamily="2" charset="-122"/>
            </a:endParaRPr>
          </a:p>
          <a:p>
            <a:pPr eaLnBrk="0" hangingPunct="0">
              <a:lnSpc>
                <a:spcPct val="150000"/>
              </a:lnSpc>
            </a:pPr>
            <a:r>
              <a:rPr lang="zh-CN" altLang="en-US" dirty="0">
                <a:latin typeface="Comic Sans MS" panose="030F0702030302020204" pitchFamily="2" charset="0"/>
                <a:ea typeface="宋体" panose="02010600030101010101" pitchFamily="2" charset="-122"/>
              </a:rPr>
              <a:t>   加法计数器设计</a:t>
            </a:r>
            <a:endParaRPr lang="zh-CN" altLang="en-US" dirty="0">
              <a:latin typeface="Comic Sans MS" panose="030F0702030302020204" pitchFamily="2" charset="0"/>
              <a:ea typeface="宋体" panose="02010600030101010101" pitchFamily="2" charset="-122"/>
            </a:endParaRPr>
          </a:p>
          <a:p>
            <a:pPr eaLnBrk="0" hangingPunct="0">
              <a:lnSpc>
                <a:spcPct val="150000"/>
              </a:lnSpc>
            </a:pPr>
            <a:r>
              <a:rPr lang="en-US" altLang="zh-CN" dirty="0">
                <a:solidFill>
                  <a:srgbClr val="FF3300"/>
                </a:solidFill>
                <a:latin typeface="Comic Sans MS" panose="030F0702030302020204" pitchFamily="2" charset="0"/>
                <a:ea typeface="宋体" panose="02010600030101010101" pitchFamily="2" charset="-122"/>
              </a:rPr>
              <a:t>  </a:t>
            </a:r>
            <a:r>
              <a:rPr lang="en-US" altLang="zh-CN" dirty="0">
                <a:solidFill>
                  <a:srgbClr val="009AD0"/>
                </a:solidFill>
                <a:latin typeface="Comic Sans MS" panose="030F0702030302020204" pitchFamily="2" charset="0"/>
                <a:ea typeface="宋体" panose="02010600030101010101" pitchFamily="2" charset="-122"/>
              </a:rPr>
              <a:t>(</a:t>
            </a:r>
            <a:r>
              <a:rPr lang="zh-CN" altLang="en-US" dirty="0">
                <a:solidFill>
                  <a:srgbClr val="009AD0"/>
                </a:solidFill>
                <a:latin typeface="Comic Sans MS" panose="030F0702030302020204" pitchFamily="2" charset="0"/>
                <a:ea typeface="宋体" panose="02010600030101010101" pitchFamily="2" charset="-122"/>
              </a:rPr>
              <a:t>基于</a:t>
            </a:r>
            <a:r>
              <a:rPr lang="en-US" altLang="zh-CN" dirty="0">
                <a:solidFill>
                  <a:srgbClr val="009AD0"/>
                </a:solidFill>
                <a:latin typeface="Comic Sans MS" panose="030F0702030302020204" pitchFamily="2" charset="0"/>
                <a:ea typeface="宋体" panose="02010600030101010101" pitchFamily="2" charset="-122"/>
              </a:rPr>
              <a:t>T‘/FF)</a:t>
            </a:r>
            <a:r>
              <a:rPr lang="en-US" altLang="zh-CN" dirty="0">
                <a:solidFill>
                  <a:srgbClr val="FF3300"/>
                </a:solidFill>
                <a:latin typeface="Comic Sans MS" panose="030F0702030302020204" pitchFamily="2" charset="0"/>
                <a:ea typeface="宋体" panose="02010600030101010101" pitchFamily="2" charset="-122"/>
              </a:rPr>
              <a:t>  </a:t>
            </a:r>
            <a:endParaRPr lang="en-US" altLang="zh-CN" dirty="0">
              <a:solidFill>
                <a:srgbClr val="FF3300"/>
              </a:solidFill>
              <a:latin typeface="Comic Sans MS" panose="030F0702030302020204" pitchFamily="2" charset="0"/>
              <a:ea typeface="宋体" panose="02010600030101010101" pitchFamily="2" charset="-122"/>
            </a:endParaRPr>
          </a:p>
        </p:txBody>
      </p:sp>
      <p:sp>
        <p:nvSpPr>
          <p:cNvPr id="59394" name="矩形 39938"/>
          <p:cNvSpPr/>
          <p:nvPr/>
        </p:nvSpPr>
        <p:spPr>
          <a:xfrm>
            <a:off x="917575" y="2365375"/>
            <a:ext cx="2376488" cy="1338263"/>
          </a:xfrm>
          <a:prstGeom prst="rect">
            <a:avLst/>
          </a:prstGeom>
          <a:noFill/>
          <a:ln w="9525">
            <a:noFill/>
          </a:ln>
        </p:spPr>
        <p:txBody>
          <a:bodyPr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 同步</a:t>
            </a:r>
            <a:r>
              <a:rPr lang="en-US" altLang="zh-CN" dirty="0">
                <a:latin typeface="Comic Sans MS" panose="030F0702030302020204" pitchFamily="2" charset="0"/>
                <a:ea typeface="宋体" panose="02010600030101010101" pitchFamily="2" charset="-122"/>
              </a:rPr>
              <a:t>4</a:t>
            </a:r>
            <a:r>
              <a:rPr lang="zh-CN" altLang="en-US" dirty="0">
                <a:latin typeface="Comic Sans MS" panose="030F0702030302020204" pitchFamily="2" charset="0"/>
                <a:ea typeface="宋体" panose="02010600030101010101" pitchFamily="2" charset="-122"/>
              </a:rPr>
              <a:t>位二进制</a:t>
            </a:r>
            <a:endParaRPr lang="zh-CN" altLang="en-US" dirty="0">
              <a:latin typeface="Comic Sans MS" panose="030F0702030302020204" pitchFamily="2" charset="0"/>
              <a:ea typeface="宋体" panose="02010600030101010101" pitchFamily="2" charset="-122"/>
            </a:endParaRPr>
          </a:p>
          <a:p>
            <a:pPr eaLnBrk="0" hangingPunct="0">
              <a:lnSpc>
                <a:spcPct val="150000"/>
              </a:lnSpc>
            </a:pPr>
            <a:r>
              <a:rPr lang="zh-CN" altLang="en-US" dirty="0">
                <a:latin typeface="Comic Sans MS" panose="030F0702030302020204" pitchFamily="2" charset="0"/>
                <a:ea typeface="宋体" panose="02010600030101010101" pitchFamily="2" charset="-122"/>
              </a:rPr>
              <a:t>   减法计数器设计</a:t>
            </a:r>
            <a:endParaRPr lang="zh-CN" altLang="en-US" dirty="0">
              <a:latin typeface="Comic Sans MS" panose="030F0702030302020204" pitchFamily="2" charset="0"/>
              <a:ea typeface="宋体" panose="02010600030101010101" pitchFamily="2" charset="-122"/>
            </a:endParaRPr>
          </a:p>
          <a:p>
            <a:pPr eaLnBrk="0" hangingPunct="0">
              <a:lnSpc>
                <a:spcPct val="150000"/>
              </a:lnSpc>
            </a:pPr>
            <a:r>
              <a:rPr lang="en-US" altLang="zh-CN" dirty="0">
                <a:solidFill>
                  <a:srgbClr val="FF3300"/>
                </a:solidFill>
                <a:latin typeface="Comic Sans MS" panose="030F0702030302020204" pitchFamily="2" charset="0"/>
                <a:ea typeface="宋体" panose="02010600030101010101" pitchFamily="2" charset="-122"/>
              </a:rPr>
              <a:t>  </a:t>
            </a:r>
            <a:r>
              <a:rPr lang="en-US" altLang="zh-CN" dirty="0">
                <a:solidFill>
                  <a:srgbClr val="009AD0"/>
                </a:solidFill>
                <a:latin typeface="Comic Sans MS" panose="030F0702030302020204" pitchFamily="2" charset="0"/>
                <a:ea typeface="宋体" panose="02010600030101010101" pitchFamily="2" charset="-122"/>
              </a:rPr>
              <a:t>(</a:t>
            </a:r>
            <a:r>
              <a:rPr lang="zh-CN" altLang="en-US" dirty="0">
                <a:solidFill>
                  <a:srgbClr val="009AD0"/>
                </a:solidFill>
                <a:latin typeface="Comic Sans MS" panose="030F0702030302020204" pitchFamily="2" charset="0"/>
                <a:ea typeface="宋体" panose="02010600030101010101" pitchFamily="2" charset="-122"/>
              </a:rPr>
              <a:t>基于</a:t>
            </a:r>
            <a:r>
              <a:rPr lang="en-US" altLang="zh-CN" dirty="0">
                <a:solidFill>
                  <a:srgbClr val="009AD0"/>
                </a:solidFill>
                <a:latin typeface="Comic Sans MS" panose="030F0702030302020204" pitchFamily="2" charset="0"/>
                <a:ea typeface="宋体" panose="02010600030101010101" pitchFamily="2" charset="-122"/>
              </a:rPr>
              <a:t>T‘/FF)</a:t>
            </a:r>
            <a:r>
              <a:rPr lang="en-US" altLang="zh-CN" dirty="0">
                <a:latin typeface="Arial" panose="020B0604020202020204" pitchFamily="34" charset="0"/>
                <a:ea typeface="宋体" panose="02010600030101010101" pitchFamily="2" charset="-122"/>
              </a:rPr>
              <a:t> </a:t>
            </a:r>
            <a:endParaRPr lang="en-US" altLang="zh-CN" dirty="0">
              <a:latin typeface="Arial" panose="020B0604020202020204" pitchFamily="34" charset="0"/>
              <a:ea typeface="宋体" panose="02010600030101010101" pitchFamily="2" charset="-122"/>
            </a:endParaRPr>
          </a:p>
        </p:txBody>
      </p:sp>
      <p:sp>
        <p:nvSpPr>
          <p:cNvPr id="59395" name="矩形 39939"/>
          <p:cNvSpPr/>
          <p:nvPr/>
        </p:nvSpPr>
        <p:spPr>
          <a:xfrm>
            <a:off x="952500" y="4025900"/>
            <a:ext cx="2159000" cy="1338263"/>
          </a:xfrm>
          <a:prstGeom prst="rect">
            <a:avLst/>
          </a:prstGeom>
          <a:noFill/>
          <a:ln w="9525">
            <a:noFill/>
          </a:ln>
        </p:spPr>
        <p:txBody>
          <a:bodyPr wrap="square" anchor="t" anchorCtr="0">
            <a:spAutoFit/>
          </a:bodyPr>
          <a:p>
            <a:pPr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同步</a:t>
            </a:r>
            <a:r>
              <a:rPr lang="en-US" altLang="zh-CN" dirty="0">
                <a:solidFill>
                  <a:srgbClr val="C00000"/>
                </a:solidFill>
                <a:latin typeface="Comic Sans MS" panose="030F0702030302020204" pitchFamily="2" charset="0"/>
                <a:ea typeface="宋体" panose="02010600030101010101" pitchFamily="2" charset="-122"/>
              </a:rPr>
              <a:t>4</a:t>
            </a:r>
            <a:r>
              <a:rPr lang="zh-CN" altLang="en-US" dirty="0">
                <a:solidFill>
                  <a:srgbClr val="C00000"/>
                </a:solidFill>
                <a:latin typeface="Comic Sans MS" panose="030F0702030302020204" pitchFamily="2" charset="0"/>
                <a:ea typeface="宋体" panose="02010600030101010101" pitchFamily="2" charset="-122"/>
              </a:rPr>
              <a:t>位二进制加</a:t>
            </a:r>
            <a:r>
              <a:rPr lang="en-US" altLang="zh-CN" dirty="0">
                <a:solidFill>
                  <a:srgbClr val="C00000"/>
                </a:solidFill>
                <a:latin typeface="Comic Sans MS" panose="030F0702030302020204" pitchFamily="2" charset="0"/>
                <a:ea typeface="宋体" panose="02010600030101010101" pitchFamily="2" charset="-122"/>
              </a:rPr>
              <a:t>/</a:t>
            </a:r>
            <a:r>
              <a:rPr lang="zh-CN" altLang="en-US" dirty="0">
                <a:solidFill>
                  <a:srgbClr val="C00000"/>
                </a:solidFill>
                <a:latin typeface="Comic Sans MS" panose="030F0702030302020204" pitchFamily="2" charset="0"/>
                <a:ea typeface="宋体" panose="02010600030101010101" pitchFamily="2" charset="-122"/>
              </a:rPr>
              <a:t>减计数器设计</a:t>
            </a:r>
            <a:endParaRPr lang="zh-CN" altLang="en-US" dirty="0">
              <a:solidFill>
                <a:srgbClr val="C00000"/>
              </a:solidFill>
              <a:latin typeface="Comic Sans MS" panose="030F0702030302020204" pitchFamily="2" charset="0"/>
              <a:ea typeface="宋体" panose="02010600030101010101" pitchFamily="2" charset="-122"/>
            </a:endParaRPr>
          </a:p>
          <a:p>
            <a:pPr eaLnBrk="0" hangingPunct="0">
              <a:lnSpc>
                <a:spcPct val="150000"/>
              </a:lnSpc>
            </a:pPr>
            <a:r>
              <a:rPr lang="en-US" altLang="zh-CN" dirty="0">
                <a:solidFill>
                  <a:srgbClr val="009AD0"/>
                </a:solidFill>
                <a:latin typeface="Comic Sans MS" panose="030F0702030302020204" pitchFamily="2" charset="0"/>
                <a:ea typeface="宋体" panose="02010600030101010101" pitchFamily="2" charset="-122"/>
              </a:rPr>
              <a:t>(</a:t>
            </a:r>
            <a:r>
              <a:rPr lang="zh-CN" altLang="en-US" dirty="0">
                <a:solidFill>
                  <a:srgbClr val="009AD0"/>
                </a:solidFill>
                <a:latin typeface="Comic Sans MS" panose="030F0702030302020204" pitchFamily="2" charset="0"/>
                <a:ea typeface="宋体" panose="02010600030101010101" pitchFamily="2" charset="-122"/>
              </a:rPr>
              <a:t>基于</a:t>
            </a:r>
            <a:r>
              <a:rPr lang="en-US" altLang="zh-CN" dirty="0">
                <a:solidFill>
                  <a:srgbClr val="009AD0"/>
                </a:solidFill>
                <a:latin typeface="Comic Sans MS" panose="030F0702030302020204" pitchFamily="2" charset="0"/>
                <a:ea typeface="宋体" panose="02010600030101010101" pitchFamily="2" charset="-122"/>
              </a:rPr>
              <a:t>T‘/FF)</a:t>
            </a:r>
            <a:r>
              <a:rPr lang="en-US" altLang="zh-CN" dirty="0">
                <a:latin typeface="Arial" panose="020B0604020202020204" pitchFamily="34" charset="0"/>
                <a:ea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rPr>
              <a:t> </a:t>
            </a:r>
            <a:r>
              <a:rPr lang="en-US" altLang="zh-CN" dirty="0">
                <a:solidFill>
                  <a:srgbClr val="C00000"/>
                </a:solidFill>
                <a:latin typeface="Comic Sans MS" panose="030F0702030302020204" pitchFamily="2" charset="0"/>
                <a:ea typeface="宋体" panose="02010600030101010101" pitchFamily="2" charset="-122"/>
              </a:rPr>
              <a:t>   </a:t>
            </a:r>
            <a:endParaRPr lang="en-US" altLang="zh-CN" dirty="0">
              <a:solidFill>
                <a:srgbClr val="C00000"/>
              </a:solidFill>
              <a:latin typeface="Comic Sans MS" panose="030F0702030302020204" pitchFamily="2" charset="0"/>
              <a:ea typeface="宋体" panose="02010600030101010101" pitchFamily="2" charset="-122"/>
            </a:endParaRPr>
          </a:p>
        </p:txBody>
      </p:sp>
      <p:pic>
        <p:nvPicPr>
          <p:cNvPr id="59396" name="图片 39940"/>
          <p:cNvPicPr>
            <a:picLocks noChangeAspect="1"/>
          </p:cNvPicPr>
          <p:nvPr/>
        </p:nvPicPr>
        <p:blipFill>
          <a:blip r:embed="rId1"/>
          <a:stretch>
            <a:fillRect/>
          </a:stretch>
        </p:blipFill>
        <p:spPr>
          <a:xfrm>
            <a:off x="3779838" y="692150"/>
            <a:ext cx="2514600" cy="1274763"/>
          </a:xfrm>
          <a:prstGeom prst="rect">
            <a:avLst/>
          </a:prstGeom>
          <a:noFill/>
          <a:ln w="9525">
            <a:noFill/>
          </a:ln>
        </p:spPr>
      </p:pic>
      <p:pic>
        <p:nvPicPr>
          <p:cNvPr id="59397" name="图片 39941"/>
          <p:cNvPicPr>
            <a:picLocks noChangeAspect="1"/>
          </p:cNvPicPr>
          <p:nvPr/>
        </p:nvPicPr>
        <p:blipFill>
          <a:blip r:embed="rId2"/>
          <a:stretch>
            <a:fillRect/>
          </a:stretch>
        </p:blipFill>
        <p:spPr>
          <a:xfrm>
            <a:off x="3930650" y="2422525"/>
            <a:ext cx="2363788" cy="1285875"/>
          </a:xfrm>
          <a:prstGeom prst="rect">
            <a:avLst/>
          </a:prstGeom>
          <a:noFill/>
          <a:ln w="9525">
            <a:noFill/>
          </a:ln>
        </p:spPr>
      </p:pic>
      <p:pic>
        <p:nvPicPr>
          <p:cNvPr id="59398" name="图片 39942"/>
          <p:cNvPicPr>
            <a:picLocks noChangeAspect="1"/>
          </p:cNvPicPr>
          <p:nvPr/>
        </p:nvPicPr>
        <p:blipFill>
          <a:blip r:embed="rId3"/>
          <a:stretch>
            <a:fillRect/>
          </a:stretch>
        </p:blipFill>
        <p:spPr>
          <a:xfrm>
            <a:off x="3930650" y="4283075"/>
            <a:ext cx="3530600" cy="1239838"/>
          </a:xfrm>
          <a:prstGeom prst="rect">
            <a:avLst/>
          </a:prstGeom>
          <a:noFill/>
          <a:ln w="9525">
            <a:noFill/>
          </a:ln>
        </p:spPr>
      </p:pic>
      <p:graphicFrame>
        <p:nvGraphicFramePr>
          <p:cNvPr id="59399" name="对象 39948"/>
          <p:cNvGraphicFramePr>
            <a:graphicFrameLocks noChangeAspect="1"/>
          </p:cNvGraphicFramePr>
          <p:nvPr/>
        </p:nvGraphicFramePr>
        <p:xfrm>
          <a:off x="4221163" y="5770563"/>
          <a:ext cx="3859212" cy="352425"/>
        </p:xfrm>
        <a:graphic>
          <a:graphicData uri="http://schemas.openxmlformats.org/presentationml/2006/ole">
            <mc:AlternateContent xmlns:mc="http://schemas.openxmlformats.org/markup-compatibility/2006">
              <mc:Choice xmlns:v="urn:schemas-microsoft-com:vml" Requires="v">
                <p:oleObj spid="_x0000_s3159" name="" r:id="rId4" imgW="2603500" imgH="241300" progId="">
                  <p:embed/>
                </p:oleObj>
              </mc:Choice>
              <mc:Fallback>
                <p:oleObj name="" r:id="rId4" imgW="2603500" imgH="241300" progId="">
                  <p:embed/>
                  <p:pic>
                    <p:nvPicPr>
                      <p:cNvPr id="0" name="图片 3158"/>
                      <p:cNvPicPr/>
                      <p:nvPr/>
                    </p:nvPicPr>
                    <p:blipFill>
                      <a:blip r:embed="rId5"/>
                      <a:stretch>
                        <a:fillRect/>
                      </a:stretch>
                    </p:blipFill>
                    <p:spPr>
                      <a:xfrm>
                        <a:off x="4221163" y="5770563"/>
                        <a:ext cx="3859212" cy="352425"/>
                      </a:xfrm>
                      <a:prstGeom prst="rect">
                        <a:avLst/>
                      </a:prstGeom>
                      <a:noFill/>
                      <a:ln w="38100">
                        <a:noFill/>
                        <a:miter/>
                      </a:ln>
                    </p:spPr>
                  </p:pic>
                </p:oleObj>
              </mc:Fallback>
            </mc:AlternateContent>
          </a:graphicData>
        </a:graphic>
      </p:graphicFrame>
      <p:pic>
        <p:nvPicPr>
          <p:cNvPr id="59400" name="图片 36868"/>
          <p:cNvPicPr>
            <a:picLocks noChangeAspect="1"/>
          </p:cNvPicPr>
          <p:nvPr/>
        </p:nvPicPr>
        <p:blipFill>
          <a:blip r:embed="rId6"/>
          <a:stretch>
            <a:fillRect/>
          </a:stretch>
        </p:blipFill>
        <p:spPr>
          <a:xfrm>
            <a:off x="7286625" y="746125"/>
            <a:ext cx="1238250" cy="1276350"/>
          </a:xfrm>
          <a:prstGeom prst="rect">
            <a:avLst/>
          </a:prstGeom>
          <a:noFill/>
          <a:ln w="9525">
            <a:noFill/>
          </a:ln>
        </p:spPr>
      </p:pic>
      <p:sp>
        <p:nvSpPr>
          <p:cNvPr id="59401" name="左箭头 1"/>
          <p:cNvSpPr/>
          <p:nvPr/>
        </p:nvSpPr>
        <p:spPr>
          <a:xfrm>
            <a:off x="6659563" y="1258888"/>
            <a:ext cx="261937" cy="225425"/>
          </a:xfrm>
          <a:prstGeom prst="leftArrow">
            <a:avLst>
              <a:gd name="adj1" fmla="val 50000"/>
              <a:gd name="adj2" fmla="val 50152"/>
            </a:avLst>
          </a:prstGeom>
          <a:gradFill rotWithShape="1">
            <a:gsLst>
              <a:gs pos="0">
                <a:srgbClr val="E30000"/>
              </a:gs>
              <a:gs pos="100000">
                <a:srgbClr val="760303"/>
              </a:gs>
            </a:gsLst>
            <a:lin ang="0"/>
            <a:tileRect/>
          </a:gra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pic>
        <p:nvPicPr>
          <p:cNvPr id="59402" name="图片 36869"/>
          <p:cNvPicPr>
            <a:picLocks noChangeAspect="1"/>
          </p:cNvPicPr>
          <p:nvPr/>
        </p:nvPicPr>
        <p:blipFill>
          <a:blip r:embed="rId7"/>
          <a:stretch>
            <a:fillRect/>
          </a:stretch>
        </p:blipFill>
        <p:spPr>
          <a:xfrm>
            <a:off x="7286625" y="2346325"/>
            <a:ext cx="1409700" cy="1304925"/>
          </a:xfrm>
          <a:prstGeom prst="rect">
            <a:avLst/>
          </a:prstGeom>
          <a:noFill/>
          <a:ln w="9525">
            <a:noFill/>
          </a:ln>
        </p:spPr>
      </p:pic>
      <p:sp>
        <p:nvSpPr>
          <p:cNvPr id="59403" name="左箭头 2"/>
          <p:cNvSpPr/>
          <p:nvPr/>
        </p:nvSpPr>
        <p:spPr>
          <a:xfrm>
            <a:off x="6759575" y="2925763"/>
            <a:ext cx="254000" cy="217487"/>
          </a:xfrm>
          <a:prstGeom prst="leftArrow">
            <a:avLst>
              <a:gd name="adj1" fmla="val 50000"/>
              <a:gd name="adj2" fmla="val 50008"/>
            </a:avLst>
          </a:prstGeom>
          <a:gradFill rotWithShape="1">
            <a:gsLst>
              <a:gs pos="0">
                <a:srgbClr val="E30000"/>
              </a:gs>
              <a:gs pos="100000">
                <a:srgbClr val="760303"/>
              </a:gs>
            </a:gsLst>
            <a:lin ang="0"/>
            <a:tileRect/>
          </a:gra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9404" name="下箭头 3"/>
          <p:cNvSpPr/>
          <p:nvPr/>
        </p:nvSpPr>
        <p:spPr>
          <a:xfrm>
            <a:off x="4906963" y="3903663"/>
            <a:ext cx="260350" cy="268287"/>
          </a:xfrm>
          <a:prstGeom prst="downArrow">
            <a:avLst>
              <a:gd name="adj1" fmla="val 50000"/>
              <a:gd name="adj2" fmla="val 49673"/>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9405" name="右箭头 4"/>
          <p:cNvSpPr/>
          <p:nvPr/>
        </p:nvSpPr>
        <p:spPr>
          <a:xfrm>
            <a:off x="3643313" y="5838825"/>
            <a:ext cx="287337" cy="215900"/>
          </a:xfrm>
          <a:prstGeom prst="rightArrow">
            <a:avLst>
              <a:gd name="adj1" fmla="val 50000"/>
              <a:gd name="adj2" fmla="val 49747"/>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59406" name="对象 39944"/>
          <p:cNvGraphicFramePr>
            <a:graphicFrameLocks noChangeAspect="1"/>
          </p:cNvGraphicFramePr>
          <p:nvPr/>
        </p:nvGraphicFramePr>
        <p:xfrm>
          <a:off x="1536700" y="5522913"/>
          <a:ext cx="1943100" cy="322262"/>
        </p:xfrm>
        <a:graphic>
          <a:graphicData uri="http://schemas.openxmlformats.org/presentationml/2006/ole">
            <mc:AlternateContent xmlns:mc="http://schemas.openxmlformats.org/markup-compatibility/2006">
              <mc:Choice xmlns:v="urn:schemas-microsoft-com:vml" Requires="v">
                <p:oleObj spid="_x0000_s3163" name="" r:id="rId8" imgW="1388110" imgH="229235" progId="">
                  <p:embed/>
                </p:oleObj>
              </mc:Choice>
              <mc:Fallback>
                <p:oleObj name="" r:id="rId8" imgW="1388110" imgH="229235" progId="">
                  <p:embed/>
                  <p:pic>
                    <p:nvPicPr>
                      <p:cNvPr id="0" name="图片 3162"/>
                      <p:cNvPicPr/>
                      <p:nvPr/>
                    </p:nvPicPr>
                    <p:blipFill>
                      <a:blip r:embed="rId9"/>
                      <a:stretch>
                        <a:fillRect/>
                      </a:stretch>
                    </p:blipFill>
                    <p:spPr>
                      <a:xfrm>
                        <a:off x="1536700" y="5522913"/>
                        <a:ext cx="1943100" cy="322262"/>
                      </a:xfrm>
                      <a:prstGeom prst="rect">
                        <a:avLst/>
                      </a:prstGeom>
                      <a:noFill/>
                      <a:ln w="38100">
                        <a:noFill/>
                        <a:miter/>
                      </a:ln>
                    </p:spPr>
                  </p:pic>
                </p:oleObj>
              </mc:Fallback>
            </mc:AlternateContent>
          </a:graphicData>
        </a:graphic>
      </p:graphicFrame>
      <p:graphicFrame>
        <p:nvGraphicFramePr>
          <p:cNvPr id="59407" name="对象 39946"/>
          <p:cNvGraphicFramePr>
            <a:graphicFrameLocks noChangeAspect="1"/>
          </p:cNvGraphicFramePr>
          <p:nvPr/>
        </p:nvGraphicFramePr>
        <p:xfrm>
          <a:off x="1698625" y="5851525"/>
          <a:ext cx="1781175" cy="307975"/>
        </p:xfrm>
        <a:graphic>
          <a:graphicData uri="http://schemas.openxmlformats.org/presentationml/2006/ole">
            <mc:AlternateContent xmlns:mc="http://schemas.openxmlformats.org/markup-compatibility/2006">
              <mc:Choice xmlns:v="urn:schemas-microsoft-com:vml" Requires="v">
                <p:oleObj spid="_x0000_s3161" name="" r:id="rId10" imgW="1388110" imgH="241935" progId="">
                  <p:embed/>
                </p:oleObj>
              </mc:Choice>
              <mc:Fallback>
                <p:oleObj name="" r:id="rId10" imgW="1388110" imgH="241935" progId="">
                  <p:embed/>
                  <p:pic>
                    <p:nvPicPr>
                      <p:cNvPr id="0" name="图片 3160"/>
                      <p:cNvPicPr/>
                      <p:nvPr/>
                    </p:nvPicPr>
                    <p:blipFill>
                      <a:blip r:embed="rId11"/>
                      <a:stretch>
                        <a:fillRect/>
                      </a:stretch>
                    </p:blipFill>
                    <p:spPr>
                      <a:xfrm>
                        <a:off x="1698625" y="5851525"/>
                        <a:ext cx="1781175" cy="3079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9393"/>
                                        </p:tgtEl>
                                        <p:attrNameLst>
                                          <p:attrName>style.visibility</p:attrName>
                                        </p:attrNameLst>
                                      </p:cBhvr>
                                      <p:to>
                                        <p:strVal val="visible"/>
                                      </p:to>
                                    </p:set>
                                    <p:anim calcmode="discrete" valueType="clr">
                                      <p:cBhvr override="childStyle">
                                        <p:cTn id="7" dur="80"/>
                                        <p:tgtEl>
                                          <p:spTgt spid="593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9393"/>
                                        </p:tgtEl>
                                        <p:attrNameLst>
                                          <p:attrName>fillcolor</p:attrName>
                                        </p:attrNameLst>
                                      </p:cBhvr>
                                      <p:tavLst>
                                        <p:tav tm="0">
                                          <p:val>
                                            <p:clrVal>
                                              <a:schemeClr val="accent2"/>
                                            </p:clrVal>
                                          </p:val>
                                        </p:tav>
                                        <p:tav tm="50000">
                                          <p:val>
                                            <p:clrVal>
                                              <a:schemeClr val="hlink"/>
                                            </p:clrVal>
                                          </p:val>
                                        </p:tav>
                                      </p:tavLst>
                                    </p:anim>
                                    <p:set>
                                      <p:cBhvr>
                                        <p:cTn id="9" dur="80"/>
                                        <p:tgtEl>
                                          <p:spTgt spid="5939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9400"/>
                                        </p:tgtEl>
                                        <p:attrNameLst>
                                          <p:attrName>style.visibility</p:attrName>
                                        </p:attrNameLst>
                                      </p:cBhvr>
                                      <p:to>
                                        <p:strVal val="visible"/>
                                      </p:to>
                                    </p:set>
                                    <p:animEffect transition="in" filter="wipe(up)">
                                      <p:cBhvr>
                                        <p:cTn id="14" dur="500"/>
                                        <p:tgtEl>
                                          <p:spTgt spid="5940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401"/>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59396"/>
                                        </p:tgtEl>
                                        <p:attrNameLst>
                                          <p:attrName>style.visibility</p:attrName>
                                        </p:attrNameLst>
                                      </p:cBhvr>
                                      <p:to>
                                        <p:strVal val="visible"/>
                                      </p:to>
                                    </p:set>
                                    <p:animEffect transition="in" filter="wipe(left)">
                                      <p:cBhvr>
                                        <p:cTn id="22" dur="500"/>
                                        <p:tgtEl>
                                          <p:spTgt spid="59396"/>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59394"/>
                                        </p:tgtEl>
                                        <p:attrNameLst>
                                          <p:attrName>style.visibility</p:attrName>
                                        </p:attrNameLst>
                                      </p:cBhvr>
                                      <p:to>
                                        <p:strVal val="visible"/>
                                      </p:to>
                                    </p:set>
                                    <p:anim calcmode="discrete" valueType="clr">
                                      <p:cBhvr override="childStyle">
                                        <p:cTn id="27" dur="80"/>
                                        <p:tgtEl>
                                          <p:spTgt spid="59394"/>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59394"/>
                                        </p:tgtEl>
                                        <p:attrNameLst>
                                          <p:attrName>fillcolor</p:attrName>
                                        </p:attrNameLst>
                                      </p:cBhvr>
                                      <p:tavLst>
                                        <p:tav tm="0">
                                          <p:val>
                                            <p:clrVal>
                                              <a:schemeClr val="accent2"/>
                                            </p:clrVal>
                                          </p:val>
                                        </p:tav>
                                        <p:tav tm="50000">
                                          <p:val>
                                            <p:clrVal>
                                              <a:schemeClr val="hlink"/>
                                            </p:clrVal>
                                          </p:val>
                                        </p:tav>
                                      </p:tavLst>
                                    </p:anim>
                                    <p:set>
                                      <p:cBhvr>
                                        <p:cTn id="29" dur="80"/>
                                        <p:tgtEl>
                                          <p:spTgt spid="59394"/>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9402"/>
                                        </p:tgtEl>
                                        <p:attrNameLst>
                                          <p:attrName>style.visibility</p:attrName>
                                        </p:attrNameLst>
                                      </p:cBhvr>
                                      <p:to>
                                        <p:strVal val="visible"/>
                                      </p:to>
                                    </p:set>
                                    <p:animEffect transition="in" filter="wipe(up)">
                                      <p:cBhvr>
                                        <p:cTn id="34" dur="500"/>
                                        <p:tgtEl>
                                          <p:spTgt spid="5940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403"/>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59397"/>
                                        </p:tgtEl>
                                        <p:attrNameLst>
                                          <p:attrName>style.visibility</p:attrName>
                                        </p:attrNameLst>
                                      </p:cBhvr>
                                      <p:to>
                                        <p:strVal val="visible"/>
                                      </p:to>
                                    </p:set>
                                    <p:animEffect transition="in" filter="wipe(left)">
                                      <p:cBhvr>
                                        <p:cTn id="42" dur="500"/>
                                        <p:tgtEl>
                                          <p:spTgt spid="59397"/>
                                        </p:tgtEl>
                                      </p:cBhvr>
                                    </p:animEffec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59395"/>
                                        </p:tgtEl>
                                        <p:attrNameLst>
                                          <p:attrName>style.visibility</p:attrName>
                                        </p:attrNameLst>
                                      </p:cBhvr>
                                      <p:to>
                                        <p:strVal val="visible"/>
                                      </p:to>
                                    </p:set>
                                    <p:anim calcmode="discrete" valueType="clr">
                                      <p:cBhvr override="childStyle">
                                        <p:cTn id="47" dur="80"/>
                                        <p:tgtEl>
                                          <p:spTgt spid="59395"/>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59395"/>
                                        </p:tgtEl>
                                        <p:attrNameLst>
                                          <p:attrName>fillcolor</p:attrName>
                                        </p:attrNameLst>
                                      </p:cBhvr>
                                      <p:tavLst>
                                        <p:tav tm="0">
                                          <p:val>
                                            <p:clrVal>
                                              <a:schemeClr val="accent2"/>
                                            </p:clrVal>
                                          </p:val>
                                        </p:tav>
                                        <p:tav tm="50000">
                                          <p:val>
                                            <p:clrVal>
                                              <a:schemeClr val="hlink"/>
                                            </p:clrVal>
                                          </p:val>
                                        </p:tav>
                                      </p:tavLst>
                                    </p:anim>
                                    <p:set>
                                      <p:cBhvr>
                                        <p:cTn id="49" dur="80"/>
                                        <p:tgtEl>
                                          <p:spTgt spid="59395"/>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9404"/>
                                        </p:tgtEl>
                                        <p:attrNameLst>
                                          <p:attrName>style.visibility</p:attrName>
                                        </p:attrNameLst>
                                      </p:cBhvr>
                                      <p:to>
                                        <p:strVal val="visible"/>
                                      </p:to>
                                    </p:set>
                                  </p:childTnLst>
                                </p:cTn>
                              </p:par>
                            </p:childTnLst>
                          </p:cTn>
                        </p:par>
                        <p:par>
                          <p:cTn id="54" fill="hold">
                            <p:stCondLst>
                              <p:cond delay="0"/>
                            </p:stCondLst>
                            <p:childTnLst>
                              <p:par>
                                <p:cTn id="55" presetID="22" presetClass="entr" presetSubtype="8" fill="hold" nodeType="afterEffect">
                                  <p:stCondLst>
                                    <p:cond delay="0"/>
                                  </p:stCondLst>
                                  <p:childTnLst>
                                    <p:set>
                                      <p:cBhvr>
                                        <p:cTn id="56" dur="1" fill="hold">
                                          <p:stCondLst>
                                            <p:cond delay="0"/>
                                          </p:stCondLst>
                                        </p:cTn>
                                        <p:tgtEl>
                                          <p:spTgt spid="59398"/>
                                        </p:tgtEl>
                                        <p:attrNameLst>
                                          <p:attrName>style.visibility</p:attrName>
                                        </p:attrNameLst>
                                      </p:cBhvr>
                                      <p:to>
                                        <p:strVal val="visible"/>
                                      </p:to>
                                    </p:set>
                                    <p:animEffect transition="in" filter="wipe(left)">
                                      <p:cBhvr>
                                        <p:cTn id="57" dur="500"/>
                                        <p:tgtEl>
                                          <p:spTgt spid="5939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9406"/>
                                        </p:tgtEl>
                                        <p:attrNameLst>
                                          <p:attrName>style.visibility</p:attrName>
                                        </p:attrNameLst>
                                      </p:cBhvr>
                                      <p:to>
                                        <p:strVal val="visible"/>
                                      </p:to>
                                    </p:set>
                                    <p:animEffect transition="in" filter="wipe(left)">
                                      <p:cBhvr>
                                        <p:cTn id="62" dur="500"/>
                                        <p:tgtEl>
                                          <p:spTgt spid="5940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9407"/>
                                        </p:tgtEl>
                                        <p:attrNameLst>
                                          <p:attrName>style.visibility</p:attrName>
                                        </p:attrNameLst>
                                      </p:cBhvr>
                                      <p:to>
                                        <p:strVal val="visible"/>
                                      </p:to>
                                    </p:set>
                                    <p:animEffect transition="in" filter="wipe(left)">
                                      <p:cBhvr>
                                        <p:cTn id="67" dur="500"/>
                                        <p:tgtEl>
                                          <p:spTgt spid="5940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405"/>
                                        </p:tgtEl>
                                        <p:attrNameLst>
                                          <p:attrName>style.visibility</p:attrName>
                                        </p:attrNameLst>
                                      </p:cBhvr>
                                      <p:to>
                                        <p:strVal val="visible"/>
                                      </p:to>
                                    </p:set>
                                  </p:childTnLst>
                                </p:cTn>
                              </p:par>
                            </p:childTnLst>
                          </p:cTn>
                        </p:par>
                        <p:par>
                          <p:cTn id="72" fill="hold">
                            <p:stCondLst>
                              <p:cond delay="0"/>
                            </p:stCondLst>
                            <p:childTnLst>
                              <p:par>
                                <p:cTn id="73" presetID="22" presetClass="entr" presetSubtype="8" fill="hold" nodeType="afterEffect">
                                  <p:stCondLst>
                                    <p:cond delay="0"/>
                                  </p:stCondLst>
                                  <p:childTnLst>
                                    <p:set>
                                      <p:cBhvr>
                                        <p:cTn id="74" dur="1" fill="hold">
                                          <p:stCondLst>
                                            <p:cond delay="0"/>
                                          </p:stCondLst>
                                        </p:cTn>
                                        <p:tgtEl>
                                          <p:spTgt spid="59399"/>
                                        </p:tgtEl>
                                        <p:attrNameLst>
                                          <p:attrName>style.visibility</p:attrName>
                                        </p:attrNameLst>
                                      </p:cBhvr>
                                      <p:to>
                                        <p:strVal val="visible"/>
                                      </p:to>
                                    </p:set>
                                    <p:animEffect transition="in" filter="wipe(left)">
                                      <p:cBhvr>
                                        <p:cTn id="75" dur="500"/>
                                        <p:tgtEl>
                                          <p:spTgt spid="59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3" grpId="0"/>
      <p:bldP spid="59393" grpId="1"/>
      <p:bldP spid="59401" grpId="0" animBg="1"/>
      <p:bldP spid="59401" grpId="1" animBg="1"/>
      <p:bldP spid="59394" grpId="0"/>
      <p:bldP spid="59394" grpId="1"/>
      <p:bldP spid="59403" grpId="0" animBg="1"/>
      <p:bldP spid="59403" grpId="1" animBg="1"/>
      <p:bldP spid="59395" grpId="0"/>
      <p:bldP spid="59395" grpId="1"/>
      <p:bldP spid="59404" grpId="0" animBg="1"/>
      <p:bldP spid="59404" grpId="1" animBg="1"/>
      <p:bldP spid="59405" grpId="0" bldLvl="0" animBg="1"/>
      <p:bldP spid="5940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文本框 28674"/>
          <p:cNvSpPr txBox="1"/>
          <p:nvPr/>
        </p:nvSpPr>
        <p:spPr>
          <a:xfrm>
            <a:off x="482600" y="569913"/>
            <a:ext cx="2362200" cy="784225"/>
          </a:xfrm>
          <a:prstGeom prst="rect">
            <a:avLst/>
          </a:prstGeom>
          <a:noFill/>
          <a:ln w="9525">
            <a:noFill/>
          </a:ln>
        </p:spPr>
        <p:txBody>
          <a:bodyPr wrap="square" anchor="t" anchorCtr="0">
            <a:spAutoFit/>
          </a:bodyPr>
          <a:p>
            <a:pPr algn="ctr" eaLnBrk="0" hangingPunct="0">
              <a:spcBef>
                <a:spcPct val="50000"/>
              </a:spcBef>
            </a:pPr>
            <a:r>
              <a:rPr lang="en-US" altLang="zh-CN" dirty="0">
                <a:solidFill>
                  <a:srgbClr val="FF3300"/>
                </a:solidFill>
                <a:latin typeface="Comic Sans MS" panose="030F0702030302020204" pitchFamily="2" charset="0"/>
                <a:ea typeface="宋体" panose="02010600030101010101" pitchFamily="2" charset="-122"/>
              </a:rPr>
              <a:t> </a:t>
            </a:r>
            <a:r>
              <a:rPr lang="en-US" altLang="zh-CN" dirty="0">
                <a:solidFill>
                  <a:srgbClr val="0070C0"/>
                </a:solidFill>
                <a:latin typeface="Comic Sans MS" panose="030F0702030302020204" pitchFamily="2" charset="0"/>
                <a:ea typeface="宋体" panose="02010600030101010101" pitchFamily="2" charset="-122"/>
              </a:rPr>
              <a:t>4</a:t>
            </a:r>
            <a:r>
              <a:rPr lang="zh-CN" altLang="en-US" dirty="0">
                <a:solidFill>
                  <a:srgbClr val="0070C0"/>
                </a:solidFill>
                <a:latin typeface="Comic Sans MS" panose="030F0702030302020204" pitchFamily="2" charset="0"/>
                <a:ea typeface="宋体" panose="02010600030101010101" pitchFamily="2" charset="-122"/>
              </a:rPr>
              <a:t>位加</a:t>
            </a: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减计数器</a:t>
            </a:r>
            <a:endParaRPr lang="en-US" altLang="zh-CN" dirty="0">
              <a:solidFill>
                <a:srgbClr val="0070C0"/>
              </a:solidFill>
              <a:latin typeface="Comic Sans MS" panose="030F0702030302020204" pitchFamily="2" charset="0"/>
              <a:ea typeface="宋体" panose="02010600030101010101" pitchFamily="2" charset="-122"/>
            </a:endParaRPr>
          </a:p>
          <a:p>
            <a:pPr algn="ctr" eaLnBrk="0" hangingPunct="0">
              <a:spcBef>
                <a:spcPct val="50000"/>
              </a:spcBef>
            </a:pPr>
            <a:r>
              <a:rPr lang="en-US" altLang="zh-CN" dirty="0">
                <a:solidFill>
                  <a:srgbClr val="C00000"/>
                </a:solidFill>
                <a:latin typeface="Comic Sans MS" panose="030F0702030302020204" pitchFamily="2" charset="0"/>
                <a:ea typeface="宋体" panose="02010600030101010101" pitchFamily="2" charset="-122"/>
              </a:rPr>
              <a:t>74HC193</a:t>
            </a:r>
            <a:endParaRPr lang="en-US" altLang="zh-CN" dirty="0">
              <a:solidFill>
                <a:srgbClr val="C00000"/>
              </a:solidFill>
              <a:latin typeface="Comic Sans MS" panose="030F0702030302020204" pitchFamily="2" charset="0"/>
              <a:ea typeface="宋体" panose="02010600030101010101" pitchFamily="2" charset="-122"/>
            </a:endParaRPr>
          </a:p>
        </p:txBody>
      </p:sp>
      <p:pic>
        <p:nvPicPr>
          <p:cNvPr id="60418" name="图片 1016" descr="6-3-18"/>
          <p:cNvPicPr>
            <a:picLocks noChangeAspect="1"/>
          </p:cNvPicPr>
          <p:nvPr/>
        </p:nvPicPr>
        <p:blipFill>
          <a:blip r:embed="rId1"/>
          <a:stretch>
            <a:fillRect/>
          </a:stretch>
        </p:blipFill>
        <p:spPr>
          <a:xfrm>
            <a:off x="5014913" y="587375"/>
            <a:ext cx="3841750" cy="5683250"/>
          </a:xfrm>
          <a:prstGeom prst="rect">
            <a:avLst/>
          </a:prstGeom>
          <a:noFill/>
          <a:ln w="9525">
            <a:noFill/>
          </a:ln>
        </p:spPr>
      </p:pic>
      <p:sp>
        <p:nvSpPr>
          <p:cNvPr id="60419" name="文本框 37890"/>
          <p:cNvSpPr txBox="1"/>
          <p:nvPr/>
        </p:nvSpPr>
        <p:spPr>
          <a:xfrm>
            <a:off x="876935" y="1465263"/>
            <a:ext cx="1747838" cy="2554287"/>
          </a:xfrm>
          <a:prstGeom prst="rect">
            <a:avLst/>
          </a:prstGeom>
          <a:noFill/>
          <a:ln w="9525">
            <a:noFill/>
          </a:ln>
        </p:spPr>
        <p:txBody>
          <a:bodyPr wrap="square" anchor="t" anchorCtr="0">
            <a:spAutoFit/>
          </a:bodyPr>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对外端口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a:t>
            </a:r>
            <a:r>
              <a:rPr lang="zh-CN" altLang="en-US" sz="1600" dirty="0">
                <a:solidFill>
                  <a:schemeClr val="bg2"/>
                </a:solidFill>
                <a:latin typeface="Comic Sans MS" panose="030F0702030302020204" pitchFamily="2" charset="0"/>
                <a:ea typeface="宋体" panose="02010600030101010101" pitchFamily="2" charset="-122"/>
              </a:rPr>
              <a:t>1</a:t>
            </a:r>
            <a:r>
              <a:rPr lang="en-US" altLang="zh-CN" sz="16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输入</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r>
              <a:rPr lang="en-US" altLang="zh-CN" sz="1600" baseline="-25000" dirty="0">
                <a:solidFill>
                  <a:schemeClr val="bg2"/>
                </a:solidFill>
                <a:latin typeface="Comic Sans MS" panose="030F0702030302020204" pitchFamily="2" charset="0"/>
                <a:ea typeface="宋体" panose="02010600030101010101" pitchFamily="2" charset="-122"/>
              </a:rPr>
              <a:t>U</a:t>
            </a:r>
            <a:endParaRPr lang="en-US" altLang="zh-CN"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baseline="-250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r>
              <a:rPr lang="en-US" altLang="zh-CN" sz="1600" baseline="-25000" dirty="0">
                <a:solidFill>
                  <a:schemeClr val="bg2"/>
                </a:solidFill>
                <a:latin typeface="Comic Sans MS" panose="030F0702030302020204" pitchFamily="2" charset="0"/>
                <a:ea typeface="宋体" panose="02010600030101010101" pitchFamily="2" charset="-122"/>
              </a:rPr>
              <a:t>D</a:t>
            </a:r>
            <a:endParaRPr lang="en-US" altLang="zh-CN"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sym typeface="宋体" panose="02010600030101010101" pitchFamily="2" charset="-122"/>
              </a:rPr>
              <a:t>R</a:t>
            </a:r>
            <a:r>
              <a:rPr lang="en-US" altLang="zh-CN" sz="1600" baseline="-25000" dirty="0">
                <a:solidFill>
                  <a:schemeClr val="bg2"/>
                </a:solidFill>
                <a:latin typeface="Comic Sans MS" panose="030F0702030302020204" pitchFamily="2" charset="0"/>
                <a:ea typeface="宋体" panose="02010600030101010101" pitchFamily="2" charset="-122"/>
                <a:sym typeface="宋体" panose="02010600030101010101" pitchFamily="2" charset="-122"/>
              </a:rPr>
              <a:t>D</a:t>
            </a:r>
            <a:endParaRPr lang="en-US" altLang="zh-CN"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L</a:t>
            </a:r>
            <a:r>
              <a:rPr lang="zh-CN" altLang="en-US" sz="1600" dirty="0">
                <a:solidFill>
                  <a:schemeClr val="bg2"/>
                </a:solidFill>
                <a:latin typeface="Comic Sans MS" panose="030F0702030302020204" pitchFamily="2" charset="0"/>
                <a:ea typeface="宋体" panose="02010600030101010101" pitchFamily="2" charset="-122"/>
              </a:rPr>
              <a:t>D'</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D</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0</a:t>
            </a:r>
            <a:r>
              <a:rPr lang="en-US" altLang="zh-CN" sz="1600" baseline="-25000" dirty="0">
                <a:solidFill>
                  <a:schemeClr val="bg2"/>
                </a:solidFill>
                <a:latin typeface="Comic Sans MS" panose="030F0702030302020204" pitchFamily="2" charset="0"/>
                <a:ea typeface="宋体" panose="02010600030101010101" pitchFamily="2" charset="-122"/>
              </a:rPr>
              <a:t> </a:t>
            </a:r>
            <a:endParaRPr lang="zh-CN" altLang="en-US" sz="1600" dirty="0">
              <a:latin typeface="Comic Sans MS" panose="030F0702030302020204" pitchFamily="2" charset="0"/>
              <a:ea typeface="宋体" panose="02010600030101010101" pitchFamily="2" charset="-122"/>
            </a:endParaRPr>
          </a:p>
        </p:txBody>
      </p:sp>
      <p:sp>
        <p:nvSpPr>
          <p:cNvPr id="60420" name="文本框 3"/>
          <p:cNvSpPr txBox="1"/>
          <p:nvPr/>
        </p:nvSpPr>
        <p:spPr>
          <a:xfrm>
            <a:off x="2482850" y="1844358"/>
            <a:ext cx="1565275" cy="1444625"/>
          </a:xfrm>
          <a:prstGeom prst="rect">
            <a:avLst/>
          </a:prstGeom>
          <a:noFill/>
          <a:ln w="9525">
            <a:noFill/>
          </a:ln>
        </p:spPr>
        <p:txBody>
          <a:bodyPr wrap="square" anchor="t" anchorCtr="0">
            <a:spAutoFit/>
          </a:bodyPr>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(2) </a:t>
            </a:r>
            <a:r>
              <a:rPr lang="zh-CN" altLang="en-US" sz="1600" dirty="0">
                <a:solidFill>
                  <a:schemeClr val="bg2"/>
                </a:solidFill>
                <a:latin typeface="Comic Sans MS" panose="030F0702030302020204" pitchFamily="2" charset="0"/>
                <a:ea typeface="宋体" panose="02010600030101010101" pitchFamily="2" charset="-122"/>
              </a:rPr>
              <a:t>输出端口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Q</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C</a:t>
            </a:r>
            <a:r>
              <a:rPr lang="zh-CN" altLang="en-US" sz="1600" dirty="0">
                <a:solidFill>
                  <a:schemeClr val="bg2"/>
                </a:solidFill>
                <a:latin typeface="Comic Sans MS" panose="030F0702030302020204" pitchFamily="2" charset="0"/>
                <a:ea typeface="宋体" panose="02010600030101010101" pitchFamily="2" charset="-122"/>
                <a:sym typeface="宋体" panose="02010600030101010101" pitchFamily="2" charset="-122"/>
              </a:rPr>
              <a:t>'</a:t>
            </a:r>
            <a:endParaRPr lang="zh-CN" altLang="en-US" sz="1600" dirty="0">
              <a:solidFill>
                <a:schemeClr val="bg2"/>
              </a:solidFill>
              <a:latin typeface="Comic Sans MS" panose="030F0702030302020204" pitchFamily="2" charset="0"/>
              <a:ea typeface="宋体" panose="02010600030101010101" pitchFamily="2" charset="-122"/>
              <a:sym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sym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B</a:t>
            </a:r>
            <a:r>
              <a:rPr lang="zh-CN" altLang="en-US" sz="1600" dirty="0">
                <a:solidFill>
                  <a:schemeClr val="bg2"/>
                </a:solidFill>
                <a:latin typeface="Comic Sans MS" panose="030F0702030302020204" pitchFamily="2" charset="0"/>
                <a:ea typeface="宋体" panose="02010600030101010101" pitchFamily="2" charset="-122"/>
                <a:sym typeface="宋体" panose="02010600030101010101" pitchFamily="2" charset="-122"/>
              </a:rPr>
              <a:t>'</a:t>
            </a:r>
            <a:endParaRPr lang="zh-CN" altLang="en-US" sz="1600">
              <a:latin typeface="Arial" panose="020B0604020202020204" pitchFamily="34" charset="0"/>
              <a:ea typeface="宋体" panose="02010600030101010101" pitchFamily="2" charset="-122"/>
            </a:endParaRPr>
          </a:p>
        </p:txBody>
      </p:sp>
      <p:graphicFrame>
        <p:nvGraphicFramePr>
          <p:cNvPr id="60421" name="对象 40963"/>
          <p:cNvGraphicFramePr/>
          <p:nvPr/>
        </p:nvGraphicFramePr>
        <p:xfrm>
          <a:off x="2988310" y="692785"/>
          <a:ext cx="1038225" cy="638175"/>
        </p:xfrm>
        <a:graphic>
          <a:graphicData uri="http://schemas.openxmlformats.org/presentationml/2006/ole">
            <mc:AlternateContent xmlns:mc="http://schemas.openxmlformats.org/markup-compatibility/2006">
              <mc:Choice xmlns:v="urn:schemas-microsoft-com:vml" Requires="v">
                <p:oleObj spid="_x0000_s3160" name="" r:id="rId2" imgW="2400300" imgH="1266825" progId="PBrush">
                  <p:embed/>
                </p:oleObj>
              </mc:Choice>
              <mc:Fallback>
                <p:oleObj name="" r:id="rId2" imgW="2400300" imgH="1266825" progId="PBrush">
                  <p:embed/>
                  <p:pic>
                    <p:nvPicPr>
                      <p:cNvPr id="0" name="图片 3159"/>
                      <p:cNvPicPr/>
                      <p:nvPr/>
                    </p:nvPicPr>
                    <p:blipFill>
                      <a:blip r:embed="rId3"/>
                      <a:stretch>
                        <a:fillRect/>
                      </a:stretch>
                    </p:blipFill>
                    <p:spPr>
                      <a:xfrm>
                        <a:off x="2988310" y="692785"/>
                        <a:ext cx="1038225" cy="638175"/>
                      </a:xfrm>
                      <a:prstGeom prst="rect">
                        <a:avLst/>
                      </a:prstGeom>
                      <a:noFill/>
                      <a:ln w="38100">
                        <a:noFill/>
                        <a:miter/>
                      </a:ln>
                    </p:spPr>
                  </p:pic>
                </p:oleObj>
              </mc:Fallback>
            </mc:AlternateContent>
          </a:graphicData>
        </a:graphic>
      </p:graphicFrame>
      <p:graphicFrame>
        <p:nvGraphicFramePr>
          <p:cNvPr id="60422" name="对象 2"/>
          <p:cNvGraphicFramePr/>
          <p:nvPr/>
        </p:nvGraphicFramePr>
        <p:xfrm>
          <a:off x="650875" y="4492625"/>
          <a:ext cx="4364038" cy="1760538"/>
        </p:xfrm>
        <a:graphic>
          <a:graphicData uri="http://schemas.openxmlformats.org/presentationml/2006/ole">
            <mc:AlternateContent xmlns:mc="http://schemas.openxmlformats.org/markup-compatibility/2006">
              <mc:Choice xmlns:v="urn:schemas-microsoft-com:vml" Requires="v">
                <p:oleObj spid="_x0000_s3162" name="" r:id="rId4" imgW="6286500" imgH="2066925" progId="Paint.Picture">
                  <p:embed/>
                </p:oleObj>
              </mc:Choice>
              <mc:Fallback>
                <p:oleObj name="" r:id="rId4" imgW="6286500" imgH="2066925" progId="Paint.Picture">
                  <p:embed/>
                  <p:pic>
                    <p:nvPicPr>
                      <p:cNvPr id="0" name="图片 3161"/>
                      <p:cNvPicPr/>
                      <p:nvPr/>
                    </p:nvPicPr>
                    <p:blipFill>
                      <a:blip r:embed="rId5"/>
                      <a:stretch>
                        <a:fillRect/>
                      </a:stretch>
                    </p:blipFill>
                    <p:spPr>
                      <a:xfrm>
                        <a:off x="650875" y="4492625"/>
                        <a:ext cx="4364038" cy="1760538"/>
                      </a:xfrm>
                      <a:prstGeom prst="rect">
                        <a:avLst/>
                      </a:prstGeom>
                      <a:noFill/>
                      <a:ln w="38100">
                        <a:noFill/>
                        <a:miter/>
                      </a:ln>
                    </p:spPr>
                  </p:pic>
                </p:oleObj>
              </mc:Fallback>
            </mc:AlternateContent>
          </a:graphicData>
        </a:graphic>
      </p:graphicFrame>
      <p:sp>
        <p:nvSpPr>
          <p:cNvPr id="60423" name="文本框 1"/>
          <p:cNvSpPr txBox="1"/>
          <p:nvPr/>
        </p:nvSpPr>
        <p:spPr>
          <a:xfrm>
            <a:off x="1706563" y="4124325"/>
            <a:ext cx="1887537"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rPr>
              <a:t>74HC193</a:t>
            </a:r>
            <a:r>
              <a:rPr lang="zh-CN" altLang="en-US" dirty="0">
                <a:solidFill>
                  <a:srgbClr val="C00000"/>
                </a:solidFill>
                <a:latin typeface="Comic Sans MS" panose="030F0702030302020204" pitchFamily="2" charset="0"/>
                <a:ea typeface="宋体" panose="02010600030101010101" pitchFamily="2" charset="-122"/>
              </a:rPr>
              <a:t>功能表</a:t>
            </a:r>
            <a:endParaRPr lang="zh-CN" altLang="en-US" dirty="0">
              <a:solidFill>
                <a:srgbClr val="C0000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17"/>
                                        </p:tgtEl>
                                        <p:attrNameLst>
                                          <p:attrName>style.visibility</p:attrName>
                                        </p:attrNameLst>
                                      </p:cBhvr>
                                      <p:to>
                                        <p:strVal val="visible"/>
                                      </p:to>
                                    </p:set>
                                    <p:anim calcmode="discrete" valueType="clr">
                                      <p:cBhvr override="childStyle">
                                        <p:cTn id="7" dur="80"/>
                                        <p:tgtEl>
                                          <p:spTgt spid="604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17"/>
                                        </p:tgtEl>
                                        <p:attrNameLst>
                                          <p:attrName>fillcolor</p:attrName>
                                        </p:attrNameLst>
                                      </p:cBhvr>
                                      <p:tavLst>
                                        <p:tav tm="0">
                                          <p:val>
                                            <p:clrVal>
                                              <a:schemeClr val="accent2"/>
                                            </p:clrVal>
                                          </p:val>
                                        </p:tav>
                                        <p:tav tm="50000">
                                          <p:val>
                                            <p:clrVal>
                                              <a:schemeClr val="hlink"/>
                                            </p:clrVal>
                                          </p:val>
                                        </p:tav>
                                      </p:tavLst>
                                    </p:anim>
                                    <p:set>
                                      <p:cBhvr>
                                        <p:cTn id="9" dur="80"/>
                                        <p:tgtEl>
                                          <p:spTgt spid="60417"/>
                                        </p:tgtEl>
                                        <p:attrNameLst>
                                          <p:attrName>fill.type</p:attrName>
                                        </p:attrNameLst>
                                      </p:cBhvr>
                                      <p:to>
                                        <p:strVal val="solid"/>
                                      </p:to>
                                    </p:set>
                                  </p:childTnLst>
                                </p:cTn>
                              </p:par>
                            </p:childTnLst>
                          </p:cTn>
                        </p:par>
                        <p:par>
                          <p:cTn id="10" fill="hold">
                            <p:stCondLst>
                              <p:cond delay="680"/>
                            </p:stCondLst>
                            <p:childTnLst>
                              <p:par>
                                <p:cTn id="11" presetID="9" presetClass="entr" presetSubtype="0" fill="hold" nodeType="afterEffect">
                                  <p:stCondLst>
                                    <p:cond delay="0"/>
                                  </p:stCondLst>
                                  <p:childTnLst>
                                    <p:set>
                                      <p:cBhvr>
                                        <p:cTn id="12" dur="1" fill="hold">
                                          <p:stCondLst>
                                            <p:cond delay="0"/>
                                          </p:stCondLst>
                                        </p:cTn>
                                        <p:tgtEl>
                                          <p:spTgt spid="60421"/>
                                        </p:tgtEl>
                                        <p:attrNameLst>
                                          <p:attrName>style.visibility</p:attrName>
                                        </p:attrNameLst>
                                      </p:cBhvr>
                                      <p:to>
                                        <p:strVal val="visible"/>
                                      </p:to>
                                    </p:set>
                                    <p:animEffect transition="in" filter="dissolve">
                                      <p:cBhvr>
                                        <p:cTn id="13" dur="500"/>
                                        <p:tgtEl>
                                          <p:spTgt spid="604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0418"/>
                                        </p:tgtEl>
                                        <p:attrNameLst>
                                          <p:attrName>style.visibility</p:attrName>
                                        </p:attrNameLst>
                                      </p:cBhvr>
                                      <p:to>
                                        <p:strVal val="visible"/>
                                      </p:to>
                                    </p:set>
                                    <p:animEffect transition="in" filter="dissolve">
                                      <p:cBhvr>
                                        <p:cTn id="18" dur="500"/>
                                        <p:tgtEl>
                                          <p:spTgt spid="604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0419"/>
                                        </p:tgtEl>
                                        <p:attrNameLst>
                                          <p:attrName>style.visibility</p:attrName>
                                        </p:attrNameLst>
                                      </p:cBhvr>
                                      <p:to>
                                        <p:strVal val="visible"/>
                                      </p:to>
                                    </p:set>
                                    <p:animEffect transition="in" filter="wipe(up)">
                                      <p:cBhvr>
                                        <p:cTn id="23" dur="500"/>
                                        <p:tgtEl>
                                          <p:spTgt spid="604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60420"/>
                                        </p:tgtEl>
                                        <p:attrNameLst>
                                          <p:attrName>style.visibility</p:attrName>
                                        </p:attrNameLst>
                                      </p:cBhvr>
                                      <p:to>
                                        <p:strVal val="visible"/>
                                      </p:to>
                                    </p:set>
                                    <p:animEffect transition="in" filter="wipe(up)">
                                      <p:cBhvr>
                                        <p:cTn id="28" dur="500"/>
                                        <p:tgtEl>
                                          <p:spTgt spid="60420"/>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60423"/>
                                        </p:tgtEl>
                                        <p:attrNameLst>
                                          <p:attrName>style.visibility</p:attrName>
                                        </p:attrNameLst>
                                      </p:cBhvr>
                                      <p:to>
                                        <p:strVal val="visible"/>
                                      </p:to>
                                    </p:set>
                                    <p:anim calcmode="discrete" valueType="clr">
                                      <p:cBhvr override="childStyle">
                                        <p:cTn id="33" dur="80"/>
                                        <p:tgtEl>
                                          <p:spTgt spid="60423"/>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60423"/>
                                        </p:tgtEl>
                                        <p:attrNameLst>
                                          <p:attrName>fillcolor</p:attrName>
                                        </p:attrNameLst>
                                      </p:cBhvr>
                                      <p:tavLst>
                                        <p:tav tm="0">
                                          <p:val>
                                            <p:clrVal>
                                              <a:schemeClr val="accent2"/>
                                            </p:clrVal>
                                          </p:val>
                                        </p:tav>
                                        <p:tav tm="50000">
                                          <p:val>
                                            <p:clrVal>
                                              <a:schemeClr val="hlink"/>
                                            </p:clrVal>
                                          </p:val>
                                        </p:tav>
                                      </p:tavLst>
                                    </p:anim>
                                    <p:set>
                                      <p:cBhvr>
                                        <p:cTn id="35" dur="80"/>
                                        <p:tgtEl>
                                          <p:spTgt spid="60423"/>
                                        </p:tgtEl>
                                        <p:attrNameLst>
                                          <p:attrName>fill.type</p:attrName>
                                        </p:attrNameLst>
                                      </p:cBhvr>
                                      <p:to>
                                        <p:strVal val="solid"/>
                                      </p:to>
                                    </p:set>
                                  </p:childTnLst>
                                </p:cTn>
                              </p:par>
                            </p:childTnLst>
                          </p:cTn>
                        </p:par>
                        <p:par>
                          <p:cTn id="36" fill="hold">
                            <p:stCondLst>
                              <p:cond delay="439"/>
                            </p:stCondLst>
                            <p:childTnLst>
                              <p:par>
                                <p:cTn id="37" presetID="22" presetClass="entr" presetSubtype="1" fill="hold" nodeType="afterEffect">
                                  <p:stCondLst>
                                    <p:cond delay="0"/>
                                  </p:stCondLst>
                                  <p:childTnLst>
                                    <p:set>
                                      <p:cBhvr>
                                        <p:cTn id="38" dur="1" fill="hold">
                                          <p:stCondLst>
                                            <p:cond delay="0"/>
                                          </p:stCondLst>
                                        </p:cTn>
                                        <p:tgtEl>
                                          <p:spTgt spid="60422"/>
                                        </p:tgtEl>
                                        <p:attrNameLst>
                                          <p:attrName>style.visibility</p:attrName>
                                        </p:attrNameLst>
                                      </p:cBhvr>
                                      <p:to>
                                        <p:strVal val="visible"/>
                                      </p:to>
                                    </p:set>
                                    <p:animEffect transition="in" filter="wipe(up)">
                                      <p:cBhvr>
                                        <p:cTn id="39" dur="500"/>
                                        <p:tgtEl>
                                          <p:spTgt spid="6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 grpId="0"/>
      <p:bldP spid="60417" grpId="1"/>
      <p:bldP spid="60419" grpId="0"/>
      <p:bldP spid="60419" grpId="1"/>
      <p:bldP spid="60420" grpId="0"/>
      <p:bldP spid="60420" grpId="1"/>
      <p:bldP spid="60423" grpId="0"/>
      <p:bldP spid="604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4243388" y="2378075"/>
          <a:ext cx="4664075" cy="1468438"/>
        </p:xfrm>
        <a:graphic>
          <a:graphicData uri="http://schemas.openxmlformats.org/presentationml/2006/ole">
            <mc:AlternateContent xmlns:mc="http://schemas.openxmlformats.org/markup-compatibility/2006">
              <mc:Choice xmlns:v="urn:schemas-microsoft-com:vml" Requires="v">
                <p:oleObj spid="_x0000_s3076" name="" r:id="rId1" imgW="7115175" imgH="1990725" progId="Paint.Picture">
                  <p:embed/>
                </p:oleObj>
              </mc:Choice>
              <mc:Fallback>
                <p:oleObj name="" r:id="rId1" imgW="7115175" imgH="1990725" progId="Paint.Picture">
                  <p:embed/>
                  <p:pic>
                    <p:nvPicPr>
                      <p:cNvPr id="0" name="图片 3075"/>
                      <p:cNvPicPr/>
                      <p:nvPr/>
                    </p:nvPicPr>
                    <p:blipFill>
                      <a:blip r:embed="rId2"/>
                      <a:stretch>
                        <a:fillRect/>
                      </a:stretch>
                    </p:blipFill>
                    <p:spPr>
                      <a:xfrm>
                        <a:off x="4243388" y="2378075"/>
                        <a:ext cx="4664075" cy="1468438"/>
                      </a:xfrm>
                      <a:prstGeom prst="rect">
                        <a:avLst/>
                      </a:prstGeom>
                      <a:noFill/>
                      <a:ln w="38100">
                        <a:noFill/>
                        <a:miter/>
                      </a:ln>
                    </p:spPr>
                  </p:pic>
                </p:oleObj>
              </mc:Fallback>
            </mc:AlternateContent>
          </a:graphicData>
        </a:graphic>
      </p:graphicFrame>
      <p:graphicFrame>
        <p:nvGraphicFramePr>
          <p:cNvPr id="63490" name="对象 -2147482347"/>
          <p:cNvGraphicFramePr>
            <a:graphicFrameLocks noChangeAspect="1"/>
          </p:cNvGraphicFramePr>
          <p:nvPr/>
        </p:nvGraphicFramePr>
        <p:xfrm>
          <a:off x="4171633" y="4248150"/>
          <a:ext cx="4740275" cy="1671638"/>
        </p:xfrm>
        <a:graphic>
          <a:graphicData uri="http://schemas.openxmlformats.org/presentationml/2006/ole">
            <mc:AlternateContent xmlns:mc="http://schemas.openxmlformats.org/markup-compatibility/2006">
              <mc:Choice xmlns:v="urn:schemas-microsoft-com:vml" Requires="v">
                <p:oleObj spid="_x0000_s3080" name="" r:id="rId3" imgW="3962400" imgH="1397000" progId="Equation.3">
                  <p:embed/>
                </p:oleObj>
              </mc:Choice>
              <mc:Fallback>
                <p:oleObj name="" r:id="rId3" imgW="3962400" imgH="1397000" progId="Equation.3">
                  <p:embed/>
                  <p:pic>
                    <p:nvPicPr>
                      <p:cNvPr id="0" name="图片 3079"/>
                      <p:cNvPicPr/>
                      <p:nvPr/>
                    </p:nvPicPr>
                    <p:blipFill>
                      <a:blip r:embed="rId4"/>
                      <a:stretch>
                        <a:fillRect/>
                      </a:stretch>
                    </p:blipFill>
                    <p:spPr>
                      <a:xfrm>
                        <a:off x="4171633" y="4248150"/>
                        <a:ext cx="4740275" cy="1671638"/>
                      </a:xfrm>
                      <a:prstGeom prst="rect">
                        <a:avLst/>
                      </a:prstGeom>
                      <a:noFill/>
                      <a:ln w="38100">
                        <a:noFill/>
                        <a:miter/>
                      </a:ln>
                    </p:spPr>
                  </p:pic>
                </p:oleObj>
              </mc:Fallback>
            </mc:AlternateContent>
          </a:graphicData>
        </a:graphic>
      </p:graphicFrame>
      <p:graphicFrame>
        <p:nvGraphicFramePr>
          <p:cNvPr id="4" name="对象 3"/>
          <p:cNvGraphicFramePr/>
          <p:nvPr/>
        </p:nvGraphicFramePr>
        <p:xfrm>
          <a:off x="990600" y="3221038"/>
          <a:ext cx="2503488" cy="1970087"/>
        </p:xfrm>
        <a:graphic>
          <a:graphicData uri="http://schemas.openxmlformats.org/presentationml/2006/ole">
            <mc:AlternateContent xmlns:mc="http://schemas.openxmlformats.org/markup-compatibility/2006">
              <mc:Choice xmlns:v="urn:schemas-microsoft-com:vml" Requires="v">
                <p:oleObj spid="_x0000_s3078" name="" r:id="rId5" imgW="3752850" imgH="3076575" progId="Paint.Picture">
                  <p:embed/>
                </p:oleObj>
              </mc:Choice>
              <mc:Fallback>
                <p:oleObj name="" r:id="rId5" imgW="3752850" imgH="3076575" progId="Paint.Picture">
                  <p:embed/>
                  <p:pic>
                    <p:nvPicPr>
                      <p:cNvPr id="0" name="图片 3077"/>
                      <p:cNvPicPr/>
                      <p:nvPr/>
                    </p:nvPicPr>
                    <p:blipFill>
                      <a:blip r:embed="rId6"/>
                      <a:stretch>
                        <a:fillRect/>
                      </a:stretch>
                    </p:blipFill>
                    <p:spPr>
                      <a:xfrm>
                        <a:off x="990600" y="3221038"/>
                        <a:ext cx="2503488" cy="1970087"/>
                      </a:xfrm>
                      <a:prstGeom prst="rect">
                        <a:avLst/>
                      </a:prstGeom>
                      <a:noFill/>
                      <a:ln w="38100">
                        <a:noFill/>
                        <a:miter/>
                      </a:ln>
                    </p:spPr>
                  </p:pic>
                </p:oleObj>
              </mc:Fallback>
            </mc:AlternateContent>
          </a:graphicData>
        </a:graphic>
      </p:graphicFrame>
      <p:graphicFrame>
        <p:nvGraphicFramePr>
          <p:cNvPr id="63489" name="对象 -2147482350"/>
          <p:cNvGraphicFramePr>
            <a:graphicFrameLocks noChangeAspect="1"/>
          </p:cNvGraphicFramePr>
          <p:nvPr/>
        </p:nvGraphicFramePr>
        <p:xfrm>
          <a:off x="1412875" y="2290763"/>
          <a:ext cx="1895475" cy="596900"/>
        </p:xfrm>
        <a:graphic>
          <a:graphicData uri="http://schemas.openxmlformats.org/presentationml/2006/ole">
            <mc:AlternateContent xmlns:mc="http://schemas.openxmlformats.org/markup-compatibility/2006">
              <mc:Choice xmlns:v="urn:schemas-microsoft-com:vml" Requires="v">
                <p:oleObj spid="_x0000_s3079" name="" r:id="rId7" imgW="1435100" imgH="457200" progId="Equation.3">
                  <p:embed/>
                </p:oleObj>
              </mc:Choice>
              <mc:Fallback>
                <p:oleObj name="" r:id="rId7" imgW="1435100" imgH="457200" progId="Equation.3">
                  <p:embed/>
                  <p:pic>
                    <p:nvPicPr>
                      <p:cNvPr id="0" name="图片 3078"/>
                      <p:cNvPicPr/>
                      <p:nvPr/>
                    </p:nvPicPr>
                    <p:blipFill>
                      <a:blip r:embed="rId8"/>
                      <a:stretch>
                        <a:fillRect/>
                      </a:stretch>
                    </p:blipFill>
                    <p:spPr>
                      <a:xfrm>
                        <a:off x="1412875" y="2290763"/>
                        <a:ext cx="1895475" cy="596900"/>
                      </a:xfrm>
                      <a:prstGeom prst="rect">
                        <a:avLst/>
                      </a:prstGeom>
                      <a:noFill/>
                      <a:ln w="38100">
                        <a:noFill/>
                        <a:miter/>
                      </a:ln>
                    </p:spPr>
                  </p:pic>
                </p:oleObj>
              </mc:Fallback>
            </mc:AlternateContent>
          </a:graphicData>
        </a:graphic>
      </p:graphicFrame>
      <p:graphicFrame>
        <p:nvGraphicFramePr>
          <p:cNvPr id="62466" name="对象 -2147482354"/>
          <p:cNvGraphicFramePr/>
          <p:nvPr/>
        </p:nvGraphicFramePr>
        <p:xfrm>
          <a:off x="6329363" y="723900"/>
          <a:ext cx="2408237" cy="1263650"/>
        </p:xfrm>
        <a:graphic>
          <a:graphicData uri="http://schemas.openxmlformats.org/presentationml/2006/ole">
            <mc:AlternateContent xmlns:mc="http://schemas.openxmlformats.org/markup-compatibility/2006">
              <mc:Choice xmlns:v="urn:schemas-microsoft-com:vml" Requires="v">
                <p:oleObj spid="_x0000_s3077" name="" r:id="rId9" imgW="1866900" imgH="1016000" progId="Visio.Drawing.11">
                  <p:embed/>
                </p:oleObj>
              </mc:Choice>
              <mc:Fallback>
                <p:oleObj name="" r:id="rId9" imgW="1866900" imgH="1016000" progId="Visio.Drawing.11">
                  <p:embed/>
                  <p:pic>
                    <p:nvPicPr>
                      <p:cNvPr id="0" name="图片 3076"/>
                      <p:cNvPicPr/>
                      <p:nvPr/>
                    </p:nvPicPr>
                    <p:blipFill>
                      <a:blip r:embed="rId10"/>
                      <a:stretch>
                        <a:fillRect/>
                      </a:stretch>
                    </p:blipFill>
                    <p:spPr>
                      <a:xfrm>
                        <a:off x="6329363" y="723900"/>
                        <a:ext cx="2408237" cy="1263650"/>
                      </a:xfrm>
                      <a:prstGeom prst="rect">
                        <a:avLst/>
                      </a:prstGeom>
                      <a:noFill/>
                      <a:ln w="38100">
                        <a:noFill/>
                        <a:miter/>
                      </a:ln>
                    </p:spPr>
                  </p:pic>
                </p:oleObj>
              </mc:Fallback>
            </mc:AlternateContent>
          </a:graphicData>
        </a:graphic>
      </p:graphicFrame>
      <p:graphicFrame>
        <p:nvGraphicFramePr>
          <p:cNvPr id="6" name="对象 5"/>
          <p:cNvGraphicFramePr/>
          <p:nvPr/>
        </p:nvGraphicFramePr>
        <p:xfrm>
          <a:off x="990600" y="5303838"/>
          <a:ext cx="2649538" cy="762000"/>
        </p:xfrm>
        <a:graphic>
          <a:graphicData uri="http://schemas.openxmlformats.org/presentationml/2006/ole">
            <mc:AlternateContent xmlns:mc="http://schemas.openxmlformats.org/markup-compatibility/2006">
              <mc:Choice xmlns:v="urn:schemas-microsoft-com:vml" Requires="v">
                <p:oleObj spid="_x0000_s3082" name="" r:id="rId11" imgW="2647950" imgH="762000" progId="Paint.Picture">
                  <p:embed/>
                </p:oleObj>
              </mc:Choice>
              <mc:Fallback>
                <p:oleObj name="" r:id="rId11" imgW="2647950" imgH="762000" progId="Paint.Picture">
                  <p:embed/>
                  <p:pic>
                    <p:nvPicPr>
                      <p:cNvPr id="0" name="图片 3081"/>
                      <p:cNvPicPr/>
                      <p:nvPr/>
                    </p:nvPicPr>
                    <p:blipFill>
                      <a:blip r:embed="rId12"/>
                      <a:stretch>
                        <a:fillRect/>
                      </a:stretch>
                    </p:blipFill>
                    <p:spPr>
                      <a:xfrm>
                        <a:off x="990600" y="5303838"/>
                        <a:ext cx="2649538" cy="762000"/>
                      </a:xfrm>
                      <a:prstGeom prst="rect">
                        <a:avLst/>
                      </a:prstGeom>
                      <a:noFill/>
                      <a:ln w="38100">
                        <a:noFill/>
                        <a:miter/>
                      </a:ln>
                    </p:spPr>
                  </p:pic>
                </p:oleObj>
              </mc:Fallback>
            </mc:AlternateContent>
          </a:graphicData>
        </a:graphic>
      </p:graphicFrame>
      <p:sp>
        <p:nvSpPr>
          <p:cNvPr id="8" name="下箭头 7"/>
          <p:cNvSpPr/>
          <p:nvPr/>
        </p:nvSpPr>
        <p:spPr>
          <a:xfrm>
            <a:off x="5292725" y="2060575"/>
            <a:ext cx="215900" cy="288925"/>
          </a:xfrm>
          <a:prstGeom prst="downArrow">
            <a:avLst>
              <a:gd name="adj1" fmla="val 50000"/>
              <a:gd name="adj2" fmla="val 49867"/>
            </a:avLst>
          </a:prstGeom>
          <a:gradFill rotWithShape="1">
            <a:gsLst>
              <a:gs pos="0">
                <a:srgbClr val="E30000"/>
              </a:gs>
              <a:gs pos="100000">
                <a:srgbClr val="760303"/>
              </a:gs>
            </a:gsLst>
            <a:lin ang="0"/>
            <a:tileRect/>
          </a:gra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左箭头 9"/>
          <p:cNvSpPr/>
          <p:nvPr/>
        </p:nvSpPr>
        <p:spPr>
          <a:xfrm>
            <a:off x="3779838" y="3482975"/>
            <a:ext cx="287337" cy="215900"/>
          </a:xfrm>
          <a:prstGeom prst="leftArrow">
            <a:avLst>
              <a:gd name="adj1" fmla="val 50000"/>
              <a:gd name="adj2" fmla="val 49698"/>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矩形 57349"/>
          <p:cNvSpPr/>
          <p:nvPr/>
        </p:nvSpPr>
        <p:spPr>
          <a:xfrm>
            <a:off x="1538288" y="5454650"/>
            <a:ext cx="76200" cy="460375"/>
          </a:xfrm>
          <a:prstGeom prst="rect">
            <a:avLst/>
          </a:prstGeom>
          <a:solidFill>
            <a:srgbClr val="FF00FF">
              <a:alpha val="14998"/>
            </a:srgbClr>
          </a:solidFill>
          <a:ln w="9525">
            <a:noFill/>
          </a:ln>
        </p:spPr>
        <p:txBody>
          <a:bodyPr anchor="t" anchorCtr="0"/>
          <a:p>
            <a:pPr eaLnBrk="0" hangingPunct="0"/>
            <a:endParaRPr lang="zh-CN" altLang="en-US">
              <a:latin typeface="Arial" panose="020B0604020202020204" pitchFamily="34" charset="0"/>
              <a:ea typeface="宋体" panose="02010600030101010101" pitchFamily="2" charset="-122"/>
            </a:endParaRPr>
          </a:p>
        </p:txBody>
      </p:sp>
      <p:sp>
        <p:nvSpPr>
          <p:cNvPr id="12" name="矩形 57349"/>
          <p:cNvSpPr/>
          <p:nvPr/>
        </p:nvSpPr>
        <p:spPr>
          <a:xfrm>
            <a:off x="1958975" y="5454650"/>
            <a:ext cx="76200" cy="460375"/>
          </a:xfrm>
          <a:prstGeom prst="rect">
            <a:avLst/>
          </a:prstGeom>
          <a:solidFill>
            <a:srgbClr val="FF00FF">
              <a:alpha val="14998"/>
            </a:srgbClr>
          </a:solidFill>
          <a:ln w="9525">
            <a:noFill/>
          </a:ln>
        </p:spPr>
        <p:txBody>
          <a:bodyPr anchor="t" anchorCtr="0"/>
          <a:p>
            <a:pPr eaLnBrk="0" hangingPunct="0"/>
            <a:endParaRPr lang="zh-CN" altLang="en-US">
              <a:latin typeface="Arial" panose="020B0604020202020204" pitchFamily="34" charset="0"/>
              <a:ea typeface="宋体" panose="02010600030101010101" pitchFamily="2" charset="-122"/>
            </a:endParaRPr>
          </a:p>
        </p:txBody>
      </p:sp>
      <p:sp>
        <p:nvSpPr>
          <p:cNvPr id="13" name="矩形 57349"/>
          <p:cNvSpPr/>
          <p:nvPr/>
        </p:nvSpPr>
        <p:spPr>
          <a:xfrm>
            <a:off x="2322513" y="5454650"/>
            <a:ext cx="76200" cy="460375"/>
          </a:xfrm>
          <a:prstGeom prst="rect">
            <a:avLst/>
          </a:prstGeom>
          <a:solidFill>
            <a:srgbClr val="FF00FF">
              <a:alpha val="14998"/>
            </a:srgbClr>
          </a:solidFill>
          <a:ln w="9525">
            <a:noFill/>
          </a:ln>
        </p:spPr>
        <p:txBody>
          <a:bodyPr anchor="t" anchorCtr="0"/>
          <a:p>
            <a:pPr eaLnBrk="0" hangingPunct="0"/>
            <a:endParaRPr lang="zh-CN" altLang="en-US">
              <a:latin typeface="Arial" panose="020B0604020202020204" pitchFamily="34" charset="0"/>
              <a:ea typeface="宋体" panose="02010600030101010101" pitchFamily="2" charset="-122"/>
            </a:endParaRPr>
          </a:p>
        </p:txBody>
      </p:sp>
      <p:sp>
        <p:nvSpPr>
          <p:cNvPr id="14" name="矩形 57349"/>
          <p:cNvSpPr/>
          <p:nvPr/>
        </p:nvSpPr>
        <p:spPr>
          <a:xfrm>
            <a:off x="2774950" y="5461000"/>
            <a:ext cx="76200" cy="458788"/>
          </a:xfrm>
          <a:prstGeom prst="rect">
            <a:avLst/>
          </a:prstGeom>
          <a:solidFill>
            <a:srgbClr val="FF00FF">
              <a:alpha val="14998"/>
            </a:srgbClr>
          </a:solidFill>
          <a:ln w="9525">
            <a:noFill/>
          </a:ln>
        </p:spPr>
        <p:txBody>
          <a:bodyPr anchor="t" anchorCtr="0"/>
          <a:p>
            <a:pPr eaLnBrk="0" hangingPunct="0"/>
            <a:endParaRPr lang="zh-CN" altLang="en-US">
              <a:latin typeface="Arial" panose="020B0604020202020204" pitchFamily="34" charset="0"/>
              <a:ea typeface="宋体" panose="02010600030101010101" pitchFamily="2" charset="-122"/>
            </a:endParaRPr>
          </a:p>
        </p:txBody>
      </p:sp>
      <p:graphicFrame>
        <p:nvGraphicFramePr>
          <p:cNvPr id="15" name="对象 14"/>
          <p:cNvGraphicFramePr/>
          <p:nvPr/>
        </p:nvGraphicFramePr>
        <p:xfrm>
          <a:off x="1174750" y="576263"/>
          <a:ext cx="4333875" cy="1411287"/>
        </p:xfrm>
        <a:graphic>
          <a:graphicData uri="http://schemas.openxmlformats.org/presentationml/2006/ole">
            <mc:AlternateContent xmlns:mc="http://schemas.openxmlformats.org/markup-compatibility/2006">
              <mc:Choice xmlns:v="urn:schemas-microsoft-com:vml" Requires="v">
                <p:oleObj spid="_x0000_s3083" name="" r:id="rId13" imgW="7000875" imgH="2066925" progId="Paint.Picture">
                  <p:embed/>
                </p:oleObj>
              </mc:Choice>
              <mc:Fallback>
                <p:oleObj name="" r:id="rId13" imgW="7000875" imgH="2066925" progId="Paint.Picture">
                  <p:embed/>
                  <p:pic>
                    <p:nvPicPr>
                      <p:cNvPr id="0" name="图片 3082"/>
                      <p:cNvPicPr/>
                      <p:nvPr/>
                    </p:nvPicPr>
                    <p:blipFill>
                      <a:blip r:embed="rId14"/>
                      <a:stretch>
                        <a:fillRect/>
                      </a:stretch>
                    </p:blipFill>
                    <p:spPr>
                      <a:xfrm>
                        <a:off x="1174750" y="576263"/>
                        <a:ext cx="4333875" cy="14112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dissolve">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489"/>
                                        </p:tgtEl>
                                        <p:attrNameLst>
                                          <p:attrName>style.visibility</p:attrName>
                                        </p:attrNameLst>
                                      </p:cBhvr>
                                      <p:to>
                                        <p:strVal val="visible"/>
                                      </p:to>
                                    </p:set>
                                    <p:animEffect transition="in" filter="wipe(left)">
                                      <p:cBhvr>
                                        <p:cTn id="17" dur="500"/>
                                        <p:tgtEl>
                                          <p:spTgt spid="6348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3490"/>
                                        </p:tgtEl>
                                        <p:attrNameLst>
                                          <p:attrName>style.visibility</p:attrName>
                                        </p:attrNameLst>
                                      </p:cBhvr>
                                      <p:to>
                                        <p:strVal val="visible"/>
                                      </p:to>
                                    </p:set>
                                    <p:animEffect transition="in" filter="wipe(left)">
                                      <p:cBhvr>
                                        <p:cTn id="30" dur="500"/>
                                        <p:tgtEl>
                                          <p:spTgt spid="6349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bldLvl="0" animBg="1"/>
      <p:bldP spid="11" grpId="1" animBg="1"/>
      <p:bldP spid="12" grpId="0" bldLvl="0" animBg="1"/>
      <p:bldP spid="12" grpId="1" animBg="1"/>
      <p:bldP spid="13" grpId="0" bldLvl="0" animBg="1"/>
      <p:bldP spid="13" grpId="1" animBg="1"/>
      <p:bldP spid="14" grpId="0" bldLvl="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1" name="图片 44033"/>
          <p:cNvPicPr>
            <a:picLocks noChangeAspect="1"/>
          </p:cNvPicPr>
          <p:nvPr/>
        </p:nvPicPr>
        <p:blipFill>
          <a:blip r:embed="rId1"/>
          <a:srcRect b="7367"/>
          <a:stretch>
            <a:fillRect/>
          </a:stretch>
        </p:blipFill>
        <p:spPr>
          <a:xfrm>
            <a:off x="5324475" y="2933700"/>
            <a:ext cx="2949575" cy="3373438"/>
          </a:xfrm>
          <a:prstGeom prst="rect">
            <a:avLst/>
          </a:prstGeom>
          <a:noFill/>
          <a:ln w="9525">
            <a:noFill/>
          </a:ln>
        </p:spPr>
      </p:pic>
      <p:pic>
        <p:nvPicPr>
          <p:cNvPr id="61442" name="图片 44035"/>
          <p:cNvPicPr>
            <a:picLocks noChangeAspect="1"/>
          </p:cNvPicPr>
          <p:nvPr/>
        </p:nvPicPr>
        <p:blipFill>
          <a:blip r:embed="rId2"/>
          <a:srcRect b="10155"/>
          <a:stretch>
            <a:fillRect/>
          </a:stretch>
        </p:blipFill>
        <p:spPr>
          <a:xfrm>
            <a:off x="1076325" y="3078163"/>
            <a:ext cx="4038600" cy="2960687"/>
          </a:xfrm>
          <a:prstGeom prst="rect">
            <a:avLst/>
          </a:prstGeom>
          <a:noFill/>
          <a:ln w="9525">
            <a:noFill/>
          </a:ln>
        </p:spPr>
      </p:pic>
      <p:sp>
        <p:nvSpPr>
          <p:cNvPr id="61443" name="文本框 44036"/>
          <p:cNvSpPr txBox="1"/>
          <p:nvPr/>
        </p:nvSpPr>
        <p:spPr>
          <a:xfrm>
            <a:off x="701675" y="635000"/>
            <a:ext cx="3467100"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宋体" panose="02010600030101010101" pitchFamily="2" charset="-122"/>
                <a:ea typeface="宋体" panose="02010600030101010101" pitchFamily="2" charset="-122"/>
              </a:rPr>
              <a:t>◆</a:t>
            </a:r>
            <a:r>
              <a:rPr lang="zh-CN" altLang="en-US" dirty="0">
                <a:solidFill>
                  <a:srgbClr val="C00000"/>
                </a:solidFill>
                <a:latin typeface="Arial" panose="020B0604020202020204" pitchFamily="34" charset="0"/>
                <a:ea typeface="宋体" panose="02010600030101010101" pitchFamily="2" charset="-122"/>
              </a:rPr>
              <a:t> 二进制计数的应用：分频器</a:t>
            </a:r>
            <a:endParaRPr lang="zh-CN" altLang="en-US" dirty="0">
              <a:solidFill>
                <a:srgbClr val="C00000"/>
              </a:solidFill>
              <a:latin typeface="Arial" panose="020B0604020202020204" pitchFamily="34" charset="0"/>
              <a:ea typeface="宋体" panose="02010600030101010101" pitchFamily="2" charset="-122"/>
            </a:endParaRPr>
          </a:p>
        </p:txBody>
      </p:sp>
      <p:sp>
        <p:nvSpPr>
          <p:cNvPr id="61444" name="矩形 50178"/>
          <p:cNvSpPr/>
          <p:nvPr/>
        </p:nvSpPr>
        <p:spPr>
          <a:xfrm>
            <a:off x="701675" y="1371600"/>
            <a:ext cx="7740650" cy="1338263"/>
          </a:xfrm>
          <a:prstGeom prst="rect">
            <a:avLst/>
          </a:prstGeom>
          <a:noFill/>
          <a:ln w="9525">
            <a:noFill/>
          </a:ln>
        </p:spPr>
        <p:txBody>
          <a:bodyPr wrap="square"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设二进制计数器时钟脉冲的频率为f</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由波形图可以看出，</a:t>
            </a:r>
            <a:r>
              <a:rPr lang="en-US" altLang="zh-CN" dirty="0">
                <a:latin typeface="Comic Sans MS" panose="030F0702030302020204" pitchFamily="2" charset="0"/>
                <a:ea typeface="宋体" panose="02010600030101010101" pitchFamily="2" charset="-122"/>
              </a:rPr>
              <a:t>4</a:t>
            </a:r>
            <a:r>
              <a:rPr lang="zh-CN" altLang="en-US" dirty="0">
                <a:latin typeface="Comic Sans MS" panose="030F0702030302020204" pitchFamily="2" charset="0"/>
                <a:ea typeface="宋体" panose="02010600030101010101" pitchFamily="2" charset="-122"/>
              </a:rPr>
              <a:t>位二进制计数器的状态Q</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2</a:t>
            </a:r>
            <a:r>
              <a:rPr lang="zh-CN" altLang="en-US" dirty="0">
                <a:latin typeface="Comic Sans MS" panose="030F0702030302020204" pitchFamily="2" charset="0"/>
                <a:ea typeface="宋体" panose="02010600030101010101" pitchFamily="2" charset="-122"/>
              </a:rPr>
              <a:t>和Q</a:t>
            </a:r>
            <a:r>
              <a:rPr lang="en-US" altLang="zh-CN" baseline="-25000" dirty="0">
                <a:latin typeface="Comic Sans MS" panose="030F0702030302020204" pitchFamily="2" charset="0"/>
                <a:ea typeface="宋体" panose="02010600030101010101" pitchFamily="2" charset="-122"/>
              </a:rPr>
              <a:t>3</a:t>
            </a:r>
            <a:r>
              <a:rPr lang="zh-CN" altLang="en-US" dirty="0">
                <a:latin typeface="Comic Sans MS" panose="030F0702030302020204" pitchFamily="2" charset="0"/>
                <a:ea typeface="宋体" panose="02010600030101010101" pitchFamily="2" charset="-122"/>
              </a:rPr>
              <a:t>的频率依次为(1/2)f</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、(1/4)f</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、(1/8)f</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和(1/</a:t>
            </a:r>
            <a:r>
              <a:rPr lang="en-US" altLang="zh-CN" dirty="0">
                <a:latin typeface="Comic Sans MS" panose="030F0702030302020204" pitchFamily="2" charset="0"/>
                <a:ea typeface="宋体" panose="02010600030101010101" pitchFamily="2" charset="-122"/>
              </a:rPr>
              <a:t>16</a:t>
            </a:r>
            <a:r>
              <a:rPr lang="zh-CN" altLang="en-US" dirty="0">
                <a:latin typeface="Comic Sans MS" panose="030F0702030302020204" pitchFamily="2" charset="0"/>
                <a:ea typeface="宋体" panose="02010600030101010101" pitchFamily="2" charset="-122"/>
              </a:rPr>
              <a:t>)f</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，因此</a:t>
            </a:r>
            <a:r>
              <a:rPr lang="zh-CN" altLang="en-US" dirty="0">
                <a:latin typeface="Comic Sans MS" panose="030F0702030302020204" pitchFamily="2" charset="0"/>
                <a:ea typeface="宋体" panose="02010600030101010101" pitchFamily="2" charset="-122"/>
                <a:sym typeface="宋体" panose="02010600030101010101" pitchFamily="2" charset="-122"/>
              </a:rPr>
              <a:t>二进制计数器可用作分频器</a:t>
            </a:r>
            <a:r>
              <a:rPr lang="zh-CN" altLang="en-US" dirty="0">
                <a:latin typeface="Comic Sans MS" panose="030F0702030302020204" pitchFamily="2" charset="0"/>
                <a:ea typeface="宋体" panose="02010600030101010101" pitchFamily="2" charset="-122"/>
              </a:rPr>
              <a:t>。</a:t>
            </a:r>
            <a:endParaRPr lang="zh-CN" altLang="en-US" dirty="0">
              <a:latin typeface="Comic Sans MS" panose="030F0702030302020204" pitchFamily="2" charset="0"/>
              <a:ea typeface="宋体" panose="02010600030101010101" pitchFamily="2" charset="-122"/>
            </a:endParaRPr>
          </a:p>
        </p:txBody>
      </p:sp>
      <p:sp>
        <p:nvSpPr>
          <p:cNvPr id="61445" name="文本框 1"/>
          <p:cNvSpPr txBox="1"/>
          <p:nvPr/>
        </p:nvSpPr>
        <p:spPr>
          <a:xfrm>
            <a:off x="701675" y="1057275"/>
            <a:ext cx="3171825" cy="368300"/>
          </a:xfrm>
          <a:prstGeom prst="rect">
            <a:avLst/>
          </a:prstGeom>
          <a:noFill/>
          <a:ln w="9525">
            <a:noFill/>
          </a:ln>
        </p:spPr>
        <p:txBody>
          <a:bodyPr wrap="none" anchor="t" anchorCtr="0">
            <a:spAutoFit/>
          </a:bodyPr>
          <a:p>
            <a:r>
              <a:rPr lang="zh-CN" altLang="en-US">
                <a:solidFill>
                  <a:srgbClr val="0070C0"/>
                </a:solidFill>
                <a:latin typeface="Arial" panose="020B0604020202020204" pitchFamily="34" charset="0"/>
                <a:ea typeface="宋体" panose="02010600030101010101" pitchFamily="2" charset="-122"/>
              </a:rPr>
              <a:t>分频器用于降低信号的频率。</a:t>
            </a:r>
            <a:endParaRPr lang="zh-CN" altLang="en-US">
              <a:solidFill>
                <a:srgbClr val="0070C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1443">
                                            <p:txEl>
                                              <p:charRg st="0" end="15"/>
                                            </p:txEl>
                                          </p:spTgt>
                                        </p:tgtEl>
                                        <p:attrNameLst>
                                          <p:attrName>style.visibility</p:attrName>
                                        </p:attrNameLst>
                                      </p:cBhvr>
                                      <p:to>
                                        <p:strVal val="visible"/>
                                      </p:to>
                                    </p:set>
                                    <p:anim calcmode="discrete" valueType="clr">
                                      <p:cBhvr override="childStyle">
                                        <p:cTn id="7" dur="80"/>
                                        <p:tgtEl>
                                          <p:spTgt spid="61443">
                                            <p:txEl>
                                              <p:charRg st="0" end="1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43">
                                            <p:txEl>
                                              <p:charRg st="0" end="15"/>
                                            </p:txEl>
                                          </p:spTgt>
                                        </p:tgtEl>
                                        <p:attrNameLst>
                                          <p:attrName>fillcolor</p:attrName>
                                        </p:attrNameLst>
                                      </p:cBhvr>
                                      <p:tavLst>
                                        <p:tav tm="0">
                                          <p:val>
                                            <p:clrVal>
                                              <a:schemeClr val="accent2"/>
                                            </p:clrVal>
                                          </p:val>
                                        </p:tav>
                                        <p:tav tm="50000">
                                          <p:val>
                                            <p:clrVal>
                                              <a:schemeClr val="hlink"/>
                                            </p:clrVal>
                                          </p:val>
                                        </p:tav>
                                      </p:tavLst>
                                    </p:anim>
                                    <p:set>
                                      <p:cBhvr>
                                        <p:cTn id="9" dur="80"/>
                                        <p:tgtEl>
                                          <p:spTgt spid="61443">
                                            <p:txEl>
                                              <p:charRg st="0" end="15"/>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61445"/>
                                        </p:tgtEl>
                                        <p:attrNameLst>
                                          <p:attrName>style.visibility</p:attrName>
                                        </p:attrNameLst>
                                      </p:cBhvr>
                                      <p:to>
                                        <p:strVal val="visible"/>
                                      </p:to>
                                    </p:set>
                                    <p:anim calcmode="discrete" valueType="clr">
                                      <p:cBhvr override="childStyle">
                                        <p:cTn id="14" dur="80"/>
                                        <p:tgtEl>
                                          <p:spTgt spid="6144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1445"/>
                                        </p:tgtEl>
                                        <p:attrNameLst>
                                          <p:attrName>fillcolor</p:attrName>
                                        </p:attrNameLst>
                                      </p:cBhvr>
                                      <p:tavLst>
                                        <p:tav tm="0">
                                          <p:val>
                                            <p:clrVal>
                                              <a:schemeClr val="accent2"/>
                                            </p:clrVal>
                                          </p:val>
                                        </p:tav>
                                        <p:tav tm="50000">
                                          <p:val>
                                            <p:clrVal>
                                              <a:schemeClr val="hlink"/>
                                            </p:clrVal>
                                          </p:val>
                                        </p:tav>
                                      </p:tavLst>
                                    </p:anim>
                                    <p:set>
                                      <p:cBhvr>
                                        <p:cTn id="16" dur="80"/>
                                        <p:tgtEl>
                                          <p:spTgt spid="6144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1442"/>
                                        </p:tgtEl>
                                        <p:attrNameLst>
                                          <p:attrName>style.visibility</p:attrName>
                                        </p:attrNameLst>
                                      </p:cBhvr>
                                      <p:to>
                                        <p:strVal val="visible"/>
                                      </p:to>
                                    </p:set>
                                    <p:animEffect transition="in" filter="dissolve">
                                      <p:cBhvr>
                                        <p:cTn id="21" dur="500"/>
                                        <p:tgtEl>
                                          <p:spTgt spid="614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1441"/>
                                        </p:tgtEl>
                                        <p:attrNameLst>
                                          <p:attrName>style.visibility</p:attrName>
                                        </p:attrNameLst>
                                      </p:cBhvr>
                                      <p:to>
                                        <p:strVal val="visible"/>
                                      </p:to>
                                    </p:set>
                                    <p:animEffect transition="in" filter="wipe(left)">
                                      <p:cBhvr>
                                        <p:cTn id="26" dur="500"/>
                                        <p:tgtEl>
                                          <p:spTgt spid="614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61444"/>
                                        </p:tgtEl>
                                        <p:attrNameLst>
                                          <p:attrName>style.visibility</p:attrName>
                                        </p:attrNameLst>
                                      </p:cBhvr>
                                      <p:to>
                                        <p:strVal val="visible"/>
                                      </p:to>
                                    </p:set>
                                    <p:animEffect transition="in" filter="wipe(up)">
                                      <p:cBhvr>
                                        <p:cTn id="31"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P spid="61445" grpId="1"/>
      <p:bldP spid="61444" grpId="0"/>
      <p:bldP spid="6144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框 4"/>
          <p:cNvSpPr txBox="1"/>
          <p:nvPr/>
        </p:nvSpPr>
        <p:spPr>
          <a:xfrm>
            <a:off x="757238" y="665163"/>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66562" name="文本框 1"/>
          <p:cNvSpPr txBox="1"/>
          <p:nvPr/>
        </p:nvSpPr>
        <p:spPr>
          <a:xfrm>
            <a:off x="893763" y="1125538"/>
            <a:ext cx="7840662" cy="1752600"/>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Arial" panose="020B0604020202020204" pitchFamily="34" charset="0"/>
                <a:ea typeface="宋体" panose="02010600030101010101" pitchFamily="2" charset="-122"/>
              </a:rPr>
              <a:t>6-6. 基于T触发器，设计三位二进制计数器。写出其驱动方程和输出方程。</a:t>
            </a:r>
            <a:endParaRPr lang="zh-CN" altLang="zh-CN" dirty="0">
              <a:solidFill>
                <a:srgbClr val="0070C0"/>
              </a:solidFill>
              <a:latin typeface="Arial" panose="020B0604020202020204" pitchFamily="34" charset="0"/>
              <a:ea typeface="宋体" panose="02010600030101010101" pitchFamily="2" charset="-122"/>
            </a:endParaRPr>
          </a:p>
          <a:p>
            <a:pPr>
              <a:lnSpc>
                <a:spcPct val="150000"/>
              </a:lnSpc>
            </a:pPr>
            <a:r>
              <a:rPr lang="zh-CN" altLang="zh-CN" dirty="0">
                <a:solidFill>
                  <a:srgbClr val="0070C0"/>
                </a:solidFill>
                <a:latin typeface="Arial" panose="020B0604020202020204" pitchFamily="34" charset="0"/>
                <a:ea typeface="宋体" panose="02010600030101010101" pitchFamily="2" charset="-122"/>
              </a:rPr>
              <a:t>6-7. 基于T触发器，设计五位二进制计数器。写出其驱动方程和输出方程。</a:t>
            </a:r>
            <a:endParaRPr lang="zh-CN" altLang="zh-CN" dirty="0">
              <a:solidFill>
                <a:srgbClr val="0070C0"/>
              </a:solidFill>
              <a:latin typeface="Arial" panose="020B0604020202020204" pitchFamily="34" charset="0"/>
              <a:ea typeface="宋体" panose="02010600030101010101" pitchFamily="2" charset="-122"/>
            </a:endParaRPr>
          </a:p>
          <a:p>
            <a:pPr>
              <a:lnSpc>
                <a:spcPct val="150000"/>
              </a:lnSpc>
            </a:pPr>
            <a:r>
              <a:rPr lang="zh-CN" altLang="zh-CN" dirty="0">
                <a:solidFill>
                  <a:srgbClr val="0070C0"/>
                </a:solidFill>
                <a:latin typeface="Arial" panose="020B0604020202020204" pitchFamily="34" charset="0"/>
                <a:ea typeface="宋体" panose="02010600030101010101" pitchFamily="2" charset="-122"/>
              </a:rPr>
              <a:t>6-8. 总结基于T触发器设计n位二进制同步计数器的规律。</a:t>
            </a:r>
            <a:endParaRPr lang="zh-CN" altLang="zh-CN" dirty="0">
              <a:solidFill>
                <a:srgbClr val="0070C0"/>
              </a:solidFill>
              <a:latin typeface="Arial" panose="020B0604020202020204" pitchFamily="34" charset="0"/>
              <a:ea typeface="宋体" panose="02010600030101010101" pitchFamily="2" charset="-122"/>
            </a:endParaRPr>
          </a:p>
          <a:p>
            <a:pPr>
              <a:lnSpc>
                <a:spcPct val="150000"/>
              </a:lnSpc>
            </a:pPr>
            <a:r>
              <a:rPr lang="en-US" altLang="zh-CN" dirty="0">
                <a:solidFill>
                  <a:srgbClr val="0070C0"/>
                </a:solidFill>
                <a:latin typeface="Arial" panose="020B0604020202020204" pitchFamily="34" charset="0"/>
                <a:ea typeface="宋体" panose="02010600030101010101" pitchFamily="2" charset="-122"/>
              </a:rPr>
              <a:t>*. </a:t>
            </a:r>
            <a:r>
              <a:rPr lang="zh-CN" altLang="zh-CN" dirty="0">
                <a:solidFill>
                  <a:srgbClr val="0070C0"/>
                </a:solidFill>
                <a:latin typeface="Arial" panose="020B0604020202020204" pitchFamily="34" charset="0"/>
                <a:ea typeface="宋体" panose="02010600030101010101" pitchFamily="2" charset="-122"/>
              </a:rPr>
              <a:t> 基于</a:t>
            </a:r>
            <a:r>
              <a:rPr lang="en-US" altLang="zh-CN" dirty="0">
                <a:solidFill>
                  <a:srgbClr val="0070C0"/>
                </a:solidFill>
                <a:latin typeface="Arial" panose="020B0604020202020204" pitchFamily="34" charset="0"/>
                <a:ea typeface="宋体" panose="02010600030101010101" pitchFamily="2" charset="-122"/>
              </a:rPr>
              <a:t>D</a:t>
            </a:r>
            <a:r>
              <a:rPr lang="zh-CN" altLang="zh-CN" dirty="0">
                <a:solidFill>
                  <a:srgbClr val="0070C0"/>
                </a:solidFill>
                <a:latin typeface="Arial" panose="020B0604020202020204" pitchFamily="34" charset="0"/>
                <a:ea typeface="宋体" panose="02010600030101010101" pitchFamily="2" charset="-122"/>
              </a:rPr>
              <a:t>触发器，设计三位二进制计数器。写出其驱动方程和输出方程。</a:t>
            </a:r>
            <a:endParaRPr lang="en-US" altLang="zh-CN" dirty="0">
              <a:solidFill>
                <a:srgbClr val="0070C0"/>
              </a:solidFill>
              <a:latin typeface="Arial" panose="020B0604020202020204" pitchFamily="34" charset="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图片 45059"/>
          <p:cNvPicPr>
            <a:picLocks noChangeAspect="1"/>
          </p:cNvPicPr>
          <p:nvPr/>
        </p:nvPicPr>
        <p:blipFill>
          <a:blip r:embed="rId1"/>
          <a:srcRect t="19154" b="21286"/>
          <a:stretch>
            <a:fillRect/>
          </a:stretch>
        </p:blipFill>
        <p:spPr>
          <a:xfrm>
            <a:off x="795338" y="1573213"/>
            <a:ext cx="4264025" cy="1304925"/>
          </a:xfrm>
          <a:prstGeom prst="rect">
            <a:avLst/>
          </a:prstGeom>
          <a:noFill/>
          <a:ln w="9525">
            <a:noFill/>
          </a:ln>
        </p:spPr>
      </p:pic>
      <p:sp>
        <p:nvSpPr>
          <p:cNvPr id="66562" name="矩形 45062"/>
          <p:cNvSpPr/>
          <p:nvPr/>
        </p:nvSpPr>
        <p:spPr>
          <a:xfrm>
            <a:off x="635000" y="517525"/>
            <a:ext cx="3082925" cy="922338"/>
          </a:xfrm>
          <a:prstGeom prst="rect">
            <a:avLst/>
          </a:prstGeom>
          <a:noFill/>
          <a:ln w="9525">
            <a:noFill/>
          </a:ln>
        </p:spPr>
        <p:txBody>
          <a:bodyPr wrap="none" anchor="t" anchorCtr="0">
            <a:spAutoFit/>
          </a:bodyPr>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ex4: </a:t>
            </a:r>
            <a:r>
              <a:rPr lang="zh-CN" altLang="en-US" dirty="0">
                <a:solidFill>
                  <a:srgbClr val="0070C0"/>
                </a:solidFill>
                <a:latin typeface="Comic Sans MS" panose="030F0702030302020204" pitchFamily="2" charset="0"/>
                <a:ea typeface="宋体" panose="02010600030101010101" pitchFamily="2" charset="-122"/>
              </a:rPr>
              <a:t>十进制加法计数器设计</a:t>
            </a:r>
            <a:endParaRPr lang="zh-CN" altLang="en-US" dirty="0">
              <a:solidFill>
                <a:srgbClr val="0070C0"/>
              </a:solidFill>
              <a:latin typeface="Comic Sans MS" panose="030F0702030302020204" pitchFamily="2" charset="0"/>
              <a:ea typeface="宋体" panose="02010600030101010101" pitchFamily="2" charset="-122"/>
            </a:endParaRPr>
          </a:p>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  </a:t>
            </a:r>
            <a:r>
              <a:rPr lang="en-US" altLang="zh-CN" dirty="0">
                <a:solidFill>
                  <a:srgbClr val="C00000"/>
                </a:solidFill>
                <a:latin typeface="Comic Sans MS" panose="030F0702030302020204" pitchFamily="2" charset="0"/>
                <a:ea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rPr>
              <a:t>基于</a:t>
            </a:r>
            <a:r>
              <a:rPr lang="en-US" altLang="zh-CN" dirty="0">
                <a:solidFill>
                  <a:srgbClr val="C00000"/>
                </a:solidFill>
                <a:latin typeface="Comic Sans MS" panose="030F0702030302020204" pitchFamily="2" charset="0"/>
                <a:ea typeface="宋体" panose="02010600030101010101" pitchFamily="2" charset="-122"/>
              </a:rPr>
              <a:t>T/FF</a:t>
            </a:r>
            <a:r>
              <a:rPr lang="zh-CN" altLang="en-US" dirty="0">
                <a:solidFill>
                  <a:srgbClr val="C00000"/>
                </a:solidFill>
                <a:latin typeface="Comic Sans MS" panose="030F0702030302020204" pitchFamily="2" charset="0"/>
                <a:ea typeface="宋体" panose="02010600030101010101" pitchFamily="2" charset="-122"/>
              </a:rPr>
              <a:t>设计</a:t>
            </a:r>
            <a:r>
              <a:rPr lang="en-US" altLang="zh-CN" dirty="0">
                <a:solidFill>
                  <a:srgbClr val="C00000"/>
                </a:solidFill>
                <a:latin typeface="Comic Sans MS" panose="030F0702030302020204" pitchFamily="2" charset="0"/>
                <a:ea typeface="宋体" panose="02010600030101010101" pitchFamily="2" charset="-122"/>
              </a:rPr>
              <a:t>)</a:t>
            </a:r>
            <a:endParaRPr lang="en-US" altLang="zh-CN" dirty="0">
              <a:solidFill>
                <a:srgbClr val="C00000"/>
              </a:solidFill>
              <a:latin typeface="Comic Sans MS" panose="030F0702030302020204" pitchFamily="2" charset="0"/>
              <a:ea typeface="宋体" panose="02010600030101010101" pitchFamily="2" charset="-122"/>
            </a:endParaRPr>
          </a:p>
        </p:txBody>
      </p:sp>
      <p:sp>
        <p:nvSpPr>
          <p:cNvPr id="66563" name="文本框 8"/>
          <p:cNvSpPr txBox="1"/>
          <p:nvPr/>
        </p:nvSpPr>
        <p:spPr>
          <a:xfrm>
            <a:off x="6788150" y="2952750"/>
            <a:ext cx="12065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6564" name="文本框 9"/>
          <p:cNvSpPr txBox="1"/>
          <p:nvPr/>
        </p:nvSpPr>
        <p:spPr>
          <a:xfrm>
            <a:off x="6570663" y="4243388"/>
            <a:ext cx="115411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66565" name="文本框 10"/>
          <p:cNvSpPr txBox="1"/>
          <p:nvPr/>
        </p:nvSpPr>
        <p:spPr>
          <a:xfrm>
            <a:off x="6273800" y="5689600"/>
            <a:ext cx="2236788" cy="547688"/>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a:p>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2" name="文本框 1"/>
          <p:cNvSpPr txBox="1"/>
          <p:nvPr/>
        </p:nvSpPr>
        <p:spPr>
          <a:xfrm>
            <a:off x="898525" y="3387725"/>
            <a:ext cx="1347788"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4822"/>
          <p:cNvSpPr txBox="1"/>
          <p:nvPr/>
        </p:nvSpPr>
        <p:spPr>
          <a:xfrm>
            <a:off x="2911475" y="3094038"/>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endParaRPr lang="zh-CN" altLang="en-US" dirty="0">
              <a:latin typeface="Arial" panose="020B0604020202020204" pitchFamily="34" charset="0"/>
              <a:ea typeface="宋体" panose="02010600030101010101" pitchFamily="2" charset="-122"/>
            </a:endParaRPr>
          </a:p>
        </p:txBody>
      </p:sp>
      <p:sp>
        <p:nvSpPr>
          <p:cNvPr id="5" name="右箭头 4"/>
          <p:cNvSpPr/>
          <p:nvPr/>
        </p:nvSpPr>
        <p:spPr>
          <a:xfrm>
            <a:off x="2474913" y="3536950"/>
            <a:ext cx="252412" cy="220663"/>
          </a:xfrm>
          <a:prstGeom prst="rightArrow">
            <a:avLst>
              <a:gd name="adj1" fmla="val 50000"/>
              <a:gd name="adj2" fmla="val 49689"/>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文本框 5"/>
          <p:cNvSpPr txBox="1"/>
          <p:nvPr/>
        </p:nvSpPr>
        <p:spPr>
          <a:xfrm>
            <a:off x="2959100" y="3462338"/>
            <a:ext cx="11811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6570" name="文本框 7"/>
          <p:cNvSpPr txBox="1"/>
          <p:nvPr/>
        </p:nvSpPr>
        <p:spPr>
          <a:xfrm>
            <a:off x="5410200" y="679450"/>
            <a:ext cx="22606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(1) 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zh-CN" altLang="en-US">
                <a:latin typeface="Comic Sans MS" panose="030F0702030302020204" pitchFamily="2" charset="0"/>
                <a:ea typeface="宋体" panose="02010600030101010101" pitchFamily="2" charset="-122"/>
                <a:sym typeface="宋体" panose="02010600030101010101" pitchFamily="2" charset="-122"/>
              </a:rPr>
              <a:t>每个状态翻转</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6571" name="文本框 9"/>
          <p:cNvSpPr txBox="1"/>
          <p:nvPr/>
        </p:nvSpPr>
        <p:spPr>
          <a:xfrm>
            <a:off x="6454775" y="1171575"/>
            <a:ext cx="7112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=1</a:t>
            </a:r>
            <a:endParaRPr lang="zh-CN" altLang="en-US">
              <a:latin typeface="Arial" panose="020B0604020202020204" pitchFamily="34" charset="0"/>
              <a:ea typeface="宋体" panose="02010600030101010101" pitchFamily="2" charset="-122"/>
            </a:endParaRPr>
          </a:p>
        </p:txBody>
      </p:sp>
      <p:sp>
        <p:nvSpPr>
          <p:cNvPr id="66572" name="文本框 7"/>
          <p:cNvSpPr txBox="1"/>
          <p:nvPr/>
        </p:nvSpPr>
        <p:spPr>
          <a:xfrm>
            <a:off x="5410200" y="1539875"/>
            <a:ext cx="3319463" cy="1338263"/>
          </a:xfrm>
          <a:prstGeom prst="rect">
            <a:avLst/>
          </a:prstGeom>
          <a:noFill/>
          <a:ln w="9525">
            <a:noFill/>
          </a:ln>
        </p:spPr>
        <p:txBody>
          <a:bodyPr wrap="square" anchor="t" anchorCtr="0">
            <a:spAutoFit/>
          </a:bodyPr>
          <a:p>
            <a:pPr>
              <a:lnSpc>
                <a:spcPct val="150000"/>
              </a:lnSpc>
            </a:pPr>
            <a:r>
              <a:rPr lang="en-US" altLang="zh-CN">
                <a:latin typeface="Comic Sans MS" panose="030F0702030302020204" pitchFamily="2" charset="0"/>
                <a:ea typeface="宋体" panose="02010600030101010101" pitchFamily="2" charset="-122"/>
                <a:sym typeface="宋体" panose="02010600030101010101" pitchFamily="2" charset="-122"/>
              </a:rPr>
              <a:t>(2) 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zh-CN" altLang="en-US">
                <a:latin typeface="Comic Sans MS" panose="030F0702030302020204" pitchFamily="2" charset="0"/>
                <a:ea typeface="宋体" panose="02010600030101010101" pitchFamily="2" charset="-122"/>
                <a:sym typeface="宋体" panose="02010600030101010101" pitchFamily="2" charset="-122"/>
              </a:rPr>
              <a:t>在现态为</a:t>
            </a:r>
            <a:r>
              <a:rPr lang="en-US" altLang="zh-CN">
                <a:latin typeface="Comic Sans MS" panose="030F0702030302020204" pitchFamily="2" charset="0"/>
                <a:ea typeface="宋体" panose="02010600030101010101" pitchFamily="2" charset="-122"/>
                <a:sym typeface="宋体" panose="02010600030101010101" pitchFamily="2" charset="-122"/>
              </a:rPr>
              <a:t>0001</a:t>
            </a:r>
            <a:r>
              <a:rPr lang="zh-CN" altLang="en-US">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0011</a:t>
            </a:r>
            <a:r>
              <a:rPr lang="zh-CN" altLang="en-US">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0101</a:t>
            </a:r>
            <a:r>
              <a:rPr lang="zh-CN" altLang="en-US">
                <a:latin typeface="Comic Sans MS" panose="030F0702030302020204" pitchFamily="2" charset="0"/>
                <a:ea typeface="宋体" panose="02010600030101010101" pitchFamily="2" charset="-122"/>
                <a:sym typeface="宋体" panose="02010600030101010101" pitchFamily="2" charset="-122"/>
              </a:rPr>
              <a:t>和</a:t>
            </a:r>
            <a:r>
              <a:rPr lang="en-US" altLang="zh-CN">
                <a:latin typeface="Comic Sans MS" panose="030F0702030302020204" pitchFamily="2" charset="0"/>
                <a:ea typeface="宋体" panose="02010600030101010101" pitchFamily="2" charset="-122"/>
                <a:sym typeface="宋体" panose="02010600030101010101" pitchFamily="2" charset="-122"/>
              </a:rPr>
              <a:t>0111</a:t>
            </a:r>
            <a:r>
              <a:rPr lang="zh-CN" altLang="en-US">
                <a:latin typeface="Comic Sans MS" panose="030F0702030302020204" pitchFamily="2" charset="0"/>
                <a:ea typeface="宋体" panose="02010600030101010101" pitchFamily="2" charset="-122"/>
                <a:sym typeface="宋体" panose="02010600030101010101" pitchFamily="2" charset="-122"/>
              </a:rPr>
              <a:t>时翻转，但在状态为</a:t>
            </a:r>
            <a:r>
              <a:rPr lang="en-US" altLang="zh-CN">
                <a:latin typeface="Comic Sans MS" panose="030F0702030302020204" pitchFamily="2" charset="0"/>
                <a:ea typeface="宋体" panose="02010600030101010101" pitchFamily="2" charset="-122"/>
                <a:sym typeface="宋体" panose="02010600030101010101" pitchFamily="2" charset="-122"/>
              </a:rPr>
              <a:t>1001</a:t>
            </a:r>
            <a:r>
              <a:rPr lang="zh-CN" altLang="zh-CN">
                <a:latin typeface="Comic Sans MS" panose="030F0702030302020204" pitchFamily="2" charset="0"/>
                <a:ea typeface="宋体" panose="02010600030101010101" pitchFamily="2" charset="-122"/>
                <a:sym typeface="宋体" panose="02010600030101010101" pitchFamily="2" charset="-122"/>
              </a:rPr>
              <a:t>不</a:t>
            </a:r>
            <a:r>
              <a:rPr lang="zh-CN" altLang="en-US">
                <a:latin typeface="Comic Sans MS" panose="030F0702030302020204" pitchFamily="2" charset="0"/>
                <a:ea typeface="宋体" panose="02010600030101010101" pitchFamily="2" charset="-122"/>
                <a:sym typeface="宋体" panose="02010600030101010101" pitchFamily="2" charset="-122"/>
              </a:rPr>
              <a:t>翻转</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6573" name="文本框 7"/>
          <p:cNvSpPr txBox="1"/>
          <p:nvPr/>
        </p:nvSpPr>
        <p:spPr>
          <a:xfrm>
            <a:off x="5487988" y="3321050"/>
            <a:ext cx="3319462" cy="922338"/>
          </a:xfrm>
          <a:prstGeom prst="rect">
            <a:avLst/>
          </a:prstGeom>
          <a:noFill/>
          <a:ln w="9525">
            <a:noFill/>
          </a:ln>
        </p:spPr>
        <p:txBody>
          <a:bodyPr wrap="square" anchor="t" anchorCtr="0">
            <a:spAutoFit/>
          </a:bodyPr>
          <a:p>
            <a:pPr>
              <a:lnSpc>
                <a:spcPct val="150000"/>
              </a:lnSpc>
            </a:pPr>
            <a:r>
              <a:rPr lang="en-US" altLang="zh-CN">
                <a:latin typeface="Comic Sans MS" panose="030F0702030302020204" pitchFamily="2" charset="0"/>
                <a:ea typeface="宋体" panose="02010600030101010101" pitchFamily="2" charset="-122"/>
                <a:sym typeface="宋体" panose="02010600030101010101" pitchFamily="2" charset="-122"/>
              </a:rPr>
              <a:t>(3) 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zh-CN" altLang="en-US">
                <a:latin typeface="Comic Sans MS" panose="030F0702030302020204" pitchFamily="2" charset="0"/>
                <a:ea typeface="宋体" panose="02010600030101010101" pitchFamily="2" charset="-122"/>
                <a:sym typeface="宋体" panose="02010600030101010101" pitchFamily="2" charset="-122"/>
              </a:rPr>
              <a:t>在现态为</a:t>
            </a:r>
            <a:r>
              <a:rPr lang="en-US" altLang="zh-CN">
                <a:latin typeface="Comic Sans MS" panose="030F0702030302020204" pitchFamily="2" charset="0"/>
                <a:ea typeface="宋体" panose="02010600030101010101" pitchFamily="2" charset="-122"/>
                <a:sym typeface="宋体" panose="02010600030101010101" pitchFamily="2" charset="-122"/>
              </a:rPr>
              <a:t>0011</a:t>
            </a:r>
            <a:r>
              <a:rPr lang="zh-CN" altLang="en-US">
                <a:latin typeface="Comic Sans MS" panose="030F0702030302020204" pitchFamily="2" charset="0"/>
                <a:ea typeface="宋体" panose="02010600030101010101" pitchFamily="2" charset="-122"/>
                <a:sym typeface="宋体" panose="02010600030101010101" pitchFamily="2" charset="-122"/>
              </a:rPr>
              <a:t>和</a:t>
            </a:r>
            <a:r>
              <a:rPr lang="en-US" altLang="zh-CN">
                <a:latin typeface="Comic Sans MS" panose="030F0702030302020204" pitchFamily="2" charset="0"/>
                <a:ea typeface="宋体" panose="02010600030101010101" pitchFamily="2" charset="-122"/>
                <a:sym typeface="宋体" panose="02010600030101010101" pitchFamily="2" charset="-122"/>
              </a:rPr>
              <a:t>0111</a:t>
            </a:r>
            <a:r>
              <a:rPr lang="zh-CN" altLang="en-US">
                <a:latin typeface="Comic Sans MS" panose="030F0702030302020204" pitchFamily="2" charset="0"/>
                <a:ea typeface="宋体" panose="02010600030101010101" pitchFamily="2" charset="-122"/>
                <a:sym typeface="宋体" panose="02010600030101010101" pitchFamily="2" charset="-122"/>
              </a:rPr>
              <a:t>时翻转</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6574" name="文本框 7"/>
          <p:cNvSpPr txBox="1"/>
          <p:nvPr/>
        </p:nvSpPr>
        <p:spPr>
          <a:xfrm>
            <a:off x="5487988" y="4697413"/>
            <a:ext cx="3319462" cy="922337"/>
          </a:xfrm>
          <a:prstGeom prst="rect">
            <a:avLst/>
          </a:prstGeom>
          <a:noFill/>
          <a:ln w="9525">
            <a:noFill/>
          </a:ln>
        </p:spPr>
        <p:txBody>
          <a:bodyPr wrap="square" anchor="t" anchorCtr="0">
            <a:spAutoFit/>
          </a:bodyPr>
          <a:p>
            <a:pPr>
              <a:lnSpc>
                <a:spcPct val="150000"/>
              </a:lnSpc>
            </a:pPr>
            <a:r>
              <a:rPr lang="en-US" altLang="zh-CN">
                <a:latin typeface="Comic Sans MS" panose="030F0702030302020204" pitchFamily="2" charset="0"/>
                <a:ea typeface="宋体" panose="02010600030101010101" pitchFamily="2" charset="-122"/>
                <a:sym typeface="宋体" panose="02010600030101010101" pitchFamily="2" charset="-122"/>
              </a:rPr>
              <a:t>(4) 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zh-CN" altLang="en-US">
                <a:latin typeface="Comic Sans MS" panose="030F0702030302020204" pitchFamily="2" charset="0"/>
                <a:ea typeface="宋体" panose="02010600030101010101" pitchFamily="2" charset="-122"/>
                <a:sym typeface="宋体" panose="02010600030101010101" pitchFamily="2" charset="-122"/>
              </a:rPr>
              <a:t>在现态为</a:t>
            </a:r>
            <a:r>
              <a:rPr lang="en-US" altLang="zh-CN">
                <a:latin typeface="Comic Sans MS" panose="030F0702030302020204" pitchFamily="2" charset="0"/>
                <a:ea typeface="宋体" panose="02010600030101010101" pitchFamily="2" charset="-122"/>
                <a:sym typeface="宋体" panose="02010600030101010101" pitchFamily="2" charset="-122"/>
              </a:rPr>
              <a:t>0111</a:t>
            </a:r>
            <a:r>
              <a:rPr lang="zh-CN" altLang="en-US">
                <a:latin typeface="Comic Sans MS" panose="030F0702030302020204" pitchFamily="2" charset="0"/>
                <a:ea typeface="宋体" panose="02010600030101010101" pitchFamily="2" charset="-122"/>
                <a:sym typeface="宋体" panose="02010600030101010101" pitchFamily="2" charset="-122"/>
              </a:rPr>
              <a:t>和</a:t>
            </a:r>
            <a:r>
              <a:rPr lang="en-US" altLang="zh-CN">
                <a:latin typeface="Comic Sans MS" panose="030F0702030302020204" pitchFamily="2" charset="0"/>
                <a:ea typeface="宋体" panose="02010600030101010101" pitchFamily="2" charset="-122"/>
                <a:sym typeface="宋体" panose="02010600030101010101" pitchFamily="2" charset="-122"/>
              </a:rPr>
              <a:t>1001</a:t>
            </a:r>
            <a:r>
              <a:rPr lang="zh-CN" altLang="en-US">
                <a:latin typeface="Comic Sans MS" panose="030F0702030302020204" pitchFamily="2" charset="0"/>
                <a:ea typeface="宋体" panose="02010600030101010101" pitchFamily="2" charset="-122"/>
                <a:sym typeface="宋体" panose="02010600030101010101" pitchFamily="2" charset="-122"/>
              </a:rPr>
              <a:t>时翻转</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6575" name="文本框 45061"/>
          <p:cNvSpPr txBox="1"/>
          <p:nvPr/>
        </p:nvSpPr>
        <p:spPr>
          <a:xfrm>
            <a:off x="1884363" y="5299075"/>
            <a:ext cx="1439862" cy="368300"/>
          </a:xfrm>
          <a:prstGeom prst="rect">
            <a:avLst/>
          </a:prstGeom>
          <a:noFill/>
          <a:ln w="9525">
            <a:noFill/>
          </a:ln>
        </p:spPr>
        <p:txBody>
          <a:bodyPr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C=Q</a:t>
            </a:r>
            <a:r>
              <a:rPr lang="en-US" altLang="zh-CN" baseline="-25000" dirty="0">
                <a:latin typeface="Comic Sans MS" panose="030F0702030302020204" pitchFamily="2" charset="0"/>
                <a:ea typeface="宋体" panose="02010600030101010101" pitchFamily="2" charset="-122"/>
              </a:rPr>
              <a:t>3</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0</a:t>
            </a:r>
            <a:endParaRPr lang="en-US" altLang="zh-CN" baseline="-25000" dirty="0">
              <a:latin typeface="Comic Sans MS" panose="030F0702030302020204" pitchFamily="2" charset="0"/>
              <a:ea typeface="宋体" panose="02010600030101010101" pitchFamily="2" charset="-122"/>
            </a:endParaRPr>
          </a:p>
        </p:txBody>
      </p:sp>
      <p:sp>
        <p:nvSpPr>
          <p:cNvPr id="15" name="文本框 34822"/>
          <p:cNvSpPr txBox="1"/>
          <p:nvPr/>
        </p:nvSpPr>
        <p:spPr>
          <a:xfrm>
            <a:off x="1884363" y="4784725"/>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endParaRPr lang="zh-CN" altLang="en-US" dirty="0">
              <a:latin typeface="Arial" panose="020B0604020202020204" pitchFamily="34" charset="0"/>
              <a:ea typeface="宋体" panose="02010600030101010101" pitchFamily="2" charset="-122"/>
            </a:endParaRPr>
          </a:p>
        </p:txBody>
      </p:sp>
      <p:sp>
        <p:nvSpPr>
          <p:cNvPr id="3" name="文本框 2"/>
          <p:cNvSpPr txBox="1"/>
          <p:nvPr/>
        </p:nvSpPr>
        <p:spPr>
          <a:xfrm>
            <a:off x="5651500" y="2952750"/>
            <a:ext cx="733425"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0xx1</a:t>
            </a:r>
            <a:endPar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7" name="右箭头 6"/>
          <p:cNvSpPr/>
          <p:nvPr/>
        </p:nvSpPr>
        <p:spPr>
          <a:xfrm>
            <a:off x="6454775" y="3065463"/>
            <a:ext cx="255588" cy="201612"/>
          </a:xfrm>
          <a:prstGeom prst="rightArrow">
            <a:avLst>
              <a:gd name="adj1" fmla="val 50000"/>
              <a:gd name="adj2" fmla="val 49986"/>
            </a:avLst>
          </a:prstGeom>
          <a:gradFill rotWithShape="1">
            <a:gsLst>
              <a:gs pos="0">
                <a:srgbClr val="E30000"/>
              </a:gs>
              <a:gs pos="100000">
                <a:srgbClr val="760303"/>
              </a:gs>
            </a:gsLst>
            <a:lin ang="0"/>
            <a:tileRect/>
          </a:gra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6562"/>
                                        </p:tgtEl>
                                        <p:attrNameLst>
                                          <p:attrName>style.visibility</p:attrName>
                                        </p:attrNameLst>
                                      </p:cBhvr>
                                      <p:to>
                                        <p:strVal val="visible"/>
                                      </p:to>
                                    </p:set>
                                    <p:anim calcmode="discrete" valueType="clr">
                                      <p:cBhvr override="childStyle">
                                        <p:cTn id="7" dur="80"/>
                                        <p:tgtEl>
                                          <p:spTgt spid="665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6562"/>
                                        </p:tgtEl>
                                        <p:attrNameLst>
                                          <p:attrName>fillcolor</p:attrName>
                                        </p:attrNameLst>
                                      </p:cBhvr>
                                      <p:tavLst>
                                        <p:tav tm="0">
                                          <p:val>
                                            <p:clrVal>
                                              <a:schemeClr val="accent2"/>
                                            </p:clrVal>
                                          </p:val>
                                        </p:tav>
                                        <p:tav tm="50000">
                                          <p:val>
                                            <p:clrVal>
                                              <a:schemeClr val="hlink"/>
                                            </p:clrVal>
                                          </p:val>
                                        </p:tav>
                                      </p:tavLst>
                                    </p:anim>
                                    <p:set>
                                      <p:cBhvr>
                                        <p:cTn id="9" dur="80"/>
                                        <p:tgtEl>
                                          <p:spTgt spid="6656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6561"/>
                                        </p:tgtEl>
                                        <p:attrNameLst>
                                          <p:attrName>style.visibility</p:attrName>
                                        </p:attrNameLst>
                                      </p:cBhvr>
                                      <p:to>
                                        <p:strVal val="visible"/>
                                      </p:to>
                                    </p:set>
                                    <p:animEffect transition="in" filter="dissolve">
                                      <p:cBhvr>
                                        <p:cTn id="14" dur="500"/>
                                        <p:tgtEl>
                                          <p:spTgt spid="66561"/>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2"/>
                                        </p:tgtEl>
                                        <p:attrNameLst>
                                          <p:attrName>style.visibility</p:attrName>
                                        </p:attrNameLst>
                                      </p:cBhvr>
                                      <p:to>
                                        <p:strVal val="visible"/>
                                      </p:to>
                                    </p:set>
                                    <p:anim calcmode="discrete" valueType="clr">
                                      <p:cBhvr override="childStyle">
                                        <p:cTn id="19"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
                                        </p:tgtEl>
                                        <p:attrNameLst>
                                          <p:attrName>fillcolor</p:attrName>
                                        </p:attrNameLst>
                                      </p:cBhvr>
                                      <p:tavLst>
                                        <p:tav tm="0">
                                          <p:val>
                                            <p:clrVal>
                                              <a:schemeClr val="accent2"/>
                                            </p:clrVal>
                                          </p:val>
                                        </p:tav>
                                        <p:tav tm="50000">
                                          <p:val>
                                            <p:clrVal>
                                              <a:schemeClr val="hlink"/>
                                            </p:clrVal>
                                          </p:val>
                                        </p:tav>
                                      </p:tavLst>
                                    </p:anim>
                                    <p:set>
                                      <p:cBhvr>
                                        <p:cTn id="21" dur="80"/>
                                        <p:tgtEl>
                                          <p:spTgt spid="2"/>
                                        </p:tgtEl>
                                        <p:attrNameLst>
                                          <p:attrName>fill.type</p:attrName>
                                        </p:attrNameLst>
                                      </p:cBhvr>
                                      <p:to>
                                        <p:strVal val="solid"/>
                                      </p:to>
                                    </p:set>
                                  </p:childTnLst>
                                </p:cTn>
                              </p:par>
                            </p:childTnLst>
                          </p:cTn>
                        </p:par>
                        <p:par>
                          <p:cTn id="22" fill="hold">
                            <p:stCondLst>
                              <p:cond delay="359"/>
                            </p:stCondLst>
                            <p:childTnLst>
                              <p:par>
                                <p:cTn id="23" presetID="1"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359"/>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6"/>
                                        </p:tgtEl>
                                        <p:attrNameLst>
                                          <p:attrName>style.visibility</p:attrName>
                                        </p:attrNameLst>
                                      </p:cBhvr>
                                      <p:to>
                                        <p:strVal val="visible"/>
                                      </p:to>
                                    </p:set>
                                    <p:anim calcmode="discrete" valueType="clr">
                                      <p:cBhvr override="childStyle">
                                        <p:cTn id="28"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
                                        </p:tgtEl>
                                        <p:attrNameLst>
                                          <p:attrName>fillcolor</p:attrName>
                                        </p:attrNameLst>
                                      </p:cBhvr>
                                      <p:tavLst>
                                        <p:tav tm="0">
                                          <p:val>
                                            <p:clrVal>
                                              <a:schemeClr val="accent2"/>
                                            </p:clrVal>
                                          </p:val>
                                        </p:tav>
                                        <p:tav tm="50000">
                                          <p:val>
                                            <p:clrVal>
                                              <a:schemeClr val="hlink"/>
                                            </p:clrVal>
                                          </p:val>
                                        </p:tav>
                                      </p:tavLst>
                                    </p:anim>
                                    <p:set>
                                      <p:cBhvr>
                                        <p:cTn id="30" dur="80"/>
                                        <p:tgtEl>
                                          <p:spTgt spid="6"/>
                                        </p:tgtEl>
                                        <p:attrNameLst>
                                          <p:attrName>fill.type</p:attrName>
                                        </p:attrNameLst>
                                      </p:cBhvr>
                                      <p:to>
                                        <p:strVal val="solid"/>
                                      </p:to>
                                    </p:set>
                                  </p:childTnLst>
                                </p:cTn>
                              </p:par>
                            </p:childTnLst>
                          </p:cTn>
                        </p:par>
                        <p:par>
                          <p:cTn id="31" fill="hold">
                            <p:stCondLst>
                              <p:cond delay="72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4"/>
                                        </p:tgtEl>
                                        <p:attrNameLst>
                                          <p:attrName>style.visibility</p:attrName>
                                        </p:attrNameLst>
                                      </p:cBhvr>
                                      <p:to>
                                        <p:strVal val="visible"/>
                                      </p:to>
                                    </p:set>
                                    <p:anim calcmode="discrete" valueType="clr">
                                      <p:cBhvr override="childStyle">
                                        <p:cTn id="34"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4"/>
                                        </p:tgtEl>
                                        <p:attrNameLst>
                                          <p:attrName>fillcolor</p:attrName>
                                        </p:attrNameLst>
                                      </p:cBhvr>
                                      <p:tavLst>
                                        <p:tav tm="0">
                                          <p:val>
                                            <p:clrVal>
                                              <a:schemeClr val="accent2"/>
                                            </p:clrVal>
                                          </p:val>
                                        </p:tav>
                                        <p:tav tm="50000">
                                          <p:val>
                                            <p:clrVal>
                                              <a:schemeClr val="hlink"/>
                                            </p:clrVal>
                                          </p:val>
                                        </p:tav>
                                      </p:tavLst>
                                    </p:anim>
                                    <p:set>
                                      <p:cBhvr>
                                        <p:cTn id="36" dur="80"/>
                                        <p:tgtEl>
                                          <p:spTgt spid="4"/>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6570"/>
                                        </p:tgtEl>
                                        <p:attrNameLst>
                                          <p:attrName>style.visibility</p:attrName>
                                        </p:attrNameLst>
                                      </p:cBhvr>
                                      <p:to>
                                        <p:strVal val="visible"/>
                                      </p:to>
                                    </p:set>
                                    <p:animEffect transition="in" filter="wipe(left)">
                                      <p:cBhvr>
                                        <p:cTn id="41" dur="500"/>
                                        <p:tgtEl>
                                          <p:spTgt spid="66570"/>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66571"/>
                                        </p:tgtEl>
                                        <p:attrNameLst>
                                          <p:attrName>style.visibility</p:attrName>
                                        </p:attrNameLst>
                                      </p:cBhvr>
                                      <p:to>
                                        <p:strVal val="visible"/>
                                      </p:to>
                                    </p:set>
                                    <p:anim calcmode="discrete" valueType="clr">
                                      <p:cBhvr override="childStyle">
                                        <p:cTn id="46" dur="80"/>
                                        <p:tgtEl>
                                          <p:spTgt spid="66571"/>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66571"/>
                                        </p:tgtEl>
                                        <p:attrNameLst>
                                          <p:attrName>fillcolor</p:attrName>
                                        </p:attrNameLst>
                                      </p:cBhvr>
                                      <p:tavLst>
                                        <p:tav tm="0">
                                          <p:val>
                                            <p:clrVal>
                                              <a:schemeClr val="accent2"/>
                                            </p:clrVal>
                                          </p:val>
                                        </p:tav>
                                        <p:tav tm="50000">
                                          <p:val>
                                            <p:clrVal>
                                              <a:schemeClr val="hlink"/>
                                            </p:clrVal>
                                          </p:val>
                                        </p:tav>
                                      </p:tavLst>
                                    </p:anim>
                                    <p:set>
                                      <p:cBhvr>
                                        <p:cTn id="48" dur="80"/>
                                        <p:tgtEl>
                                          <p:spTgt spid="66571"/>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66572"/>
                                        </p:tgtEl>
                                        <p:attrNameLst>
                                          <p:attrName>style.visibility</p:attrName>
                                        </p:attrNameLst>
                                      </p:cBhvr>
                                      <p:to>
                                        <p:strVal val="visible"/>
                                      </p:to>
                                    </p:set>
                                    <p:animEffect transition="in" filter="wipe(up)">
                                      <p:cBhvr>
                                        <p:cTn id="53" dur="500"/>
                                        <p:tgtEl>
                                          <p:spTgt spid="66572"/>
                                        </p:tgtEl>
                                      </p:cBhvr>
                                    </p:animEffec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3"/>
                                        </p:tgtEl>
                                        <p:attrNameLst>
                                          <p:attrName>style.visibility</p:attrName>
                                        </p:attrNameLst>
                                      </p:cBhvr>
                                      <p:to>
                                        <p:strVal val="visible"/>
                                      </p:to>
                                    </p:set>
                                    <p:anim calcmode="discrete" valueType="clr">
                                      <p:cBhvr override="childStyle">
                                        <p:cTn id="58"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3"/>
                                        </p:tgtEl>
                                        <p:attrNameLst>
                                          <p:attrName>fillcolor</p:attrName>
                                        </p:attrNameLst>
                                      </p:cBhvr>
                                      <p:tavLst>
                                        <p:tav tm="0">
                                          <p:val>
                                            <p:clrVal>
                                              <a:schemeClr val="accent2"/>
                                            </p:clrVal>
                                          </p:val>
                                        </p:tav>
                                        <p:tav tm="50000">
                                          <p:val>
                                            <p:clrVal>
                                              <a:schemeClr val="hlink"/>
                                            </p:clrVal>
                                          </p:val>
                                        </p:tav>
                                      </p:tavLst>
                                    </p:anim>
                                    <p:set>
                                      <p:cBhvr>
                                        <p:cTn id="60" dur="80"/>
                                        <p:tgtEl>
                                          <p:spTgt spid="3"/>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par>
                          <p:cTn id="65" fill="hold">
                            <p:stCondLst>
                              <p:cond delay="0"/>
                            </p:stCondLst>
                            <p:childTnLst>
                              <p:par>
                                <p:cTn id="66" presetID="27" presetClass="entr" presetSubtype="0" fill="hold" grpId="0" nodeType="afterEffect">
                                  <p:stCondLst>
                                    <p:cond delay="0"/>
                                  </p:stCondLst>
                                  <p:iterate type="lt">
                                    <p:tmPct val="50000"/>
                                  </p:iterate>
                                  <p:childTnLst>
                                    <p:set>
                                      <p:cBhvr>
                                        <p:cTn id="67" dur="1" fill="hold">
                                          <p:stCondLst>
                                            <p:cond delay="0"/>
                                          </p:stCondLst>
                                        </p:cTn>
                                        <p:tgtEl>
                                          <p:spTgt spid="66563"/>
                                        </p:tgtEl>
                                        <p:attrNameLst>
                                          <p:attrName>style.visibility</p:attrName>
                                        </p:attrNameLst>
                                      </p:cBhvr>
                                      <p:to>
                                        <p:strVal val="visible"/>
                                      </p:to>
                                    </p:set>
                                    <p:anim calcmode="discrete" valueType="clr">
                                      <p:cBhvr override="childStyle">
                                        <p:cTn id="68" dur="80"/>
                                        <p:tgtEl>
                                          <p:spTgt spid="66563"/>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66563"/>
                                        </p:tgtEl>
                                        <p:attrNameLst>
                                          <p:attrName>fillcolor</p:attrName>
                                        </p:attrNameLst>
                                      </p:cBhvr>
                                      <p:tavLst>
                                        <p:tav tm="0">
                                          <p:val>
                                            <p:clrVal>
                                              <a:schemeClr val="accent2"/>
                                            </p:clrVal>
                                          </p:val>
                                        </p:tav>
                                        <p:tav tm="50000">
                                          <p:val>
                                            <p:clrVal>
                                              <a:schemeClr val="hlink"/>
                                            </p:clrVal>
                                          </p:val>
                                        </p:tav>
                                      </p:tavLst>
                                    </p:anim>
                                    <p:set>
                                      <p:cBhvr>
                                        <p:cTn id="70" dur="80"/>
                                        <p:tgtEl>
                                          <p:spTgt spid="66563"/>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6573"/>
                                        </p:tgtEl>
                                        <p:attrNameLst>
                                          <p:attrName>style.visibility</p:attrName>
                                        </p:attrNameLst>
                                      </p:cBhvr>
                                      <p:to>
                                        <p:strVal val="visible"/>
                                      </p:to>
                                    </p:set>
                                    <p:animEffect transition="in" filter="wipe(left)">
                                      <p:cBhvr>
                                        <p:cTn id="75" dur="500"/>
                                        <p:tgtEl>
                                          <p:spTgt spid="66573"/>
                                        </p:tgtEl>
                                      </p:cBhvr>
                                    </p:animEffect>
                                  </p:childTnLst>
                                </p:cTn>
                              </p:par>
                            </p:childTnLst>
                          </p:cTn>
                        </p:par>
                      </p:childTnLst>
                    </p:cTn>
                  </p:par>
                  <p:par>
                    <p:cTn id="76" fill="hold">
                      <p:stCondLst>
                        <p:cond delay="indefinite"/>
                      </p:stCondLst>
                      <p:childTnLst>
                        <p:par>
                          <p:cTn id="77" fill="hold">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66564"/>
                                        </p:tgtEl>
                                        <p:attrNameLst>
                                          <p:attrName>style.visibility</p:attrName>
                                        </p:attrNameLst>
                                      </p:cBhvr>
                                      <p:to>
                                        <p:strVal val="visible"/>
                                      </p:to>
                                    </p:set>
                                    <p:anim calcmode="discrete" valueType="clr">
                                      <p:cBhvr override="childStyle">
                                        <p:cTn id="80" dur="80"/>
                                        <p:tgtEl>
                                          <p:spTgt spid="66564"/>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66564"/>
                                        </p:tgtEl>
                                        <p:attrNameLst>
                                          <p:attrName>fillcolor</p:attrName>
                                        </p:attrNameLst>
                                      </p:cBhvr>
                                      <p:tavLst>
                                        <p:tav tm="0">
                                          <p:val>
                                            <p:clrVal>
                                              <a:schemeClr val="accent2"/>
                                            </p:clrVal>
                                          </p:val>
                                        </p:tav>
                                        <p:tav tm="50000">
                                          <p:val>
                                            <p:clrVal>
                                              <a:schemeClr val="hlink"/>
                                            </p:clrVal>
                                          </p:val>
                                        </p:tav>
                                      </p:tavLst>
                                    </p:anim>
                                    <p:set>
                                      <p:cBhvr>
                                        <p:cTn id="82" dur="80"/>
                                        <p:tgtEl>
                                          <p:spTgt spid="66564"/>
                                        </p:tgtEl>
                                        <p:attrNameLst>
                                          <p:attrName>fill.type</p:attrName>
                                        </p:attrNameLst>
                                      </p:cBhvr>
                                      <p:to>
                                        <p:strVal val="solid"/>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6574"/>
                                        </p:tgtEl>
                                        <p:attrNameLst>
                                          <p:attrName>style.visibility</p:attrName>
                                        </p:attrNameLst>
                                      </p:cBhvr>
                                      <p:to>
                                        <p:strVal val="visible"/>
                                      </p:to>
                                    </p:set>
                                    <p:animEffect transition="in" filter="wipe(left)">
                                      <p:cBhvr>
                                        <p:cTn id="87" dur="500"/>
                                        <p:tgtEl>
                                          <p:spTgt spid="66574"/>
                                        </p:tgtEl>
                                      </p:cBhvr>
                                    </p:animEffect>
                                  </p:childTnLst>
                                </p:cTn>
                              </p:par>
                            </p:childTnLst>
                          </p:cTn>
                        </p:par>
                      </p:childTnLst>
                    </p:cTn>
                  </p:par>
                  <p:par>
                    <p:cTn id="88" fill="hold">
                      <p:stCondLst>
                        <p:cond delay="indefinite"/>
                      </p:stCondLst>
                      <p:childTnLst>
                        <p:par>
                          <p:cTn id="89" fill="hold">
                            <p:stCondLst>
                              <p:cond delay="0"/>
                            </p:stCondLst>
                            <p:childTnLst>
                              <p:par>
                                <p:cTn id="90" presetID="27" presetClass="entr" presetSubtype="0" fill="hold" grpId="0" nodeType="clickEffect">
                                  <p:stCondLst>
                                    <p:cond delay="0"/>
                                  </p:stCondLst>
                                  <p:iterate type="lt">
                                    <p:tmPct val="50000"/>
                                  </p:iterate>
                                  <p:childTnLst>
                                    <p:set>
                                      <p:cBhvr>
                                        <p:cTn id="91" dur="1" fill="hold">
                                          <p:stCondLst>
                                            <p:cond delay="0"/>
                                          </p:stCondLst>
                                        </p:cTn>
                                        <p:tgtEl>
                                          <p:spTgt spid="66565"/>
                                        </p:tgtEl>
                                        <p:attrNameLst>
                                          <p:attrName>style.visibility</p:attrName>
                                        </p:attrNameLst>
                                      </p:cBhvr>
                                      <p:to>
                                        <p:strVal val="visible"/>
                                      </p:to>
                                    </p:set>
                                    <p:anim calcmode="discrete" valueType="clr">
                                      <p:cBhvr override="childStyle">
                                        <p:cTn id="92" dur="80"/>
                                        <p:tgtEl>
                                          <p:spTgt spid="66565"/>
                                        </p:tgtEl>
                                        <p:attrNameLst>
                                          <p:attrName>style.color</p:attrName>
                                        </p:attrNameLst>
                                      </p:cBhvr>
                                      <p:tavLst>
                                        <p:tav tm="0">
                                          <p:val>
                                            <p:clrVal>
                                              <a:schemeClr val="accent2"/>
                                            </p:clrVal>
                                          </p:val>
                                        </p:tav>
                                        <p:tav tm="50000">
                                          <p:val>
                                            <p:clrVal>
                                              <a:schemeClr val="hlink"/>
                                            </p:clrVal>
                                          </p:val>
                                        </p:tav>
                                      </p:tavLst>
                                    </p:anim>
                                    <p:anim calcmode="discrete" valueType="clr">
                                      <p:cBhvr>
                                        <p:cTn id="93" dur="80"/>
                                        <p:tgtEl>
                                          <p:spTgt spid="66565"/>
                                        </p:tgtEl>
                                        <p:attrNameLst>
                                          <p:attrName>fillcolor</p:attrName>
                                        </p:attrNameLst>
                                      </p:cBhvr>
                                      <p:tavLst>
                                        <p:tav tm="0">
                                          <p:val>
                                            <p:clrVal>
                                              <a:schemeClr val="accent2"/>
                                            </p:clrVal>
                                          </p:val>
                                        </p:tav>
                                        <p:tav tm="50000">
                                          <p:val>
                                            <p:clrVal>
                                              <a:schemeClr val="hlink"/>
                                            </p:clrVal>
                                          </p:val>
                                        </p:tav>
                                      </p:tavLst>
                                    </p:anim>
                                    <p:set>
                                      <p:cBhvr>
                                        <p:cTn id="94" dur="80"/>
                                        <p:tgtEl>
                                          <p:spTgt spid="66565"/>
                                        </p:tgtEl>
                                        <p:attrNameLst>
                                          <p:attrName>fill.type</p:attrName>
                                        </p:attrNameLst>
                                      </p:cBhvr>
                                      <p:to>
                                        <p:strVal val="solid"/>
                                      </p:to>
                                    </p:set>
                                  </p:childTnLst>
                                </p:cTn>
                              </p:par>
                            </p:childTnLst>
                          </p:cTn>
                        </p:par>
                      </p:childTnLst>
                    </p:cTn>
                  </p:par>
                  <p:par>
                    <p:cTn id="95" fill="hold">
                      <p:stCondLst>
                        <p:cond delay="indefinite"/>
                      </p:stCondLst>
                      <p:childTnLst>
                        <p:par>
                          <p:cTn id="96" fill="hold">
                            <p:stCondLst>
                              <p:cond delay="0"/>
                            </p:stCondLst>
                            <p:childTnLst>
                              <p:par>
                                <p:cTn id="97" presetID="27" presetClass="entr" presetSubtype="0" fill="hold" grpId="0" nodeType="clickEffect">
                                  <p:stCondLst>
                                    <p:cond delay="0"/>
                                  </p:stCondLst>
                                  <p:iterate type="lt">
                                    <p:tmPct val="50000"/>
                                  </p:iterate>
                                  <p:childTnLst>
                                    <p:set>
                                      <p:cBhvr>
                                        <p:cTn id="98" dur="1" fill="hold">
                                          <p:stCondLst>
                                            <p:cond delay="0"/>
                                          </p:stCondLst>
                                        </p:cTn>
                                        <p:tgtEl>
                                          <p:spTgt spid="15"/>
                                        </p:tgtEl>
                                        <p:attrNameLst>
                                          <p:attrName>style.visibility</p:attrName>
                                        </p:attrNameLst>
                                      </p:cBhvr>
                                      <p:to>
                                        <p:strVal val="visible"/>
                                      </p:to>
                                    </p:set>
                                    <p:anim calcmode="discrete" valueType="clr">
                                      <p:cBhvr override="childStyle">
                                        <p:cTn id="99"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100" dur="80"/>
                                        <p:tgtEl>
                                          <p:spTgt spid="15"/>
                                        </p:tgtEl>
                                        <p:attrNameLst>
                                          <p:attrName>fillcolor</p:attrName>
                                        </p:attrNameLst>
                                      </p:cBhvr>
                                      <p:tavLst>
                                        <p:tav tm="0">
                                          <p:val>
                                            <p:clrVal>
                                              <a:schemeClr val="accent2"/>
                                            </p:clrVal>
                                          </p:val>
                                        </p:tav>
                                        <p:tav tm="50000">
                                          <p:val>
                                            <p:clrVal>
                                              <a:schemeClr val="hlink"/>
                                            </p:clrVal>
                                          </p:val>
                                        </p:tav>
                                      </p:tavLst>
                                    </p:anim>
                                    <p:set>
                                      <p:cBhvr>
                                        <p:cTn id="101" dur="80"/>
                                        <p:tgtEl>
                                          <p:spTgt spid="15"/>
                                        </p:tgtEl>
                                        <p:attrNameLst>
                                          <p:attrName>fill.type</p:attrName>
                                        </p:attrNameLst>
                                      </p:cBhvr>
                                      <p:to>
                                        <p:strVal val="solid"/>
                                      </p:to>
                                    </p:set>
                                  </p:childTnLst>
                                </p:cTn>
                              </p:par>
                            </p:childTnLst>
                          </p:cTn>
                        </p:par>
                        <p:par>
                          <p:cTn id="102" fill="hold">
                            <p:stCondLst>
                              <p:cond delay="199"/>
                            </p:stCondLst>
                            <p:childTnLst>
                              <p:par>
                                <p:cTn id="103" presetID="27" presetClass="entr" presetSubtype="0" fill="hold" grpId="0" nodeType="afterEffect">
                                  <p:stCondLst>
                                    <p:cond delay="0"/>
                                  </p:stCondLst>
                                  <p:iterate type="lt">
                                    <p:tmPct val="50000"/>
                                  </p:iterate>
                                  <p:childTnLst>
                                    <p:set>
                                      <p:cBhvr>
                                        <p:cTn id="104" dur="1" fill="hold">
                                          <p:stCondLst>
                                            <p:cond delay="0"/>
                                          </p:stCondLst>
                                        </p:cTn>
                                        <p:tgtEl>
                                          <p:spTgt spid="66575"/>
                                        </p:tgtEl>
                                        <p:attrNameLst>
                                          <p:attrName>style.visibility</p:attrName>
                                        </p:attrNameLst>
                                      </p:cBhvr>
                                      <p:to>
                                        <p:strVal val="visible"/>
                                      </p:to>
                                    </p:set>
                                    <p:anim calcmode="discrete" valueType="clr">
                                      <p:cBhvr override="childStyle">
                                        <p:cTn id="105" dur="80"/>
                                        <p:tgtEl>
                                          <p:spTgt spid="66575"/>
                                        </p:tgtEl>
                                        <p:attrNameLst>
                                          <p:attrName>style.color</p:attrName>
                                        </p:attrNameLst>
                                      </p:cBhvr>
                                      <p:tavLst>
                                        <p:tav tm="0">
                                          <p:val>
                                            <p:clrVal>
                                              <a:schemeClr val="accent2"/>
                                            </p:clrVal>
                                          </p:val>
                                        </p:tav>
                                        <p:tav tm="50000">
                                          <p:val>
                                            <p:clrVal>
                                              <a:schemeClr val="hlink"/>
                                            </p:clrVal>
                                          </p:val>
                                        </p:tav>
                                      </p:tavLst>
                                    </p:anim>
                                    <p:anim calcmode="discrete" valueType="clr">
                                      <p:cBhvr>
                                        <p:cTn id="106" dur="80"/>
                                        <p:tgtEl>
                                          <p:spTgt spid="66575"/>
                                        </p:tgtEl>
                                        <p:attrNameLst>
                                          <p:attrName>fillcolor</p:attrName>
                                        </p:attrNameLst>
                                      </p:cBhvr>
                                      <p:tavLst>
                                        <p:tav tm="0">
                                          <p:val>
                                            <p:clrVal>
                                              <a:schemeClr val="accent2"/>
                                            </p:clrVal>
                                          </p:val>
                                        </p:tav>
                                        <p:tav tm="50000">
                                          <p:val>
                                            <p:clrVal>
                                              <a:schemeClr val="hlink"/>
                                            </p:clrVal>
                                          </p:val>
                                        </p:tav>
                                      </p:tavLst>
                                    </p:anim>
                                    <p:set>
                                      <p:cBhvr>
                                        <p:cTn id="107" dur="80"/>
                                        <p:tgtEl>
                                          <p:spTgt spid="6657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6562" grpId="0"/>
      <p:bldP spid="66562" grpId="1"/>
      <p:bldP spid="2" grpId="0"/>
      <p:bldP spid="2" grpId="1"/>
      <p:bldP spid="5" grpId="0" animBg="1"/>
      <p:bldP spid="5" grpId="1" animBg="1"/>
      <p:bldP spid="6" grpId="0"/>
      <p:bldP spid="6" grpId="1"/>
      <p:bldP spid="4" grpId="0"/>
      <p:bldP spid="4" grpId="1"/>
      <p:bldP spid="66570" grpId="0"/>
      <p:bldP spid="66570" grpId="1"/>
      <p:bldP spid="66571" grpId="0"/>
      <p:bldP spid="66571" grpId="1"/>
      <p:bldP spid="66572" grpId="0"/>
      <p:bldP spid="66572" grpId="1"/>
      <p:bldP spid="3" grpId="0"/>
      <p:bldP spid="3" grpId="1"/>
      <p:bldP spid="7" grpId="0" animBg="1"/>
      <p:bldP spid="7" grpId="1" animBg="1"/>
      <p:bldP spid="66563" grpId="0"/>
      <p:bldP spid="66563" grpId="1"/>
      <p:bldP spid="66573" grpId="0"/>
      <p:bldP spid="66573" grpId="1"/>
      <p:bldP spid="66564" grpId="0"/>
      <p:bldP spid="66564" grpId="1"/>
      <p:bldP spid="66574" grpId="0"/>
      <p:bldP spid="66574" grpId="1"/>
      <p:bldP spid="66565" grpId="0"/>
      <p:bldP spid="66565" grpId="1"/>
      <p:bldP spid="66575" grpId="0"/>
      <p:bldP spid="6657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7585" name="对象 -2147482209"/>
          <p:cNvGraphicFramePr/>
          <p:nvPr>
            <p:custDataLst>
              <p:tags r:id="rId1"/>
            </p:custDataLst>
          </p:nvPr>
        </p:nvGraphicFramePr>
        <p:xfrm>
          <a:off x="1081088" y="757238"/>
          <a:ext cx="6704012" cy="2100262"/>
        </p:xfrm>
        <a:graphic>
          <a:graphicData uri="http://schemas.openxmlformats.org/presentationml/2006/ole">
            <mc:AlternateContent xmlns:mc="http://schemas.openxmlformats.org/markup-compatibility/2006">
              <mc:Choice xmlns:v="urn:schemas-microsoft-com:vml" Requires="v">
                <p:oleObj spid="_x0000_s3164" name="" r:id="rId2" imgW="8166100" imgH="2425700" progId="Visio.Drawing.11">
                  <p:embed/>
                </p:oleObj>
              </mc:Choice>
              <mc:Fallback>
                <p:oleObj name="" r:id="rId2" imgW="8166100" imgH="2425700" progId="Visio.Drawing.11">
                  <p:embed/>
                  <p:pic>
                    <p:nvPicPr>
                      <p:cNvPr id="0" name="图片 3163"/>
                      <p:cNvPicPr/>
                      <p:nvPr/>
                    </p:nvPicPr>
                    <p:blipFill>
                      <a:blip r:embed="rId3"/>
                      <a:stretch>
                        <a:fillRect/>
                      </a:stretch>
                    </p:blipFill>
                    <p:spPr>
                      <a:xfrm>
                        <a:off x="1081088" y="757238"/>
                        <a:ext cx="6704012" cy="2100262"/>
                      </a:xfrm>
                      <a:prstGeom prst="rect">
                        <a:avLst/>
                      </a:prstGeom>
                      <a:noFill/>
                      <a:ln w="38100">
                        <a:noFill/>
                        <a:miter/>
                      </a:ln>
                    </p:spPr>
                  </p:pic>
                </p:oleObj>
              </mc:Fallback>
            </mc:AlternateContent>
          </a:graphicData>
        </a:graphic>
      </p:graphicFrame>
      <p:sp>
        <p:nvSpPr>
          <p:cNvPr id="67586" name="文本框 9"/>
          <p:cNvSpPr txBox="1"/>
          <p:nvPr/>
        </p:nvSpPr>
        <p:spPr>
          <a:xfrm>
            <a:off x="3341688" y="3148013"/>
            <a:ext cx="1785937"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=1·EN</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7587" name="文本框 8"/>
          <p:cNvSpPr txBox="1"/>
          <p:nvPr/>
        </p:nvSpPr>
        <p:spPr>
          <a:xfrm>
            <a:off x="3341688" y="3594100"/>
            <a:ext cx="2262187"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7588" name="文本框 9"/>
          <p:cNvSpPr txBox="1"/>
          <p:nvPr/>
        </p:nvSpPr>
        <p:spPr>
          <a:xfrm>
            <a:off x="3368675" y="4157663"/>
            <a:ext cx="2236788"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67589" name="文本框 10"/>
          <p:cNvSpPr txBox="1"/>
          <p:nvPr/>
        </p:nvSpPr>
        <p:spPr>
          <a:xfrm>
            <a:off x="3368675" y="4700588"/>
            <a:ext cx="2881313" cy="547687"/>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a:latin typeface="Comic Sans MS" panose="030F0702030302020204" pitchFamily="2" charset="0"/>
              <a:ea typeface="宋体" panose="02010600030101010101" pitchFamily="2" charset="-122"/>
              <a:sym typeface="宋体" panose="02010600030101010101" pitchFamily="2" charset="-122"/>
            </a:endParaRPr>
          </a:p>
          <a:p>
            <a:endParaRPr lang="en-US" altLang="zh-CN" baseline="-25000">
              <a:latin typeface="Comic Sans MS" panose="030F0702030302020204" pitchFamily="2" charset="0"/>
              <a:ea typeface="宋体" panose="02010600030101010101" pitchFamily="2" charset="-122"/>
              <a:sym typeface="宋体" panose="02010600030101010101" pitchFamily="2" charset="-122"/>
            </a:endParaRPr>
          </a:p>
        </p:txBody>
      </p:sp>
      <p:sp>
        <p:nvSpPr>
          <p:cNvPr id="67590" name="文本框 45061"/>
          <p:cNvSpPr txBox="1"/>
          <p:nvPr/>
        </p:nvSpPr>
        <p:spPr>
          <a:xfrm>
            <a:off x="3368675" y="5248275"/>
            <a:ext cx="1439863" cy="368300"/>
          </a:xfrm>
          <a:prstGeom prst="rect">
            <a:avLst/>
          </a:prstGeom>
          <a:noFill/>
          <a:ln w="9525">
            <a:noFill/>
          </a:ln>
        </p:spPr>
        <p:txBody>
          <a:bodyPr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C=Q</a:t>
            </a:r>
            <a:r>
              <a:rPr lang="en-US" altLang="zh-CN" baseline="-25000" dirty="0">
                <a:latin typeface="Comic Sans MS" panose="030F0702030302020204" pitchFamily="2" charset="0"/>
                <a:ea typeface="宋体" panose="02010600030101010101" pitchFamily="2" charset="-122"/>
              </a:rPr>
              <a:t>3</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0</a:t>
            </a:r>
            <a:endParaRPr lang="en-US" altLang="zh-CN" baseline="-25000" dirty="0">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7585"/>
                                        </p:tgtEl>
                                        <p:attrNameLst>
                                          <p:attrName>style.visibility</p:attrName>
                                        </p:attrNameLst>
                                      </p:cBhvr>
                                      <p:to>
                                        <p:strVal val="visible"/>
                                      </p:to>
                                    </p:set>
                                    <p:animEffect transition="in" filter="dissolve">
                                      <p:cBhvr>
                                        <p:cTn id="7" dur="500"/>
                                        <p:tgtEl>
                                          <p:spTgt spid="675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586"/>
                                        </p:tgtEl>
                                        <p:attrNameLst>
                                          <p:attrName>style.visibility</p:attrName>
                                        </p:attrNameLst>
                                      </p:cBhvr>
                                      <p:to>
                                        <p:strVal val="visible"/>
                                      </p:to>
                                    </p:set>
                                    <p:animEffect transition="in" filter="wipe(left)">
                                      <p:cBhvr>
                                        <p:cTn id="12" dur="500"/>
                                        <p:tgtEl>
                                          <p:spTgt spid="6758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7587"/>
                                        </p:tgtEl>
                                        <p:attrNameLst>
                                          <p:attrName>style.visibility</p:attrName>
                                        </p:attrNameLst>
                                      </p:cBhvr>
                                      <p:to>
                                        <p:strVal val="visible"/>
                                      </p:to>
                                    </p:set>
                                    <p:animEffect transition="in" filter="wipe(left)">
                                      <p:cBhvr>
                                        <p:cTn id="15" dur="500"/>
                                        <p:tgtEl>
                                          <p:spTgt spid="6758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7588"/>
                                        </p:tgtEl>
                                        <p:attrNameLst>
                                          <p:attrName>style.visibility</p:attrName>
                                        </p:attrNameLst>
                                      </p:cBhvr>
                                      <p:to>
                                        <p:strVal val="visible"/>
                                      </p:to>
                                    </p:set>
                                    <p:animEffect transition="in" filter="wipe(left)">
                                      <p:cBhvr>
                                        <p:cTn id="18" dur="500"/>
                                        <p:tgtEl>
                                          <p:spTgt spid="6758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7589"/>
                                        </p:tgtEl>
                                        <p:attrNameLst>
                                          <p:attrName>style.visibility</p:attrName>
                                        </p:attrNameLst>
                                      </p:cBhvr>
                                      <p:to>
                                        <p:strVal val="visible"/>
                                      </p:to>
                                    </p:set>
                                    <p:animEffect transition="in" filter="wipe(left)">
                                      <p:cBhvr>
                                        <p:cTn id="21" dur="500"/>
                                        <p:tgtEl>
                                          <p:spTgt spid="67589"/>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67590"/>
                                        </p:tgtEl>
                                        <p:attrNameLst>
                                          <p:attrName>style.visibility</p:attrName>
                                        </p:attrNameLst>
                                      </p:cBhvr>
                                      <p:to>
                                        <p:strVal val="visible"/>
                                      </p:to>
                                    </p:set>
                                    <p:anim calcmode="discrete" valueType="clr">
                                      <p:cBhvr override="childStyle">
                                        <p:cTn id="26" dur="80"/>
                                        <p:tgtEl>
                                          <p:spTgt spid="67590"/>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7590"/>
                                        </p:tgtEl>
                                        <p:attrNameLst>
                                          <p:attrName>fillcolor</p:attrName>
                                        </p:attrNameLst>
                                      </p:cBhvr>
                                      <p:tavLst>
                                        <p:tav tm="0">
                                          <p:val>
                                            <p:clrVal>
                                              <a:schemeClr val="accent2"/>
                                            </p:clrVal>
                                          </p:val>
                                        </p:tav>
                                        <p:tav tm="50000">
                                          <p:val>
                                            <p:clrVal>
                                              <a:schemeClr val="hlink"/>
                                            </p:clrVal>
                                          </p:val>
                                        </p:tav>
                                      </p:tavLst>
                                    </p:anim>
                                    <p:set>
                                      <p:cBhvr>
                                        <p:cTn id="28" dur="80"/>
                                        <p:tgtEl>
                                          <p:spTgt spid="6759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87" grpId="0"/>
      <p:bldP spid="67588" grpId="0"/>
      <p:bldP spid="67589" grpId="0"/>
      <p:bldP spid="67586" grpId="1"/>
      <p:bldP spid="67587" grpId="1"/>
      <p:bldP spid="67588" grpId="1"/>
      <p:bldP spid="67589" grpId="1"/>
      <p:bldP spid="67590" grpId="0"/>
      <p:bldP spid="67590"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文本框 46082"/>
          <p:cNvSpPr txBox="1"/>
          <p:nvPr/>
        </p:nvSpPr>
        <p:spPr>
          <a:xfrm>
            <a:off x="660400" y="561975"/>
            <a:ext cx="2576513" cy="784225"/>
          </a:xfrm>
          <a:prstGeom prst="rect">
            <a:avLst/>
          </a:prstGeom>
          <a:noFill/>
          <a:ln w="9525">
            <a:noFill/>
          </a:ln>
        </p:spPr>
        <p:txBody>
          <a:bodyPr wrap="square" anchor="t" anchorCtr="0">
            <a:spAutoFit/>
          </a:bodyPr>
          <a:p>
            <a:pPr algn="ct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同步十进制加法计数器</a:t>
            </a:r>
            <a:endParaRPr lang="zh-CN" altLang="en-US" dirty="0">
              <a:solidFill>
                <a:srgbClr val="FF3300"/>
              </a:solidFill>
              <a:latin typeface="Comic Sans MS" panose="030F0702030302020204" pitchFamily="2" charset="0"/>
              <a:ea typeface="宋体" panose="02010600030101010101" pitchFamily="2" charset="-122"/>
            </a:endParaRPr>
          </a:p>
          <a:p>
            <a:pPr algn="ctr" eaLnBrk="0" hangingPunct="0">
              <a:spcBef>
                <a:spcPct val="50000"/>
              </a:spcBef>
            </a:pPr>
            <a:r>
              <a:rPr lang="en-US" altLang="zh-CN" dirty="0">
                <a:solidFill>
                  <a:srgbClr val="C00000"/>
                </a:solidFill>
                <a:latin typeface="Comic Sans MS" panose="030F0702030302020204" pitchFamily="2" charset="0"/>
                <a:ea typeface="宋体" panose="02010600030101010101" pitchFamily="2" charset="-122"/>
              </a:rPr>
              <a:t>74HC160</a:t>
            </a:r>
            <a:endParaRPr lang="en-US" altLang="zh-CN" dirty="0">
              <a:solidFill>
                <a:srgbClr val="C00000"/>
              </a:solidFill>
              <a:latin typeface="Comic Sans MS" panose="030F0702030302020204" pitchFamily="2" charset="0"/>
              <a:ea typeface="宋体" panose="02010600030101010101" pitchFamily="2" charset="-122"/>
            </a:endParaRPr>
          </a:p>
        </p:txBody>
      </p:sp>
      <p:pic>
        <p:nvPicPr>
          <p:cNvPr id="69634" name="图片 46085"/>
          <p:cNvPicPr>
            <a:picLocks noChangeAspect="1"/>
          </p:cNvPicPr>
          <p:nvPr/>
        </p:nvPicPr>
        <p:blipFill>
          <a:blip r:embed="rId1"/>
          <a:stretch>
            <a:fillRect/>
          </a:stretch>
        </p:blipFill>
        <p:spPr>
          <a:xfrm>
            <a:off x="1203325" y="1428750"/>
            <a:ext cx="1263650" cy="787400"/>
          </a:xfrm>
          <a:prstGeom prst="rect">
            <a:avLst/>
          </a:prstGeom>
          <a:noFill/>
          <a:ln w="9525">
            <a:noFill/>
          </a:ln>
        </p:spPr>
      </p:pic>
      <p:pic>
        <p:nvPicPr>
          <p:cNvPr id="69635" name="图片 1036" descr="6-3-21"/>
          <p:cNvPicPr>
            <a:picLocks noChangeAspect="1"/>
          </p:cNvPicPr>
          <p:nvPr/>
        </p:nvPicPr>
        <p:blipFill>
          <a:blip r:embed="rId2"/>
          <a:stretch>
            <a:fillRect/>
          </a:stretch>
        </p:blipFill>
        <p:spPr>
          <a:xfrm>
            <a:off x="3297238" y="698500"/>
            <a:ext cx="5427662" cy="5461000"/>
          </a:xfrm>
          <a:prstGeom prst="rect">
            <a:avLst/>
          </a:prstGeom>
          <a:noFill/>
          <a:ln w="9525">
            <a:noFill/>
          </a:ln>
        </p:spPr>
      </p:pic>
      <p:sp>
        <p:nvSpPr>
          <p:cNvPr id="69636" name="文本框 37890"/>
          <p:cNvSpPr txBox="1"/>
          <p:nvPr/>
        </p:nvSpPr>
        <p:spPr>
          <a:xfrm>
            <a:off x="1074738" y="2298700"/>
            <a:ext cx="1746250" cy="4032250"/>
          </a:xfrm>
          <a:prstGeom prst="rect">
            <a:avLst/>
          </a:prstGeom>
          <a:noFill/>
          <a:ln w="9525">
            <a:noFill/>
          </a:ln>
        </p:spPr>
        <p:txBody>
          <a:bodyPr wrap="square" anchor="t" anchorCtr="0">
            <a:spAutoFit/>
          </a:bodyPr>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对外端口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a:t>
            </a:r>
            <a:r>
              <a:rPr lang="zh-CN" altLang="en-US" sz="1600" dirty="0">
                <a:solidFill>
                  <a:schemeClr val="bg2"/>
                </a:solidFill>
                <a:latin typeface="Comic Sans MS" panose="030F0702030302020204" pitchFamily="2" charset="0"/>
                <a:ea typeface="宋体" panose="02010600030101010101" pitchFamily="2" charset="-122"/>
              </a:rPr>
              <a:t>1</a:t>
            </a:r>
            <a:r>
              <a:rPr lang="en-US" altLang="zh-CN" sz="16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输入</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R</a:t>
            </a:r>
            <a:r>
              <a:rPr lang="zh-CN" altLang="en-US" sz="1600" dirty="0">
                <a:solidFill>
                  <a:schemeClr val="bg2"/>
                </a:solidFill>
                <a:latin typeface="Comic Sans MS" panose="030F0702030302020204" pitchFamily="2" charset="0"/>
                <a:ea typeface="宋体" panose="02010600030101010101" pitchFamily="2" charset="-122"/>
              </a:rPr>
              <a:t>D'</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LD</a:t>
            </a:r>
            <a:r>
              <a:rPr lang="zh-CN" altLang="en-US" sz="1600" dirty="0">
                <a:solidFill>
                  <a:schemeClr val="bg2"/>
                </a:solidFill>
                <a:latin typeface="Comic Sans MS" panose="030F0702030302020204" pitchFamily="2" charset="0"/>
                <a:ea typeface="宋体" panose="02010600030101010101" pitchFamily="2" charset="-122"/>
              </a:rPr>
              <a:t>'</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D</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EP</a:t>
            </a:r>
            <a:endParaRPr lang="en-US" altLang="zh-CN"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ET</a:t>
            </a:r>
            <a:endParaRPr lang="zh-CN" altLang="en-US"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(2) </a:t>
            </a:r>
            <a:r>
              <a:rPr lang="zh-CN" altLang="en-US" sz="1600" dirty="0">
                <a:solidFill>
                  <a:schemeClr val="bg2"/>
                </a:solidFill>
                <a:latin typeface="Comic Sans MS" panose="030F0702030302020204" pitchFamily="2" charset="0"/>
                <a:ea typeface="宋体" panose="02010600030101010101" pitchFamily="2" charset="-122"/>
              </a:rPr>
              <a:t>输出端口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Q</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C</a:t>
            </a:r>
            <a:r>
              <a:rPr lang="zh-CN" altLang="en-US" sz="1600" dirty="0">
                <a:latin typeface="Comic Sans MS" panose="030F0702030302020204" pitchFamily="2" charset="0"/>
                <a:ea typeface="宋体" panose="02010600030101010101" pitchFamily="2" charset="-122"/>
              </a:rPr>
              <a:t>   </a:t>
            </a:r>
            <a:endParaRPr lang="zh-CN" altLang="en-US" sz="1600" dirty="0">
              <a:latin typeface="Comic Sans MS" panose="030F0702030302020204" pitchFamily="2" charset="0"/>
              <a:ea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4274" name="对象 1"/>
          <p:cNvGraphicFramePr/>
          <p:nvPr/>
        </p:nvGraphicFramePr>
        <p:xfrm>
          <a:off x="1219200" y="1025525"/>
          <a:ext cx="6716713" cy="1944688"/>
        </p:xfrm>
        <a:graphic>
          <a:graphicData uri="http://schemas.openxmlformats.org/presentationml/2006/ole">
            <mc:AlternateContent xmlns:mc="http://schemas.openxmlformats.org/markup-compatibility/2006">
              <mc:Choice xmlns:v="urn:schemas-microsoft-com:vml" Requires="v">
                <p:oleObj spid="_x0000_s3166" name="" r:id="rId1" imgW="8420100" imgH="2676525" progId="Paint.Picture">
                  <p:embed/>
                </p:oleObj>
              </mc:Choice>
              <mc:Fallback>
                <p:oleObj name="" r:id="rId1" imgW="8420100" imgH="2676525" progId="Paint.Picture">
                  <p:embed/>
                  <p:pic>
                    <p:nvPicPr>
                      <p:cNvPr id="0" name="图片 3165"/>
                      <p:cNvPicPr/>
                      <p:nvPr/>
                    </p:nvPicPr>
                    <p:blipFill>
                      <a:blip r:embed="rId2"/>
                      <a:stretch>
                        <a:fillRect/>
                      </a:stretch>
                    </p:blipFill>
                    <p:spPr>
                      <a:xfrm>
                        <a:off x="1219200" y="1025525"/>
                        <a:ext cx="6716713" cy="1944688"/>
                      </a:xfrm>
                      <a:prstGeom prst="rect">
                        <a:avLst/>
                      </a:prstGeom>
                      <a:noFill/>
                      <a:ln w="38100">
                        <a:noFill/>
                        <a:miter/>
                      </a:ln>
                    </p:spPr>
                  </p:pic>
                </p:oleObj>
              </mc:Fallback>
            </mc:AlternateContent>
          </a:graphicData>
        </a:graphic>
      </p:graphicFrame>
      <p:sp>
        <p:nvSpPr>
          <p:cNvPr id="54275" name="文本框 3"/>
          <p:cNvSpPr txBox="1"/>
          <p:nvPr/>
        </p:nvSpPr>
        <p:spPr>
          <a:xfrm>
            <a:off x="3484563" y="636588"/>
            <a:ext cx="1887537"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74HC160</a:t>
            </a:r>
            <a:r>
              <a:rPr lang="zh-CN" altLang="en-US" dirty="0">
                <a:solidFill>
                  <a:srgbClr val="0070C0"/>
                </a:solidFill>
                <a:latin typeface="Arial" panose="020B0604020202020204" pitchFamily="34" charset="0"/>
                <a:ea typeface="宋体" panose="02010600030101010101" pitchFamily="2" charset="-122"/>
              </a:rPr>
              <a:t>功能表</a:t>
            </a:r>
            <a:endParaRPr lang="zh-CN" altLang="en-US" dirty="0">
              <a:solidFill>
                <a:srgbClr val="0070C0"/>
              </a:solidFill>
              <a:latin typeface="Arial" panose="020B0604020202020204" pitchFamily="34" charset="0"/>
              <a:ea typeface="宋体" panose="02010600030101010101" pitchFamily="2" charset="-122"/>
            </a:endParaRPr>
          </a:p>
        </p:txBody>
      </p:sp>
      <p:graphicFrame>
        <p:nvGraphicFramePr>
          <p:cNvPr id="54277" name="对象 5"/>
          <p:cNvGraphicFramePr/>
          <p:nvPr/>
        </p:nvGraphicFramePr>
        <p:xfrm>
          <a:off x="1285875" y="3533775"/>
          <a:ext cx="6650038" cy="2120900"/>
        </p:xfrm>
        <a:graphic>
          <a:graphicData uri="http://schemas.openxmlformats.org/presentationml/2006/ole">
            <mc:AlternateContent xmlns:mc="http://schemas.openxmlformats.org/markup-compatibility/2006">
              <mc:Choice xmlns:v="urn:schemas-microsoft-com:vml" Requires="v">
                <p:oleObj spid="_x0000_s3165" name="" r:id="rId3" imgW="8610600" imgH="2667000" progId="Paint.Picture">
                  <p:embed/>
                </p:oleObj>
              </mc:Choice>
              <mc:Fallback>
                <p:oleObj name="" r:id="rId3" imgW="8610600" imgH="2667000" progId="Paint.Picture">
                  <p:embed/>
                  <p:pic>
                    <p:nvPicPr>
                      <p:cNvPr id="0" name="图片 3164"/>
                      <p:cNvPicPr/>
                      <p:nvPr/>
                    </p:nvPicPr>
                    <p:blipFill>
                      <a:blip r:embed="rId4"/>
                      <a:stretch>
                        <a:fillRect/>
                      </a:stretch>
                    </p:blipFill>
                    <p:spPr>
                      <a:xfrm>
                        <a:off x="1285875" y="3533775"/>
                        <a:ext cx="6650038" cy="2120900"/>
                      </a:xfrm>
                      <a:prstGeom prst="rect">
                        <a:avLst/>
                      </a:prstGeom>
                      <a:noFill/>
                      <a:ln w="38100">
                        <a:noFill/>
                        <a:miter/>
                      </a:ln>
                    </p:spPr>
                  </p:pic>
                </p:oleObj>
              </mc:Fallback>
            </mc:AlternateContent>
          </a:graphicData>
        </a:graphic>
      </p:graphicFrame>
      <p:sp>
        <p:nvSpPr>
          <p:cNvPr id="54278" name="文本框 7"/>
          <p:cNvSpPr txBox="1"/>
          <p:nvPr/>
        </p:nvSpPr>
        <p:spPr>
          <a:xfrm>
            <a:off x="3529013" y="3111500"/>
            <a:ext cx="1889125"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74HC162</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功能表</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54279" name="矩形 11270"/>
          <p:cNvSpPr/>
          <p:nvPr/>
        </p:nvSpPr>
        <p:spPr>
          <a:xfrm>
            <a:off x="2160588" y="1598613"/>
            <a:ext cx="319087"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4280" name="矩形 11270"/>
          <p:cNvSpPr/>
          <p:nvPr/>
        </p:nvSpPr>
        <p:spPr>
          <a:xfrm>
            <a:off x="1517650" y="4173538"/>
            <a:ext cx="320675"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2890838" y="1849438"/>
            <a:ext cx="319087"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1517650" y="1871663"/>
            <a:ext cx="319088" cy="250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3721100" y="2124075"/>
            <a:ext cx="655638" cy="5159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7110413" y="2387600"/>
            <a:ext cx="522287" cy="2524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3721100" y="2693988"/>
            <a:ext cx="654050" cy="2159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7" name="矩形 11270"/>
          <p:cNvSpPr/>
          <p:nvPr/>
        </p:nvSpPr>
        <p:spPr>
          <a:xfrm>
            <a:off x="1350963" y="2693988"/>
            <a:ext cx="485775" cy="2159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4275"/>
                                        </p:tgtEl>
                                        <p:attrNameLst>
                                          <p:attrName>style.visibility</p:attrName>
                                        </p:attrNameLst>
                                      </p:cBhvr>
                                      <p:to>
                                        <p:strVal val="visible"/>
                                      </p:to>
                                    </p:set>
                                    <p:anim calcmode="discrete" valueType="clr">
                                      <p:cBhvr override="childStyle">
                                        <p:cTn id="7" dur="80"/>
                                        <p:tgtEl>
                                          <p:spTgt spid="5427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4275"/>
                                        </p:tgtEl>
                                        <p:attrNameLst>
                                          <p:attrName>fillcolor</p:attrName>
                                        </p:attrNameLst>
                                      </p:cBhvr>
                                      <p:tavLst>
                                        <p:tav tm="0">
                                          <p:val>
                                            <p:clrVal>
                                              <a:schemeClr val="accent2"/>
                                            </p:clrVal>
                                          </p:val>
                                        </p:tav>
                                        <p:tav tm="50000">
                                          <p:val>
                                            <p:clrVal>
                                              <a:schemeClr val="hlink"/>
                                            </p:clrVal>
                                          </p:val>
                                        </p:tav>
                                      </p:tavLst>
                                    </p:anim>
                                    <p:set>
                                      <p:cBhvr>
                                        <p:cTn id="9" dur="80"/>
                                        <p:tgtEl>
                                          <p:spTgt spid="5427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54274"/>
                                        </p:tgtEl>
                                        <p:attrNameLst>
                                          <p:attrName>style.visibility</p:attrName>
                                        </p:attrNameLst>
                                      </p:cBhvr>
                                      <p:to>
                                        <p:strVal val="visible"/>
                                      </p:to>
                                    </p:set>
                                    <p:animEffect transition="in" filter="wipe(up)">
                                      <p:cBhvr>
                                        <p:cTn id="14" dur="500"/>
                                        <p:tgtEl>
                                          <p:spTgt spid="5427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54278"/>
                                        </p:tgtEl>
                                        <p:attrNameLst>
                                          <p:attrName>style.visibility</p:attrName>
                                        </p:attrNameLst>
                                      </p:cBhvr>
                                      <p:to>
                                        <p:strVal val="visible"/>
                                      </p:to>
                                    </p:set>
                                    <p:anim calcmode="discrete" valueType="clr">
                                      <p:cBhvr override="childStyle">
                                        <p:cTn id="47" dur="80"/>
                                        <p:tgtEl>
                                          <p:spTgt spid="54278"/>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54278"/>
                                        </p:tgtEl>
                                        <p:attrNameLst>
                                          <p:attrName>fillcolor</p:attrName>
                                        </p:attrNameLst>
                                      </p:cBhvr>
                                      <p:tavLst>
                                        <p:tav tm="0">
                                          <p:val>
                                            <p:clrVal>
                                              <a:schemeClr val="accent2"/>
                                            </p:clrVal>
                                          </p:val>
                                        </p:tav>
                                        <p:tav tm="50000">
                                          <p:val>
                                            <p:clrVal>
                                              <a:schemeClr val="hlink"/>
                                            </p:clrVal>
                                          </p:val>
                                        </p:tav>
                                      </p:tavLst>
                                    </p:anim>
                                    <p:set>
                                      <p:cBhvr>
                                        <p:cTn id="49" dur="80"/>
                                        <p:tgtEl>
                                          <p:spTgt spid="54278"/>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54277"/>
                                        </p:tgtEl>
                                        <p:attrNameLst>
                                          <p:attrName>style.visibility</p:attrName>
                                        </p:attrNameLst>
                                      </p:cBhvr>
                                      <p:to>
                                        <p:strVal val="visible"/>
                                      </p:to>
                                    </p:set>
                                    <p:animEffect transition="in" filter="wipe(up)">
                                      <p:cBhvr>
                                        <p:cTn id="54" dur="500"/>
                                        <p:tgtEl>
                                          <p:spTgt spid="5427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P spid="54279" grpId="0" bldLvl="0" animBg="1"/>
      <p:bldP spid="54279" grpId="1" animBg="1"/>
      <p:bldP spid="2" grpId="0" bldLvl="0" animBg="1"/>
      <p:bldP spid="2" grpId="1" animBg="1"/>
      <p:bldP spid="3" grpId="0" bldLvl="0" animBg="1"/>
      <p:bldP spid="3" grpId="1" animBg="1"/>
      <p:bldP spid="4" grpId="0" bldLvl="0" animBg="1"/>
      <p:bldP spid="4" grpId="1" animBg="1"/>
      <p:bldP spid="5" grpId="0" bldLvl="0" animBg="1"/>
      <p:bldP spid="5" grpId="1" animBg="1"/>
      <p:bldP spid="6" grpId="0" bldLvl="0" animBg="1"/>
      <p:bldP spid="6" grpId="1" animBg="1"/>
      <p:bldP spid="7" grpId="0" bldLvl="0" animBg="1"/>
      <p:bldP spid="7" grpId="1" animBg="1"/>
      <p:bldP spid="54278" grpId="0"/>
      <p:bldP spid="54278" grpId="1"/>
      <p:bldP spid="54280" grpId="0" bldLvl="0" animBg="1"/>
      <p:bldP spid="5428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矩形 47105"/>
          <p:cNvSpPr/>
          <p:nvPr/>
        </p:nvSpPr>
        <p:spPr>
          <a:xfrm>
            <a:off x="585788" y="523875"/>
            <a:ext cx="3001962" cy="920750"/>
          </a:xfrm>
          <a:prstGeom prst="rect">
            <a:avLst/>
          </a:prstGeom>
          <a:noFill/>
          <a:ln w="9525">
            <a:noFill/>
          </a:ln>
        </p:spPr>
        <p:txBody>
          <a:bodyPr wrap="none" anchor="t" anchorCtr="0">
            <a:spAutoFit/>
          </a:bodyPr>
          <a:p>
            <a:pPr eaLnBrk="0" hangingPunct="0">
              <a:lnSpc>
                <a:spcPct val="150000"/>
              </a:lnSpc>
            </a:pPr>
            <a:r>
              <a:rPr lang="en-US" altLang="zh-CN" dirty="0">
                <a:solidFill>
                  <a:srgbClr val="0070C0"/>
                </a:solidFill>
                <a:latin typeface="Arial" panose="020B0604020202020204" pitchFamily="34" charset="0"/>
                <a:ea typeface="宋体" panose="02010600030101010101" pitchFamily="2" charset="-122"/>
              </a:rPr>
              <a:t>ex5:</a:t>
            </a:r>
            <a:r>
              <a:rPr lang="zh-CN" altLang="en-US" dirty="0">
                <a:solidFill>
                  <a:srgbClr val="0070C0"/>
                </a:solidFill>
                <a:latin typeface="Arial" panose="020B0604020202020204" pitchFamily="34" charset="0"/>
                <a:ea typeface="宋体" panose="02010600030101010101" pitchFamily="2" charset="-122"/>
              </a:rPr>
              <a:t> 十进制减法计数器</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设计</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a:p>
            <a:pPr eaLnBrk="0" hangingPunct="0">
              <a:lnSpc>
                <a:spcPct val="150000"/>
              </a:lnSpc>
            </a:pPr>
            <a:r>
              <a:rPr lang="en-US" altLang="zh-CN" dirty="0">
                <a:solidFill>
                  <a:srgbClr val="C00000"/>
                </a:solidFill>
                <a:latin typeface="Comic Sans MS" panose="030F0702030302020204" pitchFamily="2" charset="0"/>
                <a:ea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rPr>
              <a:t>基于</a:t>
            </a:r>
            <a:r>
              <a:rPr lang="en-US" altLang="zh-CN" dirty="0">
                <a:solidFill>
                  <a:srgbClr val="C00000"/>
                </a:solidFill>
                <a:latin typeface="Comic Sans MS" panose="030F0702030302020204" pitchFamily="2" charset="0"/>
                <a:ea typeface="宋体" panose="02010600030101010101" pitchFamily="2" charset="-122"/>
              </a:rPr>
              <a:t>T/FF</a:t>
            </a:r>
            <a:r>
              <a:rPr lang="zh-CN" altLang="en-US" dirty="0">
                <a:solidFill>
                  <a:srgbClr val="C00000"/>
                </a:solidFill>
                <a:latin typeface="Comic Sans MS" panose="030F0702030302020204" pitchFamily="2" charset="0"/>
                <a:ea typeface="宋体" panose="02010600030101010101" pitchFamily="2" charset="-122"/>
              </a:rPr>
              <a:t>设计</a:t>
            </a:r>
            <a:r>
              <a:rPr lang="en-US" altLang="zh-CN" dirty="0">
                <a:solidFill>
                  <a:srgbClr val="C00000"/>
                </a:solidFill>
                <a:latin typeface="Comic Sans MS" panose="030F0702030302020204" pitchFamily="2" charset="0"/>
                <a:ea typeface="宋体" panose="02010600030101010101" pitchFamily="2" charset="-122"/>
              </a:rPr>
              <a:t>)</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pic>
        <p:nvPicPr>
          <p:cNvPr id="69634" name="图片 47106"/>
          <p:cNvPicPr>
            <a:picLocks noChangeAspect="1"/>
          </p:cNvPicPr>
          <p:nvPr/>
        </p:nvPicPr>
        <p:blipFill>
          <a:blip r:embed="rId1"/>
          <a:srcRect t="17838" b="21002"/>
          <a:stretch>
            <a:fillRect/>
          </a:stretch>
        </p:blipFill>
        <p:spPr>
          <a:xfrm>
            <a:off x="828675" y="2362200"/>
            <a:ext cx="4046538" cy="1295400"/>
          </a:xfrm>
          <a:prstGeom prst="rect">
            <a:avLst/>
          </a:prstGeom>
          <a:noFill/>
          <a:ln w="9525">
            <a:noFill/>
          </a:ln>
        </p:spPr>
      </p:pic>
      <p:sp>
        <p:nvSpPr>
          <p:cNvPr id="69635" name="文本框 47109"/>
          <p:cNvSpPr txBox="1"/>
          <p:nvPr/>
        </p:nvSpPr>
        <p:spPr>
          <a:xfrm>
            <a:off x="6375400" y="5827713"/>
            <a:ext cx="2211388" cy="368300"/>
          </a:xfrm>
          <a:prstGeom prst="rect">
            <a:avLst/>
          </a:prstGeom>
          <a:noFill/>
          <a:ln w="9525">
            <a:noFill/>
          </a:ln>
        </p:spPr>
        <p:txBody>
          <a:bodyPr wrap="square"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B=Q</a:t>
            </a:r>
            <a:r>
              <a:rPr lang="en-US" altLang="zh-CN" baseline="-25000" dirty="0">
                <a:latin typeface="Comic Sans MS" panose="030F0702030302020204" pitchFamily="2" charset="0"/>
                <a:ea typeface="宋体" panose="02010600030101010101" pitchFamily="2" charset="-122"/>
              </a:rPr>
              <a:t>3</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a:t>
            </a:r>
            <a:endParaRPr lang="en-US" altLang="zh-CN" dirty="0">
              <a:latin typeface="Comic Sans MS" panose="030F0702030302020204" pitchFamily="2" charset="0"/>
              <a:ea typeface="宋体" panose="02010600030101010101" pitchFamily="2" charset="-122"/>
            </a:endParaRPr>
          </a:p>
        </p:txBody>
      </p:sp>
      <p:sp>
        <p:nvSpPr>
          <p:cNvPr id="2" name="文本框 1"/>
          <p:cNvSpPr txBox="1"/>
          <p:nvPr/>
        </p:nvSpPr>
        <p:spPr>
          <a:xfrm>
            <a:off x="828675" y="1738313"/>
            <a:ext cx="1347788"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4822"/>
          <p:cNvSpPr txBox="1"/>
          <p:nvPr/>
        </p:nvSpPr>
        <p:spPr>
          <a:xfrm>
            <a:off x="2841625" y="1444625"/>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endParaRPr lang="zh-CN" altLang="en-US" dirty="0">
              <a:latin typeface="Arial" panose="020B0604020202020204" pitchFamily="34" charset="0"/>
              <a:ea typeface="宋体" panose="02010600030101010101" pitchFamily="2" charset="-122"/>
            </a:endParaRPr>
          </a:p>
        </p:txBody>
      </p:sp>
      <p:sp>
        <p:nvSpPr>
          <p:cNvPr id="5" name="右箭头 4"/>
          <p:cNvSpPr/>
          <p:nvPr/>
        </p:nvSpPr>
        <p:spPr>
          <a:xfrm>
            <a:off x="2405063" y="1887538"/>
            <a:ext cx="252412" cy="220662"/>
          </a:xfrm>
          <a:prstGeom prst="rightArrow">
            <a:avLst>
              <a:gd name="adj1" fmla="val 50000"/>
              <a:gd name="adj2" fmla="val 4969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文本框 5"/>
          <p:cNvSpPr txBox="1"/>
          <p:nvPr/>
        </p:nvSpPr>
        <p:spPr>
          <a:xfrm>
            <a:off x="2889250" y="1812925"/>
            <a:ext cx="11811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40" name="文本框 7"/>
          <p:cNvSpPr txBox="1"/>
          <p:nvPr/>
        </p:nvSpPr>
        <p:spPr>
          <a:xfrm>
            <a:off x="5267325" y="679450"/>
            <a:ext cx="2259013"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(1) 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zh-CN" altLang="en-US">
                <a:latin typeface="Comic Sans MS" panose="030F0702030302020204" pitchFamily="2" charset="0"/>
                <a:ea typeface="宋体" panose="02010600030101010101" pitchFamily="2" charset="-122"/>
                <a:sym typeface="宋体" panose="02010600030101010101" pitchFamily="2" charset="-122"/>
              </a:rPr>
              <a:t>每个状态翻转</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41" name="文本框 9"/>
          <p:cNvSpPr txBox="1"/>
          <p:nvPr/>
        </p:nvSpPr>
        <p:spPr>
          <a:xfrm>
            <a:off x="6426200" y="1171575"/>
            <a:ext cx="712788"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=1</a:t>
            </a:r>
            <a:endParaRPr lang="zh-CN" altLang="en-US">
              <a:latin typeface="Arial" panose="020B0604020202020204" pitchFamily="34" charset="0"/>
              <a:ea typeface="宋体" panose="02010600030101010101" pitchFamily="2" charset="-122"/>
            </a:endParaRPr>
          </a:p>
        </p:txBody>
      </p:sp>
      <p:sp>
        <p:nvSpPr>
          <p:cNvPr id="69642" name="文本框 8"/>
          <p:cNvSpPr txBox="1"/>
          <p:nvPr/>
        </p:nvSpPr>
        <p:spPr>
          <a:xfrm>
            <a:off x="5549900" y="2960688"/>
            <a:ext cx="2754313"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43" name="文本框 7"/>
          <p:cNvSpPr txBox="1"/>
          <p:nvPr/>
        </p:nvSpPr>
        <p:spPr>
          <a:xfrm>
            <a:off x="5267325" y="1539875"/>
            <a:ext cx="3319463" cy="1338263"/>
          </a:xfrm>
          <a:prstGeom prst="rect">
            <a:avLst/>
          </a:prstGeom>
          <a:noFill/>
          <a:ln w="9525">
            <a:noFill/>
          </a:ln>
        </p:spPr>
        <p:txBody>
          <a:bodyPr wrap="square" anchor="t" anchorCtr="0">
            <a:spAutoFit/>
          </a:bodyPr>
          <a:p>
            <a:pPr>
              <a:lnSpc>
                <a:spcPct val="150000"/>
              </a:lnSpc>
            </a:pPr>
            <a:r>
              <a:rPr lang="en-US" altLang="zh-CN">
                <a:latin typeface="Comic Sans MS" panose="030F0702030302020204" pitchFamily="2" charset="0"/>
                <a:ea typeface="宋体" panose="02010600030101010101" pitchFamily="2" charset="-122"/>
                <a:sym typeface="宋体" panose="02010600030101010101" pitchFamily="2" charset="-122"/>
              </a:rPr>
              <a:t>(2) 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zh-CN" altLang="en-US">
                <a:latin typeface="Comic Sans MS" panose="030F0702030302020204" pitchFamily="2" charset="0"/>
                <a:ea typeface="宋体" panose="02010600030101010101" pitchFamily="2" charset="-122"/>
                <a:sym typeface="宋体" panose="02010600030101010101" pitchFamily="2" charset="-122"/>
              </a:rPr>
              <a:t>在现态为</a:t>
            </a:r>
            <a:r>
              <a:rPr lang="en-US" altLang="zh-CN">
                <a:latin typeface="Comic Sans MS" panose="030F0702030302020204" pitchFamily="2" charset="0"/>
                <a:ea typeface="宋体" panose="02010600030101010101" pitchFamily="2" charset="-122"/>
                <a:sym typeface="宋体" panose="02010600030101010101" pitchFamily="2" charset="-122"/>
              </a:rPr>
              <a:t>1000</a:t>
            </a:r>
            <a:r>
              <a:rPr lang="zh-CN" altLang="en-US">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0110</a:t>
            </a:r>
            <a:r>
              <a:rPr lang="zh-CN" altLang="en-US">
                <a:latin typeface="Comic Sans MS" panose="030F0702030302020204" pitchFamily="2" charset="0"/>
                <a:ea typeface="宋体" panose="02010600030101010101" pitchFamily="2" charset="-122"/>
                <a:sym typeface="宋体" panose="02010600030101010101" pitchFamily="2" charset="-122"/>
              </a:rPr>
              <a:t>，</a:t>
            </a:r>
            <a:r>
              <a:rPr lang="en-US" altLang="zh-CN">
                <a:latin typeface="Comic Sans MS" panose="030F0702030302020204" pitchFamily="2" charset="0"/>
                <a:ea typeface="宋体" panose="02010600030101010101" pitchFamily="2" charset="-122"/>
                <a:sym typeface="宋体" panose="02010600030101010101" pitchFamily="2" charset="-122"/>
              </a:rPr>
              <a:t>0100</a:t>
            </a:r>
            <a:r>
              <a:rPr lang="zh-CN" altLang="en-US">
                <a:latin typeface="Comic Sans MS" panose="030F0702030302020204" pitchFamily="2" charset="0"/>
                <a:ea typeface="宋体" panose="02010600030101010101" pitchFamily="2" charset="-122"/>
                <a:sym typeface="宋体" panose="02010600030101010101" pitchFamily="2" charset="-122"/>
              </a:rPr>
              <a:t>和</a:t>
            </a:r>
            <a:r>
              <a:rPr lang="en-US" altLang="zh-CN">
                <a:latin typeface="Comic Sans MS" panose="030F0702030302020204" pitchFamily="2" charset="0"/>
                <a:ea typeface="宋体" panose="02010600030101010101" pitchFamily="2" charset="-122"/>
                <a:sym typeface="宋体" panose="02010600030101010101" pitchFamily="2" charset="-122"/>
              </a:rPr>
              <a:t>0010</a:t>
            </a:r>
            <a:r>
              <a:rPr lang="zh-CN" altLang="en-US">
                <a:latin typeface="Comic Sans MS" panose="030F0702030302020204" pitchFamily="2" charset="0"/>
                <a:ea typeface="宋体" panose="02010600030101010101" pitchFamily="2" charset="-122"/>
                <a:sym typeface="宋体" panose="02010600030101010101" pitchFamily="2" charset="-122"/>
              </a:rPr>
              <a:t>时翻转，但是</a:t>
            </a:r>
            <a:r>
              <a:rPr lang="en-US" altLang="zh-CN">
                <a:latin typeface="Comic Sans MS" panose="030F0702030302020204" pitchFamily="2" charset="0"/>
                <a:ea typeface="宋体" panose="02010600030101010101" pitchFamily="2" charset="-122"/>
                <a:sym typeface="宋体" panose="02010600030101010101" pitchFamily="2" charset="-122"/>
              </a:rPr>
              <a:t>,</a:t>
            </a:r>
            <a:r>
              <a:rPr lang="zh-CN" altLang="en-US">
                <a:latin typeface="Comic Sans MS" panose="030F0702030302020204" pitchFamily="2" charset="0"/>
                <a:ea typeface="宋体" panose="02010600030101010101" pitchFamily="2" charset="-122"/>
                <a:sym typeface="宋体" panose="02010600030101010101" pitchFamily="2" charset="-122"/>
              </a:rPr>
              <a:t>在状态为</a:t>
            </a:r>
            <a:r>
              <a:rPr lang="en-US" altLang="zh-CN">
                <a:latin typeface="Comic Sans MS" panose="030F0702030302020204" pitchFamily="2" charset="0"/>
                <a:ea typeface="宋体" panose="02010600030101010101" pitchFamily="2" charset="-122"/>
                <a:sym typeface="宋体" panose="02010600030101010101" pitchFamily="2" charset="-122"/>
              </a:rPr>
              <a:t>0000</a:t>
            </a:r>
            <a:r>
              <a:rPr lang="zh-CN" altLang="zh-CN">
                <a:latin typeface="Comic Sans MS" panose="030F0702030302020204" pitchFamily="2" charset="0"/>
                <a:ea typeface="宋体" panose="02010600030101010101" pitchFamily="2" charset="-122"/>
                <a:sym typeface="宋体" panose="02010600030101010101" pitchFamily="2" charset="-122"/>
              </a:rPr>
              <a:t>不</a:t>
            </a:r>
            <a:r>
              <a:rPr lang="zh-CN" altLang="en-US">
                <a:latin typeface="Comic Sans MS" panose="030F0702030302020204" pitchFamily="2" charset="0"/>
                <a:ea typeface="宋体" panose="02010600030101010101" pitchFamily="2" charset="-122"/>
                <a:sym typeface="宋体" panose="02010600030101010101" pitchFamily="2" charset="-122"/>
              </a:rPr>
              <a:t>翻转</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9644" name="文本框 2"/>
          <p:cNvSpPr txBox="1"/>
          <p:nvPr/>
        </p:nvSpPr>
        <p:spPr>
          <a:xfrm>
            <a:off x="5803900" y="3400425"/>
            <a:ext cx="198755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45" name="文本框 6"/>
          <p:cNvSpPr txBox="1"/>
          <p:nvPr/>
        </p:nvSpPr>
        <p:spPr>
          <a:xfrm>
            <a:off x="5867400" y="3768725"/>
            <a:ext cx="1912938"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46" name="文本框 7"/>
          <p:cNvSpPr txBox="1"/>
          <p:nvPr/>
        </p:nvSpPr>
        <p:spPr>
          <a:xfrm>
            <a:off x="944563" y="3771900"/>
            <a:ext cx="3319462" cy="922338"/>
          </a:xfrm>
          <a:prstGeom prst="rect">
            <a:avLst/>
          </a:prstGeom>
          <a:noFill/>
          <a:ln w="9525">
            <a:noFill/>
          </a:ln>
        </p:spPr>
        <p:txBody>
          <a:bodyPr wrap="square" anchor="t" anchorCtr="0">
            <a:spAutoFit/>
          </a:bodyPr>
          <a:p>
            <a:pPr>
              <a:lnSpc>
                <a:spcPct val="150000"/>
              </a:lnSpc>
            </a:pPr>
            <a:r>
              <a:rPr lang="en-US" altLang="zh-CN">
                <a:latin typeface="Comic Sans MS" panose="030F0702030302020204" pitchFamily="2" charset="0"/>
                <a:ea typeface="宋体" panose="02010600030101010101" pitchFamily="2" charset="-122"/>
                <a:sym typeface="宋体" panose="02010600030101010101" pitchFamily="2" charset="-122"/>
              </a:rPr>
              <a:t>(3) 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zh-CN" altLang="en-US">
                <a:latin typeface="Comic Sans MS" panose="030F0702030302020204" pitchFamily="2" charset="0"/>
                <a:ea typeface="宋体" panose="02010600030101010101" pitchFamily="2" charset="-122"/>
                <a:sym typeface="宋体" panose="02010600030101010101" pitchFamily="2" charset="-122"/>
              </a:rPr>
              <a:t>在现态为</a:t>
            </a:r>
            <a:r>
              <a:rPr lang="en-US" altLang="zh-CN">
                <a:latin typeface="Comic Sans MS" panose="030F0702030302020204" pitchFamily="2" charset="0"/>
                <a:ea typeface="宋体" panose="02010600030101010101" pitchFamily="2" charset="-122"/>
                <a:sym typeface="宋体" panose="02010600030101010101" pitchFamily="2" charset="-122"/>
              </a:rPr>
              <a:t>1000</a:t>
            </a:r>
            <a:r>
              <a:rPr lang="zh-CN" altLang="en-US">
                <a:latin typeface="Comic Sans MS" panose="030F0702030302020204" pitchFamily="2" charset="0"/>
                <a:ea typeface="宋体" panose="02010600030101010101" pitchFamily="2" charset="-122"/>
                <a:sym typeface="宋体" panose="02010600030101010101" pitchFamily="2" charset="-122"/>
              </a:rPr>
              <a:t>和</a:t>
            </a:r>
            <a:r>
              <a:rPr lang="en-US" altLang="zh-CN">
                <a:latin typeface="Comic Sans MS" panose="030F0702030302020204" pitchFamily="2" charset="0"/>
                <a:ea typeface="宋体" panose="02010600030101010101" pitchFamily="2" charset="-122"/>
                <a:sym typeface="宋体" panose="02010600030101010101" pitchFamily="2" charset="-122"/>
              </a:rPr>
              <a:t>0100</a:t>
            </a:r>
            <a:r>
              <a:rPr lang="zh-CN" altLang="en-US">
                <a:latin typeface="Comic Sans MS" panose="030F0702030302020204" pitchFamily="2" charset="0"/>
                <a:ea typeface="宋体" panose="02010600030101010101" pitchFamily="2" charset="-122"/>
                <a:sym typeface="宋体" panose="02010600030101010101" pitchFamily="2" charset="-122"/>
              </a:rPr>
              <a:t>时翻转</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9647" name="文本框 11"/>
          <p:cNvSpPr txBox="1"/>
          <p:nvPr/>
        </p:nvSpPr>
        <p:spPr>
          <a:xfrm>
            <a:off x="1050925" y="4672013"/>
            <a:ext cx="2665413"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69648" name="文本框 12"/>
          <p:cNvSpPr txBox="1"/>
          <p:nvPr/>
        </p:nvSpPr>
        <p:spPr>
          <a:xfrm>
            <a:off x="1300163" y="5040313"/>
            <a:ext cx="189865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49" name="文本框 13"/>
          <p:cNvSpPr txBox="1"/>
          <p:nvPr/>
        </p:nvSpPr>
        <p:spPr>
          <a:xfrm>
            <a:off x="1300163" y="5459413"/>
            <a:ext cx="1912937"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50" name="文本框 14"/>
          <p:cNvSpPr txBox="1"/>
          <p:nvPr/>
        </p:nvSpPr>
        <p:spPr>
          <a:xfrm>
            <a:off x="1331913" y="5827713"/>
            <a:ext cx="2255837"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51" name="文本框 15"/>
          <p:cNvSpPr txBox="1"/>
          <p:nvPr/>
        </p:nvSpPr>
        <p:spPr>
          <a:xfrm>
            <a:off x="5267325" y="4283075"/>
            <a:ext cx="3319463" cy="922338"/>
          </a:xfrm>
          <a:prstGeom prst="rect">
            <a:avLst/>
          </a:prstGeom>
          <a:noFill/>
          <a:ln w="9525">
            <a:noFill/>
          </a:ln>
        </p:spPr>
        <p:txBody>
          <a:bodyPr wrap="square" anchor="t" anchorCtr="0">
            <a:spAutoFit/>
          </a:bodyPr>
          <a:p>
            <a:pPr>
              <a:lnSpc>
                <a:spcPct val="150000"/>
              </a:lnSpc>
            </a:pPr>
            <a:r>
              <a:rPr lang="en-US" altLang="zh-CN">
                <a:latin typeface="Comic Sans MS" panose="030F0702030302020204" pitchFamily="2" charset="0"/>
                <a:ea typeface="宋体" panose="02010600030101010101" pitchFamily="2" charset="-122"/>
                <a:sym typeface="宋体" panose="02010600030101010101" pitchFamily="2" charset="-122"/>
              </a:rPr>
              <a:t>(4) 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zh-CN" altLang="en-US">
                <a:latin typeface="Comic Sans MS" panose="030F0702030302020204" pitchFamily="2" charset="0"/>
                <a:ea typeface="宋体" panose="02010600030101010101" pitchFamily="2" charset="-122"/>
                <a:sym typeface="宋体" panose="02010600030101010101" pitchFamily="2" charset="-122"/>
              </a:rPr>
              <a:t>在现态为</a:t>
            </a:r>
            <a:r>
              <a:rPr lang="en-US" altLang="zh-CN">
                <a:latin typeface="Comic Sans MS" panose="030F0702030302020204" pitchFamily="2" charset="0"/>
                <a:ea typeface="宋体" panose="02010600030101010101" pitchFamily="2" charset="-122"/>
                <a:sym typeface="宋体" panose="02010600030101010101" pitchFamily="2" charset="-122"/>
              </a:rPr>
              <a:t>1000</a:t>
            </a:r>
            <a:r>
              <a:rPr lang="zh-CN" altLang="en-US">
                <a:latin typeface="Comic Sans MS" panose="030F0702030302020204" pitchFamily="2" charset="0"/>
                <a:ea typeface="宋体" panose="02010600030101010101" pitchFamily="2" charset="-122"/>
                <a:sym typeface="宋体" panose="02010600030101010101" pitchFamily="2" charset="-122"/>
              </a:rPr>
              <a:t>和</a:t>
            </a:r>
            <a:r>
              <a:rPr lang="en-US" altLang="zh-CN">
                <a:latin typeface="Comic Sans MS" panose="030F0702030302020204" pitchFamily="2" charset="0"/>
                <a:ea typeface="宋体" panose="02010600030101010101" pitchFamily="2" charset="-122"/>
                <a:sym typeface="宋体" panose="02010600030101010101" pitchFamily="2" charset="-122"/>
              </a:rPr>
              <a:t>0000</a:t>
            </a:r>
            <a:r>
              <a:rPr lang="zh-CN" altLang="en-US">
                <a:latin typeface="Comic Sans MS" panose="030F0702030302020204" pitchFamily="2" charset="0"/>
                <a:ea typeface="宋体" panose="02010600030101010101" pitchFamily="2" charset="-122"/>
                <a:sym typeface="宋体" panose="02010600030101010101" pitchFamily="2" charset="-122"/>
              </a:rPr>
              <a:t>时翻转</a:t>
            </a:r>
            <a:endParaRPr lang="zh-CN" altLang="en-US">
              <a:latin typeface="Comic Sans MS" panose="030F0702030302020204" pitchFamily="2" charset="0"/>
              <a:ea typeface="宋体" panose="02010600030101010101" pitchFamily="2" charset="-122"/>
              <a:sym typeface="宋体" panose="02010600030101010101" pitchFamily="2" charset="-122"/>
            </a:endParaRPr>
          </a:p>
        </p:txBody>
      </p:sp>
      <p:sp>
        <p:nvSpPr>
          <p:cNvPr id="69652" name="文本框 16"/>
          <p:cNvSpPr txBox="1"/>
          <p:nvPr/>
        </p:nvSpPr>
        <p:spPr>
          <a:xfrm>
            <a:off x="5803900" y="5205413"/>
            <a:ext cx="16002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18" name="文本框 34822"/>
          <p:cNvSpPr txBox="1"/>
          <p:nvPr/>
        </p:nvSpPr>
        <p:spPr>
          <a:xfrm>
            <a:off x="5197475" y="5827713"/>
            <a:ext cx="1228725" cy="368300"/>
          </a:xfrm>
          <a:prstGeom prst="rect">
            <a:avLst/>
          </a:prstGeom>
          <a:noFill/>
          <a:ln w="9525">
            <a:noFill/>
          </a:ln>
        </p:spPr>
        <p:txBody>
          <a:bodyPr wrap="square"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9633"/>
                                        </p:tgtEl>
                                        <p:attrNameLst>
                                          <p:attrName>style.visibility</p:attrName>
                                        </p:attrNameLst>
                                      </p:cBhvr>
                                      <p:to>
                                        <p:strVal val="visible"/>
                                      </p:to>
                                    </p:set>
                                    <p:anim calcmode="discrete" valueType="clr">
                                      <p:cBhvr override="childStyle">
                                        <p:cTn id="7" dur="80"/>
                                        <p:tgtEl>
                                          <p:spTgt spid="6963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9633"/>
                                        </p:tgtEl>
                                        <p:attrNameLst>
                                          <p:attrName>fillcolor</p:attrName>
                                        </p:attrNameLst>
                                      </p:cBhvr>
                                      <p:tavLst>
                                        <p:tav tm="0">
                                          <p:val>
                                            <p:clrVal>
                                              <a:schemeClr val="accent2"/>
                                            </p:clrVal>
                                          </p:val>
                                        </p:tav>
                                        <p:tav tm="50000">
                                          <p:val>
                                            <p:clrVal>
                                              <a:schemeClr val="hlink"/>
                                            </p:clrVal>
                                          </p:val>
                                        </p:tav>
                                      </p:tavLst>
                                    </p:anim>
                                    <p:set>
                                      <p:cBhvr>
                                        <p:cTn id="9" dur="80"/>
                                        <p:tgtEl>
                                          <p:spTgt spid="6963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
                                        </p:tgtEl>
                                        <p:attrNameLst>
                                          <p:attrName>style.visibility</p:attrName>
                                        </p:attrNameLst>
                                      </p:cBhvr>
                                      <p:to>
                                        <p:strVal val="visible"/>
                                      </p:to>
                                    </p:set>
                                    <p:anim calcmode="discrete" valueType="clr">
                                      <p:cBhvr override="childStyle">
                                        <p:cTn id="14"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
                                        </p:tgtEl>
                                        <p:attrNameLst>
                                          <p:attrName>fillcolor</p:attrName>
                                        </p:attrNameLst>
                                      </p:cBhvr>
                                      <p:tavLst>
                                        <p:tav tm="0">
                                          <p:val>
                                            <p:clrVal>
                                              <a:schemeClr val="accent2"/>
                                            </p:clrVal>
                                          </p:val>
                                        </p:tav>
                                        <p:tav tm="50000">
                                          <p:val>
                                            <p:clrVal>
                                              <a:schemeClr val="hlink"/>
                                            </p:clrVal>
                                          </p:val>
                                        </p:tav>
                                      </p:tavLst>
                                    </p:anim>
                                    <p:set>
                                      <p:cBhvr>
                                        <p:cTn id="16" dur="80"/>
                                        <p:tgtEl>
                                          <p:spTgt spid="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4"/>
                                        </p:tgtEl>
                                        <p:attrNameLst>
                                          <p:attrName>style.visibility</p:attrName>
                                        </p:attrNameLst>
                                      </p:cBhvr>
                                      <p:to>
                                        <p:strVal val="visible"/>
                                      </p:to>
                                    </p:set>
                                    <p:anim calcmode="discrete" valueType="clr">
                                      <p:cBhvr override="childStyle">
                                        <p:cTn id="24"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4"/>
                                        </p:tgtEl>
                                        <p:attrNameLst>
                                          <p:attrName>fillcolor</p:attrName>
                                        </p:attrNameLst>
                                      </p:cBhvr>
                                      <p:tavLst>
                                        <p:tav tm="0">
                                          <p:val>
                                            <p:clrVal>
                                              <a:schemeClr val="accent2"/>
                                            </p:clrVal>
                                          </p:val>
                                        </p:tav>
                                        <p:tav tm="50000">
                                          <p:val>
                                            <p:clrVal>
                                              <a:schemeClr val="hlink"/>
                                            </p:clrVal>
                                          </p:val>
                                        </p:tav>
                                      </p:tavLst>
                                    </p:anim>
                                    <p:set>
                                      <p:cBhvr>
                                        <p:cTn id="26" dur="80"/>
                                        <p:tgtEl>
                                          <p:spTgt spid="4"/>
                                        </p:tgtEl>
                                        <p:attrNameLst>
                                          <p:attrName>fill.type</p:attrName>
                                        </p:attrNameLst>
                                      </p:cBhvr>
                                      <p:to>
                                        <p:strVal val="solid"/>
                                      </p:to>
                                    </p:set>
                                  </p:childTnLst>
                                </p:cTn>
                              </p:par>
                            </p:childTnLst>
                          </p:cTn>
                        </p:par>
                        <p:par>
                          <p:cTn id="27" fill="hold">
                            <p:stCondLst>
                              <p:cond delay="20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6"/>
                                        </p:tgtEl>
                                        <p:attrNameLst>
                                          <p:attrName>style.visibility</p:attrName>
                                        </p:attrNameLst>
                                      </p:cBhvr>
                                      <p:to>
                                        <p:strVal val="visible"/>
                                      </p:to>
                                    </p:set>
                                    <p:anim calcmode="discrete" valueType="clr">
                                      <p:cBhvr override="childStyle">
                                        <p:cTn id="30"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6"/>
                                        </p:tgtEl>
                                        <p:attrNameLst>
                                          <p:attrName>fillcolor</p:attrName>
                                        </p:attrNameLst>
                                      </p:cBhvr>
                                      <p:tavLst>
                                        <p:tav tm="0">
                                          <p:val>
                                            <p:clrVal>
                                              <a:schemeClr val="accent2"/>
                                            </p:clrVal>
                                          </p:val>
                                        </p:tav>
                                        <p:tav tm="50000">
                                          <p:val>
                                            <p:clrVal>
                                              <a:schemeClr val="hlink"/>
                                            </p:clrVal>
                                          </p:val>
                                        </p:tav>
                                      </p:tavLst>
                                    </p:anim>
                                    <p:set>
                                      <p:cBhvr>
                                        <p:cTn id="32" dur="80"/>
                                        <p:tgtEl>
                                          <p:spTgt spid="6"/>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9634"/>
                                        </p:tgtEl>
                                        <p:attrNameLst>
                                          <p:attrName>style.visibility</p:attrName>
                                        </p:attrNameLst>
                                      </p:cBhvr>
                                      <p:to>
                                        <p:strVal val="visible"/>
                                      </p:to>
                                    </p:set>
                                    <p:animEffect transition="in" filter="dissolve">
                                      <p:cBhvr>
                                        <p:cTn id="37" dur="500"/>
                                        <p:tgtEl>
                                          <p:spTgt spid="69634"/>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69640"/>
                                        </p:tgtEl>
                                        <p:attrNameLst>
                                          <p:attrName>style.visibility</p:attrName>
                                        </p:attrNameLst>
                                      </p:cBhvr>
                                      <p:to>
                                        <p:strVal val="visible"/>
                                      </p:to>
                                    </p:set>
                                    <p:anim calcmode="discrete" valueType="clr">
                                      <p:cBhvr override="childStyle">
                                        <p:cTn id="42" dur="80"/>
                                        <p:tgtEl>
                                          <p:spTgt spid="69640"/>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69640"/>
                                        </p:tgtEl>
                                        <p:attrNameLst>
                                          <p:attrName>fillcolor</p:attrName>
                                        </p:attrNameLst>
                                      </p:cBhvr>
                                      <p:tavLst>
                                        <p:tav tm="0">
                                          <p:val>
                                            <p:clrVal>
                                              <a:schemeClr val="accent2"/>
                                            </p:clrVal>
                                          </p:val>
                                        </p:tav>
                                        <p:tav tm="50000">
                                          <p:val>
                                            <p:clrVal>
                                              <a:schemeClr val="hlink"/>
                                            </p:clrVal>
                                          </p:val>
                                        </p:tav>
                                      </p:tavLst>
                                    </p:anim>
                                    <p:set>
                                      <p:cBhvr>
                                        <p:cTn id="44" dur="80"/>
                                        <p:tgtEl>
                                          <p:spTgt spid="69640"/>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69641"/>
                                        </p:tgtEl>
                                        <p:attrNameLst>
                                          <p:attrName>style.visibility</p:attrName>
                                        </p:attrNameLst>
                                      </p:cBhvr>
                                      <p:to>
                                        <p:strVal val="visible"/>
                                      </p:to>
                                    </p:set>
                                    <p:anim calcmode="discrete" valueType="clr">
                                      <p:cBhvr override="childStyle">
                                        <p:cTn id="49" dur="80"/>
                                        <p:tgtEl>
                                          <p:spTgt spid="69641"/>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69641"/>
                                        </p:tgtEl>
                                        <p:attrNameLst>
                                          <p:attrName>fillcolor</p:attrName>
                                        </p:attrNameLst>
                                      </p:cBhvr>
                                      <p:tavLst>
                                        <p:tav tm="0">
                                          <p:val>
                                            <p:clrVal>
                                              <a:schemeClr val="accent2"/>
                                            </p:clrVal>
                                          </p:val>
                                        </p:tav>
                                        <p:tav tm="50000">
                                          <p:val>
                                            <p:clrVal>
                                              <a:schemeClr val="hlink"/>
                                            </p:clrVal>
                                          </p:val>
                                        </p:tav>
                                      </p:tavLst>
                                    </p:anim>
                                    <p:set>
                                      <p:cBhvr>
                                        <p:cTn id="51" dur="80"/>
                                        <p:tgtEl>
                                          <p:spTgt spid="69641"/>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69643"/>
                                        </p:tgtEl>
                                        <p:attrNameLst>
                                          <p:attrName>style.visibility</p:attrName>
                                        </p:attrNameLst>
                                      </p:cBhvr>
                                      <p:to>
                                        <p:strVal val="visible"/>
                                      </p:to>
                                    </p:set>
                                    <p:animEffect transition="in" filter="wipe(up)">
                                      <p:cBhvr>
                                        <p:cTn id="56" dur="500"/>
                                        <p:tgtEl>
                                          <p:spTgt spid="69643"/>
                                        </p:tgtEl>
                                      </p:cBhvr>
                                    </p:animEffec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grpId="0" nodeType="clickEffect">
                                  <p:stCondLst>
                                    <p:cond delay="0"/>
                                  </p:stCondLst>
                                  <p:iterate type="lt">
                                    <p:tmPct val="50000"/>
                                  </p:iterate>
                                  <p:childTnLst>
                                    <p:set>
                                      <p:cBhvr>
                                        <p:cTn id="60" dur="1" fill="hold">
                                          <p:stCondLst>
                                            <p:cond delay="0"/>
                                          </p:stCondLst>
                                        </p:cTn>
                                        <p:tgtEl>
                                          <p:spTgt spid="69642"/>
                                        </p:tgtEl>
                                        <p:attrNameLst>
                                          <p:attrName>style.visibility</p:attrName>
                                        </p:attrNameLst>
                                      </p:cBhvr>
                                      <p:to>
                                        <p:strVal val="visible"/>
                                      </p:to>
                                    </p:set>
                                    <p:anim calcmode="discrete" valueType="clr">
                                      <p:cBhvr override="childStyle">
                                        <p:cTn id="61" dur="80"/>
                                        <p:tgtEl>
                                          <p:spTgt spid="69642"/>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69642"/>
                                        </p:tgtEl>
                                        <p:attrNameLst>
                                          <p:attrName>fillcolor</p:attrName>
                                        </p:attrNameLst>
                                      </p:cBhvr>
                                      <p:tavLst>
                                        <p:tav tm="0">
                                          <p:val>
                                            <p:clrVal>
                                              <a:schemeClr val="accent2"/>
                                            </p:clrVal>
                                          </p:val>
                                        </p:tav>
                                        <p:tav tm="50000">
                                          <p:val>
                                            <p:clrVal>
                                              <a:schemeClr val="hlink"/>
                                            </p:clrVal>
                                          </p:val>
                                        </p:tav>
                                      </p:tavLst>
                                    </p:anim>
                                    <p:set>
                                      <p:cBhvr>
                                        <p:cTn id="63" dur="80"/>
                                        <p:tgtEl>
                                          <p:spTgt spid="69642"/>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7" presetClass="entr" presetSubtype="0" fill="hold" grpId="0" nodeType="clickEffect">
                                  <p:stCondLst>
                                    <p:cond delay="0"/>
                                  </p:stCondLst>
                                  <p:iterate type="lt">
                                    <p:tmPct val="50000"/>
                                  </p:iterate>
                                  <p:childTnLst>
                                    <p:set>
                                      <p:cBhvr>
                                        <p:cTn id="67" dur="1" fill="hold">
                                          <p:stCondLst>
                                            <p:cond delay="0"/>
                                          </p:stCondLst>
                                        </p:cTn>
                                        <p:tgtEl>
                                          <p:spTgt spid="69644"/>
                                        </p:tgtEl>
                                        <p:attrNameLst>
                                          <p:attrName>style.visibility</p:attrName>
                                        </p:attrNameLst>
                                      </p:cBhvr>
                                      <p:to>
                                        <p:strVal val="visible"/>
                                      </p:to>
                                    </p:set>
                                    <p:anim calcmode="discrete" valueType="clr">
                                      <p:cBhvr override="childStyle">
                                        <p:cTn id="68" dur="80"/>
                                        <p:tgtEl>
                                          <p:spTgt spid="69644"/>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69644"/>
                                        </p:tgtEl>
                                        <p:attrNameLst>
                                          <p:attrName>fillcolor</p:attrName>
                                        </p:attrNameLst>
                                      </p:cBhvr>
                                      <p:tavLst>
                                        <p:tav tm="0">
                                          <p:val>
                                            <p:clrVal>
                                              <a:schemeClr val="accent2"/>
                                            </p:clrVal>
                                          </p:val>
                                        </p:tav>
                                        <p:tav tm="50000">
                                          <p:val>
                                            <p:clrVal>
                                              <a:schemeClr val="hlink"/>
                                            </p:clrVal>
                                          </p:val>
                                        </p:tav>
                                      </p:tavLst>
                                    </p:anim>
                                    <p:set>
                                      <p:cBhvr>
                                        <p:cTn id="70" dur="80"/>
                                        <p:tgtEl>
                                          <p:spTgt spid="69644"/>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27" presetClass="entr" presetSubtype="0" fill="hold" grpId="0" nodeType="clickEffect">
                                  <p:stCondLst>
                                    <p:cond delay="0"/>
                                  </p:stCondLst>
                                  <p:iterate type="lt">
                                    <p:tmPct val="50000"/>
                                  </p:iterate>
                                  <p:childTnLst>
                                    <p:set>
                                      <p:cBhvr>
                                        <p:cTn id="74" dur="1" fill="hold">
                                          <p:stCondLst>
                                            <p:cond delay="0"/>
                                          </p:stCondLst>
                                        </p:cTn>
                                        <p:tgtEl>
                                          <p:spTgt spid="69645"/>
                                        </p:tgtEl>
                                        <p:attrNameLst>
                                          <p:attrName>style.visibility</p:attrName>
                                        </p:attrNameLst>
                                      </p:cBhvr>
                                      <p:to>
                                        <p:strVal val="visible"/>
                                      </p:to>
                                    </p:set>
                                    <p:anim calcmode="discrete" valueType="clr">
                                      <p:cBhvr override="childStyle">
                                        <p:cTn id="75" dur="80"/>
                                        <p:tgtEl>
                                          <p:spTgt spid="69645"/>
                                        </p:tgtEl>
                                        <p:attrNameLst>
                                          <p:attrName>style.color</p:attrName>
                                        </p:attrNameLst>
                                      </p:cBhvr>
                                      <p:tavLst>
                                        <p:tav tm="0">
                                          <p:val>
                                            <p:clrVal>
                                              <a:schemeClr val="accent2"/>
                                            </p:clrVal>
                                          </p:val>
                                        </p:tav>
                                        <p:tav tm="50000">
                                          <p:val>
                                            <p:clrVal>
                                              <a:schemeClr val="hlink"/>
                                            </p:clrVal>
                                          </p:val>
                                        </p:tav>
                                      </p:tavLst>
                                    </p:anim>
                                    <p:anim calcmode="discrete" valueType="clr">
                                      <p:cBhvr>
                                        <p:cTn id="76" dur="80"/>
                                        <p:tgtEl>
                                          <p:spTgt spid="69645"/>
                                        </p:tgtEl>
                                        <p:attrNameLst>
                                          <p:attrName>fillcolor</p:attrName>
                                        </p:attrNameLst>
                                      </p:cBhvr>
                                      <p:tavLst>
                                        <p:tav tm="0">
                                          <p:val>
                                            <p:clrVal>
                                              <a:schemeClr val="accent2"/>
                                            </p:clrVal>
                                          </p:val>
                                        </p:tav>
                                        <p:tav tm="50000">
                                          <p:val>
                                            <p:clrVal>
                                              <a:schemeClr val="hlink"/>
                                            </p:clrVal>
                                          </p:val>
                                        </p:tav>
                                      </p:tavLst>
                                    </p:anim>
                                    <p:set>
                                      <p:cBhvr>
                                        <p:cTn id="77" dur="80"/>
                                        <p:tgtEl>
                                          <p:spTgt spid="69645"/>
                                        </p:tgtEl>
                                        <p:attrNameLst>
                                          <p:attrName>fill.type</p:attrName>
                                        </p:attrNameLst>
                                      </p:cBhvr>
                                      <p:to>
                                        <p:strVal val="solid"/>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9646"/>
                                        </p:tgtEl>
                                        <p:attrNameLst>
                                          <p:attrName>style.visibility</p:attrName>
                                        </p:attrNameLst>
                                      </p:cBhvr>
                                      <p:to>
                                        <p:strVal val="visible"/>
                                      </p:to>
                                    </p:set>
                                    <p:animEffect transition="in" filter="wipe(left)">
                                      <p:cBhvr>
                                        <p:cTn id="82" dur="500"/>
                                        <p:tgtEl>
                                          <p:spTgt spid="69646"/>
                                        </p:tgtEl>
                                      </p:cBhvr>
                                    </p:animEffect>
                                  </p:childTnLst>
                                </p:cTn>
                              </p:par>
                            </p:childTnLst>
                          </p:cTn>
                        </p:par>
                      </p:childTnLst>
                    </p:cTn>
                  </p:par>
                  <p:par>
                    <p:cTn id="83" fill="hold">
                      <p:stCondLst>
                        <p:cond delay="indefinite"/>
                      </p:stCondLst>
                      <p:childTnLst>
                        <p:par>
                          <p:cTn id="84" fill="hold">
                            <p:stCondLst>
                              <p:cond delay="0"/>
                            </p:stCondLst>
                            <p:childTnLst>
                              <p:par>
                                <p:cTn id="85" presetID="27" presetClass="entr" presetSubtype="0" fill="hold" grpId="0" nodeType="clickEffect">
                                  <p:stCondLst>
                                    <p:cond delay="0"/>
                                  </p:stCondLst>
                                  <p:iterate type="lt">
                                    <p:tmPct val="50000"/>
                                  </p:iterate>
                                  <p:childTnLst>
                                    <p:set>
                                      <p:cBhvr>
                                        <p:cTn id="86" dur="1" fill="hold">
                                          <p:stCondLst>
                                            <p:cond delay="0"/>
                                          </p:stCondLst>
                                        </p:cTn>
                                        <p:tgtEl>
                                          <p:spTgt spid="69647"/>
                                        </p:tgtEl>
                                        <p:attrNameLst>
                                          <p:attrName>style.visibility</p:attrName>
                                        </p:attrNameLst>
                                      </p:cBhvr>
                                      <p:to>
                                        <p:strVal val="visible"/>
                                      </p:to>
                                    </p:set>
                                    <p:anim calcmode="discrete" valueType="clr">
                                      <p:cBhvr override="childStyle">
                                        <p:cTn id="87" dur="80"/>
                                        <p:tgtEl>
                                          <p:spTgt spid="69647"/>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69647"/>
                                        </p:tgtEl>
                                        <p:attrNameLst>
                                          <p:attrName>fillcolor</p:attrName>
                                        </p:attrNameLst>
                                      </p:cBhvr>
                                      <p:tavLst>
                                        <p:tav tm="0">
                                          <p:val>
                                            <p:clrVal>
                                              <a:schemeClr val="accent2"/>
                                            </p:clrVal>
                                          </p:val>
                                        </p:tav>
                                        <p:tav tm="50000">
                                          <p:val>
                                            <p:clrVal>
                                              <a:schemeClr val="hlink"/>
                                            </p:clrVal>
                                          </p:val>
                                        </p:tav>
                                      </p:tavLst>
                                    </p:anim>
                                    <p:set>
                                      <p:cBhvr>
                                        <p:cTn id="89" dur="80"/>
                                        <p:tgtEl>
                                          <p:spTgt spid="69647"/>
                                        </p:tgtEl>
                                        <p:attrNameLst>
                                          <p:attrName>fill.type</p:attrName>
                                        </p:attrNameLst>
                                      </p:cBhvr>
                                      <p:to>
                                        <p:strVal val="solid"/>
                                      </p:to>
                                    </p:set>
                                  </p:childTnLst>
                                </p:cTn>
                              </p:par>
                            </p:childTnLst>
                          </p:cTn>
                        </p:par>
                      </p:childTnLst>
                    </p:cTn>
                  </p:par>
                  <p:par>
                    <p:cTn id="90" fill="hold">
                      <p:stCondLst>
                        <p:cond delay="indefinite"/>
                      </p:stCondLst>
                      <p:childTnLst>
                        <p:par>
                          <p:cTn id="91" fill="hold">
                            <p:stCondLst>
                              <p:cond delay="0"/>
                            </p:stCondLst>
                            <p:childTnLst>
                              <p:par>
                                <p:cTn id="92" presetID="27" presetClass="entr" presetSubtype="0" fill="hold" grpId="0" nodeType="clickEffect">
                                  <p:stCondLst>
                                    <p:cond delay="0"/>
                                  </p:stCondLst>
                                  <p:iterate type="lt">
                                    <p:tmPct val="50000"/>
                                  </p:iterate>
                                  <p:childTnLst>
                                    <p:set>
                                      <p:cBhvr>
                                        <p:cTn id="93" dur="1" fill="hold">
                                          <p:stCondLst>
                                            <p:cond delay="0"/>
                                          </p:stCondLst>
                                        </p:cTn>
                                        <p:tgtEl>
                                          <p:spTgt spid="69648"/>
                                        </p:tgtEl>
                                        <p:attrNameLst>
                                          <p:attrName>style.visibility</p:attrName>
                                        </p:attrNameLst>
                                      </p:cBhvr>
                                      <p:to>
                                        <p:strVal val="visible"/>
                                      </p:to>
                                    </p:set>
                                    <p:anim calcmode="discrete" valueType="clr">
                                      <p:cBhvr override="childStyle">
                                        <p:cTn id="94" dur="80"/>
                                        <p:tgtEl>
                                          <p:spTgt spid="69648"/>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69648"/>
                                        </p:tgtEl>
                                        <p:attrNameLst>
                                          <p:attrName>fillcolor</p:attrName>
                                        </p:attrNameLst>
                                      </p:cBhvr>
                                      <p:tavLst>
                                        <p:tav tm="0">
                                          <p:val>
                                            <p:clrVal>
                                              <a:schemeClr val="accent2"/>
                                            </p:clrVal>
                                          </p:val>
                                        </p:tav>
                                        <p:tav tm="50000">
                                          <p:val>
                                            <p:clrVal>
                                              <a:schemeClr val="hlink"/>
                                            </p:clrVal>
                                          </p:val>
                                        </p:tav>
                                      </p:tavLst>
                                    </p:anim>
                                    <p:set>
                                      <p:cBhvr>
                                        <p:cTn id="96" dur="80"/>
                                        <p:tgtEl>
                                          <p:spTgt spid="69648"/>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7" presetClass="entr" presetSubtype="0" fill="hold" grpId="0" nodeType="clickEffect">
                                  <p:stCondLst>
                                    <p:cond delay="0"/>
                                  </p:stCondLst>
                                  <p:iterate type="lt">
                                    <p:tmPct val="50000"/>
                                  </p:iterate>
                                  <p:childTnLst>
                                    <p:set>
                                      <p:cBhvr>
                                        <p:cTn id="100" dur="1" fill="hold">
                                          <p:stCondLst>
                                            <p:cond delay="0"/>
                                          </p:stCondLst>
                                        </p:cTn>
                                        <p:tgtEl>
                                          <p:spTgt spid="69649"/>
                                        </p:tgtEl>
                                        <p:attrNameLst>
                                          <p:attrName>style.visibility</p:attrName>
                                        </p:attrNameLst>
                                      </p:cBhvr>
                                      <p:to>
                                        <p:strVal val="visible"/>
                                      </p:to>
                                    </p:set>
                                    <p:anim calcmode="discrete" valueType="clr">
                                      <p:cBhvr override="childStyle">
                                        <p:cTn id="101" dur="80"/>
                                        <p:tgtEl>
                                          <p:spTgt spid="69649"/>
                                        </p:tgtEl>
                                        <p:attrNameLst>
                                          <p:attrName>style.color</p:attrName>
                                        </p:attrNameLst>
                                      </p:cBhvr>
                                      <p:tavLst>
                                        <p:tav tm="0">
                                          <p:val>
                                            <p:clrVal>
                                              <a:schemeClr val="accent2"/>
                                            </p:clrVal>
                                          </p:val>
                                        </p:tav>
                                        <p:tav tm="50000">
                                          <p:val>
                                            <p:clrVal>
                                              <a:schemeClr val="hlink"/>
                                            </p:clrVal>
                                          </p:val>
                                        </p:tav>
                                      </p:tavLst>
                                    </p:anim>
                                    <p:anim calcmode="discrete" valueType="clr">
                                      <p:cBhvr>
                                        <p:cTn id="102" dur="80"/>
                                        <p:tgtEl>
                                          <p:spTgt spid="69649"/>
                                        </p:tgtEl>
                                        <p:attrNameLst>
                                          <p:attrName>fillcolor</p:attrName>
                                        </p:attrNameLst>
                                      </p:cBhvr>
                                      <p:tavLst>
                                        <p:tav tm="0">
                                          <p:val>
                                            <p:clrVal>
                                              <a:schemeClr val="accent2"/>
                                            </p:clrVal>
                                          </p:val>
                                        </p:tav>
                                        <p:tav tm="50000">
                                          <p:val>
                                            <p:clrVal>
                                              <a:schemeClr val="hlink"/>
                                            </p:clrVal>
                                          </p:val>
                                        </p:tav>
                                      </p:tavLst>
                                    </p:anim>
                                    <p:set>
                                      <p:cBhvr>
                                        <p:cTn id="103" dur="80"/>
                                        <p:tgtEl>
                                          <p:spTgt spid="69649"/>
                                        </p:tgtEl>
                                        <p:attrNameLst>
                                          <p:attrName>fill.type</p:attrName>
                                        </p:attrNameLst>
                                      </p:cBhvr>
                                      <p:to>
                                        <p:strVal val="solid"/>
                                      </p:to>
                                    </p:set>
                                  </p:childTnLst>
                                </p:cTn>
                              </p:par>
                            </p:childTnLst>
                          </p:cTn>
                        </p:par>
                      </p:childTnLst>
                    </p:cTn>
                  </p:par>
                  <p:par>
                    <p:cTn id="104" fill="hold">
                      <p:stCondLst>
                        <p:cond delay="indefinite"/>
                      </p:stCondLst>
                      <p:childTnLst>
                        <p:par>
                          <p:cTn id="105" fill="hold">
                            <p:stCondLst>
                              <p:cond delay="0"/>
                            </p:stCondLst>
                            <p:childTnLst>
                              <p:par>
                                <p:cTn id="106" presetID="27" presetClass="entr" presetSubtype="0" fill="hold" grpId="0" nodeType="clickEffect">
                                  <p:stCondLst>
                                    <p:cond delay="0"/>
                                  </p:stCondLst>
                                  <p:iterate type="lt">
                                    <p:tmPct val="50000"/>
                                  </p:iterate>
                                  <p:childTnLst>
                                    <p:set>
                                      <p:cBhvr>
                                        <p:cTn id="107" dur="1" fill="hold">
                                          <p:stCondLst>
                                            <p:cond delay="0"/>
                                          </p:stCondLst>
                                        </p:cTn>
                                        <p:tgtEl>
                                          <p:spTgt spid="69650"/>
                                        </p:tgtEl>
                                        <p:attrNameLst>
                                          <p:attrName>style.visibility</p:attrName>
                                        </p:attrNameLst>
                                      </p:cBhvr>
                                      <p:to>
                                        <p:strVal val="visible"/>
                                      </p:to>
                                    </p:set>
                                    <p:anim calcmode="discrete" valueType="clr">
                                      <p:cBhvr override="childStyle">
                                        <p:cTn id="108" dur="80"/>
                                        <p:tgtEl>
                                          <p:spTgt spid="69650"/>
                                        </p:tgtEl>
                                        <p:attrNameLst>
                                          <p:attrName>style.color</p:attrName>
                                        </p:attrNameLst>
                                      </p:cBhvr>
                                      <p:tavLst>
                                        <p:tav tm="0">
                                          <p:val>
                                            <p:clrVal>
                                              <a:schemeClr val="accent2"/>
                                            </p:clrVal>
                                          </p:val>
                                        </p:tav>
                                        <p:tav tm="50000">
                                          <p:val>
                                            <p:clrVal>
                                              <a:schemeClr val="hlink"/>
                                            </p:clrVal>
                                          </p:val>
                                        </p:tav>
                                      </p:tavLst>
                                    </p:anim>
                                    <p:anim calcmode="discrete" valueType="clr">
                                      <p:cBhvr>
                                        <p:cTn id="109" dur="80"/>
                                        <p:tgtEl>
                                          <p:spTgt spid="69650"/>
                                        </p:tgtEl>
                                        <p:attrNameLst>
                                          <p:attrName>fillcolor</p:attrName>
                                        </p:attrNameLst>
                                      </p:cBhvr>
                                      <p:tavLst>
                                        <p:tav tm="0">
                                          <p:val>
                                            <p:clrVal>
                                              <a:schemeClr val="accent2"/>
                                            </p:clrVal>
                                          </p:val>
                                        </p:tav>
                                        <p:tav tm="50000">
                                          <p:val>
                                            <p:clrVal>
                                              <a:schemeClr val="hlink"/>
                                            </p:clrVal>
                                          </p:val>
                                        </p:tav>
                                      </p:tavLst>
                                    </p:anim>
                                    <p:set>
                                      <p:cBhvr>
                                        <p:cTn id="110" dur="80"/>
                                        <p:tgtEl>
                                          <p:spTgt spid="69650"/>
                                        </p:tgtEl>
                                        <p:attrNameLst>
                                          <p:attrName>fill.type</p:attrName>
                                        </p:attrNameLst>
                                      </p:cBhvr>
                                      <p:to>
                                        <p:strVal val="solid"/>
                                      </p:to>
                                    </p:se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69651"/>
                                        </p:tgtEl>
                                        <p:attrNameLst>
                                          <p:attrName>style.visibility</p:attrName>
                                        </p:attrNameLst>
                                      </p:cBhvr>
                                      <p:to>
                                        <p:strVal val="visible"/>
                                      </p:to>
                                    </p:set>
                                    <p:animEffect transition="in" filter="wipe(left)">
                                      <p:cBhvr>
                                        <p:cTn id="115" dur="500"/>
                                        <p:tgtEl>
                                          <p:spTgt spid="69651"/>
                                        </p:tgtEl>
                                      </p:cBhvr>
                                    </p:animEffect>
                                  </p:childTnLst>
                                </p:cTn>
                              </p:par>
                            </p:childTnLst>
                          </p:cTn>
                        </p:par>
                      </p:childTnLst>
                    </p:cTn>
                  </p:par>
                  <p:par>
                    <p:cTn id="116" fill="hold">
                      <p:stCondLst>
                        <p:cond delay="indefinite"/>
                      </p:stCondLst>
                      <p:childTnLst>
                        <p:par>
                          <p:cTn id="117" fill="hold">
                            <p:stCondLst>
                              <p:cond delay="0"/>
                            </p:stCondLst>
                            <p:childTnLst>
                              <p:par>
                                <p:cTn id="118" presetID="27" presetClass="entr" presetSubtype="0" fill="hold" grpId="0" nodeType="clickEffect">
                                  <p:stCondLst>
                                    <p:cond delay="0"/>
                                  </p:stCondLst>
                                  <p:iterate type="lt">
                                    <p:tmPct val="50000"/>
                                  </p:iterate>
                                  <p:childTnLst>
                                    <p:set>
                                      <p:cBhvr>
                                        <p:cTn id="119" dur="1" fill="hold">
                                          <p:stCondLst>
                                            <p:cond delay="0"/>
                                          </p:stCondLst>
                                        </p:cTn>
                                        <p:tgtEl>
                                          <p:spTgt spid="69652"/>
                                        </p:tgtEl>
                                        <p:attrNameLst>
                                          <p:attrName>style.visibility</p:attrName>
                                        </p:attrNameLst>
                                      </p:cBhvr>
                                      <p:to>
                                        <p:strVal val="visible"/>
                                      </p:to>
                                    </p:set>
                                    <p:anim calcmode="discrete" valueType="clr">
                                      <p:cBhvr override="childStyle">
                                        <p:cTn id="120" dur="80"/>
                                        <p:tgtEl>
                                          <p:spTgt spid="69652"/>
                                        </p:tgtEl>
                                        <p:attrNameLst>
                                          <p:attrName>style.color</p:attrName>
                                        </p:attrNameLst>
                                      </p:cBhvr>
                                      <p:tavLst>
                                        <p:tav tm="0">
                                          <p:val>
                                            <p:clrVal>
                                              <a:schemeClr val="accent2"/>
                                            </p:clrVal>
                                          </p:val>
                                        </p:tav>
                                        <p:tav tm="50000">
                                          <p:val>
                                            <p:clrVal>
                                              <a:schemeClr val="hlink"/>
                                            </p:clrVal>
                                          </p:val>
                                        </p:tav>
                                      </p:tavLst>
                                    </p:anim>
                                    <p:anim calcmode="discrete" valueType="clr">
                                      <p:cBhvr>
                                        <p:cTn id="121" dur="80"/>
                                        <p:tgtEl>
                                          <p:spTgt spid="69652"/>
                                        </p:tgtEl>
                                        <p:attrNameLst>
                                          <p:attrName>fillcolor</p:attrName>
                                        </p:attrNameLst>
                                      </p:cBhvr>
                                      <p:tavLst>
                                        <p:tav tm="0">
                                          <p:val>
                                            <p:clrVal>
                                              <a:schemeClr val="accent2"/>
                                            </p:clrVal>
                                          </p:val>
                                        </p:tav>
                                        <p:tav tm="50000">
                                          <p:val>
                                            <p:clrVal>
                                              <a:schemeClr val="hlink"/>
                                            </p:clrVal>
                                          </p:val>
                                        </p:tav>
                                      </p:tavLst>
                                    </p:anim>
                                    <p:set>
                                      <p:cBhvr>
                                        <p:cTn id="122" dur="80"/>
                                        <p:tgtEl>
                                          <p:spTgt spid="69652"/>
                                        </p:tgtEl>
                                        <p:attrNameLst>
                                          <p:attrName>fill.type</p:attrName>
                                        </p:attrNameLst>
                                      </p:cBhvr>
                                      <p:to>
                                        <p:strVal val="solid"/>
                                      </p:to>
                                    </p:set>
                                  </p:childTnLst>
                                </p:cTn>
                              </p:par>
                            </p:childTnLst>
                          </p:cTn>
                        </p:par>
                      </p:childTnLst>
                    </p:cTn>
                  </p:par>
                  <p:par>
                    <p:cTn id="123" fill="hold">
                      <p:stCondLst>
                        <p:cond delay="indefinite"/>
                      </p:stCondLst>
                      <p:childTnLst>
                        <p:par>
                          <p:cTn id="124" fill="hold">
                            <p:stCondLst>
                              <p:cond delay="0"/>
                            </p:stCondLst>
                            <p:childTnLst>
                              <p:par>
                                <p:cTn id="125" presetID="27" presetClass="entr" presetSubtype="0" fill="hold" grpId="0" nodeType="clickEffect">
                                  <p:stCondLst>
                                    <p:cond delay="0"/>
                                  </p:stCondLst>
                                  <p:iterate type="lt">
                                    <p:tmPct val="50000"/>
                                  </p:iterate>
                                  <p:childTnLst>
                                    <p:set>
                                      <p:cBhvr>
                                        <p:cTn id="126" dur="1" fill="hold">
                                          <p:stCondLst>
                                            <p:cond delay="0"/>
                                          </p:stCondLst>
                                        </p:cTn>
                                        <p:tgtEl>
                                          <p:spTgt spid="18"/>
                                        </p:tgtEl>
                                        <p:attrNameLst>
                                          <p:attrName>style.visibility</p:attrName>
                                        </p:attrNameLst>
                                      </p:cBhvr>
                                      <p:to>
                                        <p:strVal val="visible"/>
                                      </p:to>
                                    </p:set>
                                    <p:anim calcmode="discrete" valueType="clr">
                                      <p:cBhvr override="childStyle">
                                        <p:cTn id="127"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128" dur="80"/>
                                        <p:tgtEl>
                                          <p:spTgt spid="18"/>
                                        </p:tgtEl>
                                        <p:attrNameLst>
                                          <p:attrName>fillcolor</p:attrName>
                                        </p:attrNameLst>
                                      </p:cBhvr>
                                      <p:tavLst>
                                        <p:tav tm="0">
                                          <p:val>
                                            <p:clrVal>
                                              <a:schemeClr val="accent2"/>
                                            </p:clrVal>
                                          </p:val>
                                        </p:tav>
                                        <p:tav tm="50000">
                                          <p:val>
                                            <p:clrVal>
                                              <a:schemeClr val="hlink"/>
                                            </p:clrVal>
                                          </p:val>
                                        </p:tav>
                                      </p:tavLst>
                                    </p:anim>
                                    <p:set>
                                      <p:cBhvr>
                                        <p:cTn id="129" dur="80"/>
                                        <p:tgtEl>
                                          <p:spTgt spid="18"/>
                                        </p:tgtEl>
                                        <p:attrNameLst>
                                          <p:attrName>fill.type</p:attrName>
                                        </p:attrNameLst>
                                      </p:cBhvr>
                                      <p:to>
                                        <p:strVal val="solid"/>
                                      </p:to>
                                    </p:set>
                                  </p:childTnLst>
                                </p:cTn>
                              </p:par>
                            </p:childTnLst>
                          </p:cTn>
                        </p:par>
                      </p:childTnLst>
                    </p:cTn>
                  </p:par>
                  <p:par>
                    <p:cTn id="130" fill="hold">
                      <p:stCondLst>
                        <p:cond delay="indefinite"/>
                      </p:stCondLst>
                      <p:childTnLst>
                        <p:par>
                          <p:cTn id="131" fill="hold">
                            <p:stCondLst>
                              <p:cond delay="0"/>
                            </p:stCondLst>
                            <p:childTnLst>
                              <p:par>
                                <p:cTn id="132" presetID="27" presetClass="entr" presetSubtype="0" fill="hold" grpId="0" nodeType="clickEffect">
                                  <p:stCondLst>
                                    <p:cond delay="0"/>
                                  </p:stCondLst>
                                  <p:iterate type="lt">
                                    <p:tmPct val="50000"/>
                                  </p:iterate>
                                  <p:childTnLst>
                                    <p:set>
                                      <p:cBhvr>
                                        <p:cTn id="133" dur="1" fill="hold">
                                          <p:stCondLst>
                                            <p:cond delay="0"/>
                                          </p:stCondLst>
                                        </p:cTn>
                                        <p:tgtEl>
                                          <p:spTgt spid="69635"/>
                                        </p:tgtEl>
                                        <p:attrNameLst>
                                          <p:attrName>style.visibility</p:attrName>
                                        </p:attrNameLst>
                                      </p:cBhvr>
                                      <p:to>
                                        <p:strVal val="visible"/>
                                      </p:to>
                                    </p:set>
                                    <p:anim calcmode="discrete" valueType="clr">
                                      <p:cBhvr override="childStyle">
                                        <p:cTn id="134" dur="80"/>
                                        <p:tgtEl>
                                          <p:spTgt spid="69635"/>
                                        </p:tgtEl>
                                        <p:attrNameLst>
                                          <p:attrName>style.color</p:attrName>
                                        </p:attrNameLst>
                                      </p:cBhvr>
                                      <p:tavLst>
                                        <p:tav tm="0">
                                          <p:val>
                                            <p:clrVal>
                                              <a:schemeClr val="accent2"/>
                                            </p:clrVal>
                                          </p:val>
                                        </p:tav>
                                        <p:tav tm="50000">
                                          <p:val>
                                            <p:clrVal>
                                              <a:schemeClr val="hlink"/>
                                            </p:clrVal>
                                          </p:val>
                                        </p:tav>
                                      </p:tavLst>
                                    </p:anim>
                                    <p:anim calcmode="discrete" valueType="clr">
                                      <p:cBhvr>
                                        <p:cTn id="135" dur="80"/>
                                        <p:tgtEl>
                                          <p:spTgt spid="69635"/>
                                        </p:tgtEl>
                                        <p:attrNameLst>
                                          <p:attrName>fillcolor</p:attrName>
                                        </p:attrNameLst>
                                      </p:cBhvr>
                                      <p:tavLst>
                                        <p:tav tm="0">
                                          <p:val>
                                            <p:clrVal>
                                              <a:schemeClr val="accent2"/>
                                            </p:clrVal>
                                          </p:val>
                                        </p:tav>
                                        <p:tav tm="50000">
                                          <p:val>
                                            <p:clrVal>
                                              <a:schemeClr val="hlink"/>
                                            </p:clrVal>
                                          </p:val>
                                        </p:tav>
                                      </p:tavLst>
                                    </p:anim>
                                    <p:set>
                                      <p:cBhvr>
                                        <p:cTn id="136" dur="80"/>
                                        <p:tgtEl>
                                          <p:spTgt spid="6963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bldLvl="0" animBg="1"/>
      <p:bldP spid="5" grpId="1" animBg="1"/>
      <p:bldP spid="4" grpId="0"/>
      <p:bldP spid="4" grpId="1"/>
      <p:bldP spid="6" grpId="0"/>
      <p:bldP spid="6" grpId="1"/>
      <p:bldP spid="69633" grpId="0"/>
      <p:bldP spid="69633" grpId="1"/>
      <p:bldP spid="69640" grpId="0"/>
      <p:bldP spid="69640" grpId="1"/>
      <p:bldP spid="69641" grpId="0"/>
      <p:bldP spid="69641" grpId="1"/>
      <p:bldP spid="69643" grpId="0"/>
      <p:bldP spid="69643" grpId="1"/>
      <p:bldP spid="69642" grpId="0"/>
      <p:bldP spid="69642" grpId="1"/>
      <p:bldP spid="69644" grpId="0"/>
      <p:bldP spid="69644" grpId="1"/>
      <p:bldP spid="69645" grpId="0"/>
      <p:bldP spid="69645" grpId="1"/>
      <p:bldP spid="69646" grpId="0"/>
      <p:bldP spid="69646" grpId="1"/>
      <p:bldP spid="69647" grpId="0"/>
      <p:bldP spid="69647" grpId="1"/>
      <p:bldP spid="69648" grpId="0"/>
      <p:bldP spid="69648" grpId="1"/>
      <p:bldP spid="69649" grpId="0"/>
      <p:bldP spid="69649" grpId="1"/>
      <p:bldP spid="69650" grpId="0"/>
      <p:bldP spid="69650" grpId="1"/>
      <p:bldP spid="69651" grpId="0"/>
      <p:bldP spid="69651" grpId="1"/>
      <p:bldP spid="69652" grpId="0"/>
      <p:bldP spid="69652" grpId="1"/>
      <p:bldP spid="18" grpId="0"/>
      <p:bldP spid="18" grpId="1"/>
      <p:bldP spid="69635" grpId="0"/>
      <p:bldP spid="6963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0657" name="对象 -2147482207"/>
          <p:cNvGraphicFramePr/>
          <p:nvPr>
            <p:custDataLst>
              <p:tags r:id="rId1"/>
            </p:custDataLst>
          </p:nvPr>
        </p:nvGraphicFramePr>
        <p:xfrm>
          <a:off x="884238" y="768350"/>
          <a:ext cx="6953250" cy="2770188"/>
        </p:xfrm>
        <a:graphic>
          <a:graphicData uri="http://schemas.openxmlformats.org/presentationml/2006/ole">
            <mc:AlternateContent xmlns:mc="http://schemas.openxmlformats.org/markup-compatibility/2006">
              <mc:Choice xmlns:v="urn:schemas-microsoft-com:vml" Requires="v">
                <p:oleObj spid="_x0000_s3167" name="" r:id="rId2" imgW="3729990" imgH="1227455" progId="Visio.Drawing.11">
                  <p:embed/>
                </p:oleObj>
              </mc:Choice>
              <mc:Fallback>
                <p:oleObj name="" r:id="rId2" imgW="3729990" imgH="1227455" progId="Visio.Drawing.11">
                  <p:embed/>
                  <p:pic>
                    <p:nvPicPr>
                      <p:cNvPr id="0" name="图片 3166"/>
                      <p:cNvPicPr/>
                      <p:nvPr/>
                    </p:nvPicPr>
                    <p:blipFill>
                      <a:blip r:embed="rId3"/>
                      <a:stretch>
                        <a:fillRect/>
                      </a:stretch>
                    </p:blipFill>
                    <p:spPr>
                      <a:xfrm>
                        <a:off x="884238" y="768350"/>
                        <a:ext cx="6953250" cy="2770188"/>
                      </a:xfrm>
                      <a:prstGeom prst="rect">
                        <a:avLst/>
                      </a:prstGeom>
                      <a:noFill/>
                      <a:ln w="38100">
                        <a:noFill/>
                        <a:miter/>
                      </a:ln>
                    </p:spPr>
                  </p:pic>
                </p:oleObj>
              </mc:Fallback>
            </mc:AlternateContent>
          </a:graphicData>
        </a:graphic>
      </p:graphicFrame>
      <p:sp>
        <p:nvSpPr>
          <p:cNvPr id="69641" name="文本框 9"/>
          <p:cNvSpPr txBox="1"/>
          <p:nvPr/>
        </p:nvSpPr>
        <p:spPr>
          <a:xfrm>
            <a:off x="3681413" y="3719513"/>
            <a:ext cx="1476375"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=1·EN</a:t>
            </a:r>
            <a:endParaRPr lang="zh-CN" altLang="en-US">
              <a:latin typeface="Arial" panose="020B0604020202020204" pitchFamily="34" charset="0"/>
              <a:ea typeface="宋体" panose="02010600030101010101" pitchFamily="2" charset="-122"/>
            </a:endParaRPr>
          </a:p>
        </p:txBody>
      </p:sp>
      <p:sp>
        <p:nvSpPr>
          <p:cNvPr id="69645" name="文本框 6"/>
          <p:cNvSpPr txBox="1"/>
          <p:nvPr/>
        </p:nvSpPr>
        <p:spPr>
          <a:xfrm>
            <a:off x="3681413" y="4203700"/>
            <a:ext cx="2686050"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50" name="文本框 14"/>
          <p:cNvSpPr txBox="1"/>
          <p:nvPr/>
        </p:nvSpPr>
        <p:spPr>
          <a:xfrm>
            <a:off x="3681413" y="4681538"/>
            <a:ext cx="3081337"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en-US" altLang="zh-CN">
              <a:latin typeface="Comic Sans MS" panose="030F0702030302020204" pitchFamily="2" charset="0"/>
              <a:ea typeface="宋体" panose="02010600030101010101" pitchFamily="2" charset="-122"/>
              <a:sym typeface="宋体" panose="02010600030101010101" pitchFamily="2" charset="-122"/>
            </a:endParaRPr>
          </a:p>
        </p:txBody>
      </p:sp>
      <p:sp>
        <p:nvSpPr>
          <p:cNvPr id="69652" name="文本框 16"/>
          <p:cNvSpPr txBox="1"/>
          <p:nvPr/>
        </p:nvSpPr>
        <p:spPr>
          <a:xfrm>
            <a:off x="3681413" y="5178425"/>
            <a:ext cx="2282825" cy="368300"/>
          </a:xfrm>
          <a:prstGeom prst="rect">
            <a:avLst/>
          </a:prstGeom>
          <a:noFill/>
          <a:ln w="9525">
            <a:noFill/>
          </a:ln>
        </p:spPr>
        <p:txBody>
          <a:bodyPr wrap="squar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T</a:t>
            </a:r>
            <a:r>
              <a:rPr lang="en-US" altLang="zh-CN" baseline="-25000">
                <a:latin typeface="Comic Sans MS" panose="030F0702030302020204" pitchFamily="2" charset="0"/>
                <a:ea typeface="宋体" panose="02010600030101010101" pitchFamily="2" charset="-122"/>
                <a:sym typeface="宋体" panose="02010600030101010101" pitchFamily="2" charset="-122"/>
              </a:rPr>
              <a:t>3</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2</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1</a:t>
            </a:r>
            <a:r>
              <a:rPr lang="en-US" altLang="zh-CN">
                <a:latin typeface="Comic Sans MS" panose="030F0702030302020204" pitchFamily="2" charset="0"/>
                <a:ea typeface="宋体" panose="02010600030101010101" pitchFamily="2" charset="-122"/>
                <a:sym typeface="宋体" panose="02010600030101010101" pitchFamily="2" charset="-122"/>
              </a:rPr>
              <a:t>‘Q</a:t>
            </a:r>
            <a:r>
              <a:rPr lang="en-US" altLang="zh-CN" baseline="-25000">
                <a:latin typeface="Comic Sans MS" panose="030F0702030302020204" pitchFamily="2" charset="0"/>
                <a:ea typeface="宋体" panose="02010600030101010101" pitchFamily="2" charset="-122"/>
                <a:sym typeface="宋体" panose="02010600030101010101" pitchFamily="2" charset="-122"/>
              </a:rPr>
              <a:t>0</a:t>
            </a:r>
            <a:r>
              <a:rPr lang="en-US" altLang="zh-CN">
                <a:latin typeface="Comic Sans MS" panose="030F0702030302020204" pitchFamily="2" charset="0"/>
                <a:ea typeface="宋体" panose="02010600030101010101" pitchFamily="2" charset="-122"/>
                <a:sym typeface="宋体" panose="02010600030101010101" pitchFamily="2" charset="-122"/>
              </a:rPr>
              <a:t>‘·EN</a:t>
            </a:r>
            <a:endParaRPr lang="zh-CN" altLang="en-US">
              <a:latin typeface="Arial" panose="020B0604020202020204" pitchFamily="34" charset="0"/>
              <a:ea typeface="宋体" panose="02010600030101010101" pitchFamily="2" charset="-122"/>
            </a:endParaRPr>
          </a:p>
        </p:txBody>
      </p:sp>
      <p:sp>
        <p:nvSpPr>
          <p:cNvPr id="69635" name="文本框 47109"/>
          <p:cNvSpPr txBox="1"/>
          <p:nvPr/>
        </p:nvSpPr>
        <p:spPr>
          <a:xfrm>
            <a:off x="3681413" y="5684838"/>
            <a:ext cx="2211387" cy="368300"/>
          </a:xfrm>
          <a:prstGeom prst="rect">
            <a:avLst/>
          </a:prstGeom>
          <a:noFill/>
          <a:ln w="9525">
            <a:noFill/>
          </a:ln>
        </p:spPr>
        <p:txBody>
          <a:bodyPr wrap="square" anchor="t" anchorCtr="0">
            <a:spAutoFit/>
          </a:bodyPr>
          <a:p>
            <a:pPr eaLnBrk="0" hangingPunct="0">
              <a:spcBef>
                <a:spcPct val="50000"/>
              </a:spcBef>
            </a:pPr>
            <a:r>
              <a:rPr lang="en-US" altLang="zh-CN" dirty="0">
                <a:latin typeface="Comic Sans MS" panose="030F0702030302020204" pitchFamily="2" charset="0"/>
                <a:ea typeface="宋体" panose="02010600030101010101" pitchFamily="2" charset="-122"/>
              </a:rPr>
              <a:t>B=Q</a:t>
            </a:r>
            <a:r>
              <a:rPr lang="en-US" altLang="zh-CN" baseline="-25000" dirty="0">
                <a:latin typeface="Comic Sans MS" panose="030F0702030302020204" pitchFamily="2" charset="0"/>
                <a:ea typeface="宋体" panose="02010600030101010101" pitchFamily="2" charset="-122"/>
              </a:rPr>
              <a:t>3</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2</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1</a:t>
            </a:r>
            <a:r>
              <a:rPr lang="en-US" altLang="zh-CN" dirty="0">
                <a:latin typeface="Comic Sans MS" panose="030F0702030302020204" pitchFamily="2" charset="0"/>
                <a:ea typeface="宋体" panose="02010600030101010101" pitchFamily="2" charset="-122"/>
              </a:rPr>
              <a:t>’Q</a:t>
            </a:r>
            <a:r>
              <a:rPr lang="en-US" altLang="zh-CN" baseline="-25000" dirty="0">
                <a:latin typeface="Comic Sans MS" panose="030F0702030302020204" pitchFamily="2" charset="0"/>
                <a:ea typeface="宋体" panose="02010600030101010101" pitchFamily="2" charset="-122"/>
              </a:rPr>
              <a:t>0</a:t>
            </a:r>
            <a:r>
              <a:rPr lang="en-US" altLang="zh-CN" dirty="0">
                <a:latin typeface="Comic Sans MS" panose="030F0702030302020204" pitchFamily="2" charset="0"/>
                <a:ea typeface="宋体" panose="02010600030101010101" pitchFamily="2" charset="-122"/>
              </a:rPr>
              <a:t>’</a:t>
            </a:r>
            <a:endParaRPr lang="en-US" altLang="zh-CN" dirty="0">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657"/>
                                        </p:tgtEl>
                                        <p:attrNameLst>
                                          <p:attrName>style.visibility</p:attrName>
                                        </p:attrNameLst>
                                      </p:cBhvr>
                                      <p:to>
                                        <p:strVal val="visible"/>
                                      </p:to>
                                    </p:set>
                                    <p:animEffect transition="in" filter="dissolve">
                                      <p:cBhvr>
                                        <p:cTn id="7" dur="500"/>
                                        <p:tgtEl>
                                          <p:spTgt spid="706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41"/>
                                        </p:tgtEl>
                                        <p:attrNameLst>
                                          <p:attrName>style.visibility</p:attrName>
                                        </p:attrNameLst>
                                      </p:cBhvr>
                                      <p:to>
                                        <p:strVal val="visible"/>
                                      </p:to>
                                    </p:set>
                                    <p:animEffect transition="in" filter="wipe(left)">
                                      <p:cBhvr>
                                        <p:cTn id="12" dur="500"/>
                                        <p:tgtEl>
                                          <p:spTgt spid="6964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9645"/>
                                        </p:tgtEl>
                                        <p:attrNameLst>
                                          <p:attrName>style.visibility</p:attrName>
                                        </p:attrNameLst>
                                      </p:cBhvr>
                                      <p:to>
                                        <p:strVal val="visible"/>
                                      </p:to>
                                    </p:set>
                                    <p:animEffect transition="in" filter="wipe(left)">
                                      <p:cBhvr>
                                        <p:cTn id="15" dur="500"/>
                                        <p:tgtEl>
                                          <p:spTgt spid="6964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9650"/>
                                        </p:tgtEl>
                                        <p:attrNameLst>
                                          <p:attrName>style.visibility</p:attrName>
                                        </p:attrNameLst>
                                      </p:cBhvr>
                                      <p:to>
                                        <p:strVal val="visible"/>
                                      </p:to>
                                    </p:set>
                                    <p:animEffect transition="in" filter="wipe(left)">
                                      <p:cBhvr>
                                        <p:cTn id="18" dur="500"/>
                                        <p:tgtEl>
                                          <p:spTgt spid="6965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9652"/>
                                        </p:tgtEl>
                                        <p:attrNameLst>
                                          <p:attrName>style.visibility</p:attrName>
                                        </p:attrNameLst>
                                      </p:cBhvr>
                                      <p:to>
                                        <p:strVal val="visible"/>
                                      </p:to>
                                    </p:set>
                                    <p:animEffect transition="in" filter="wipe(left)">
                                      <p:cBhvr>
                                        <p:cTn id="21" dur="500"/>
                                        <p:tgtEl>
                                          <p:spTgt spid="69652"/>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69635"/>
                                        </p:tgtEl>
                                        <p:attrNameLst>
                                          <p:attrName>style.visibility</p:attrName>
                                        </p:attrNameLst>
                                      </p:cBhvr>
                                      <p:to>
                                        <p:strVal val="visible"/>
                                      </p:to>
                                    </p:set>
                                    <p:anim calcmode="discrete" valueType="clr">
                                      <p:cBhvr override="childStyle">
                                        <p:cTn id="26" dur="80"/>
                                        <p:tgtEl>
                                          <p:spTgt spid="69635"/>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9635"/>
                                        </p:tgtEl>
                                        <p:attrNameLst>
                                          <p:attrName>fillcolor</p:attrName>
                                        </p:attrNameLst>
                                      </p:cBhvr>
                                      <p:tavLst>
                                        <p:tav tm="0">
                                          <p:val>
                                            <p:clrVal>
                                              <a:schemeClr val="accent2"/>
                                            </p:clrVal>
                                          </p:val>
                                        </p:tav>
                                        <p:tav tm="50000">
                                          <p:val>
                                            <p:clrVal>
                                              <a:schemeClr val="hlink"/>
                                            </p:clrVal>
                                          </p:val>
                                        </p:tav>
                                      </p:tavLst>
                                    </p:anim>
                                    <p:set>
                                      <p:cBhvr>
                                        <p:cTn id="28" dur="80"/>
                                        <p:tgtEl>
                                          <p:spTgt spid="6963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1" grpId="0"/>
      <p:bldP spid="69645" grpId="0"/>
      <p:bldP spid="69650" grpId="0"/>
      <p:bldP spid="69652" grpId="0"/>
      <p:bldP spid="69641" grpId="1"/>
      <p:bldP spid="69645" grpId="1"/>
      <p:bldP spid="69650" grpId="1"/>
      <p:bldP spid="69652" grpId="1"/>
      <p:bldP spid="69635" grpId="0"/>
      <p:bldP spid="6963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矩形 47105"/>
          <p:cNvSpPr/>
          <p:nvPr/>
        </p:nvSpPr>
        <p:spPr>
          <a:xfrm>
            <a:off x="696913" y="692150"/>
            <a:ext cx="3756025" cy="368300"/>
          </a:xfrm>
          <a:prstGeom prst="rect">
            <a:avLst/>
          </a:prstGeom>
          <a:noFill/>
          <a:ln w="9525">
            <a:noFill/>
          </a:ln>
        </p:spPr>
        <p:txBody>
          <a:bodyPr wrap="none" anchor="t" anchorCtr="0">
            <a:spAutoFit/>
          </a:bodyPr>
          <a:p>
            <a:pPr eaLnBrk="0" hangingPunct="0"/>
            <a:r>
              <a:rPr lang="en-US" altLang="zh-CN" dirty="0">
                <a:solidFill>
                  <a:srgbClr val="0070C0"/>
                </a:solidFill>
                <a:latin typeface="Arial" panose="020B0604020202020204" pitchFamily="34" charset="0"/>
                <a:ea typeface="宋体" panose="02010600030101010101" pitchFamily="2" charset="-122"/>
              </a:rPr>
              <a:t>ex6:</a:t>
            </a:r>
            <a:r>
              <a:rPr lang="zh-CN" altLang="en-US" dirty="0">
                <a:solidFill>
                  <a:srgbClr val="0070C0"/>
                </a:solidFill>
                <a:latin typeface="Arial" panose="020B0604020202020204" pitchFamily="34" charset="0"/>
                <a:ea typeface="宋体" panose="02010600030101010101" pitchFamily="2" charset="-122"/>
              </a:rPr>
              <a:t> 单时钟十进制加</a:t>
            </a:r>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减计数器</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设计</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71682" name="矩形 47105"/>
          <p:cNvSpPr/>
          <p:nvPr/>
        </p:nvSpPr>
        <p:spPr>
          <a:xfrm>
            <a:off x="619125" y="1060450"/>
            <a:ext cx="8113713" cy="1338263"/>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zh-CN" dirty="0">
                <a:latin typeface="Comic Sans MS" panose="030F0702030302020204" pitchFamily="2" charset="0"/>
                <a:ea typeface="宋体" panose="02010600030101010101" pitchFamily="2" charset="-122"/>
              </a:rPr>
              <a:t>单时钟十进制加/减计数器仍然采用同一时钟，由控制端U'/D控制加/减计数。综合十进制加法计数器和减法计数器的设计结果，可以推出单时钟十进制加/减计数器的驱动方程</a:t>
            </a:r>
            <a:endParaRPr lang="zh-CN" altLang="zh-CN" dirty="0">
              <a:latin typeface="Comic Sans MS" panose="030F0702030302020204" pitchFamily="2" charset="0"/>
              <a:ea typeface="宋体" panose="02010600030101010101" pitchFamily="2" charset="-122"/>
            </a:endParaRPr>
          </a:p>
        </p:txBody>
      </p:sp>
      <p:graphicFrame>
        <p:nvGraphicFramePr>
          <p:cNvPr id="71683" name="对象 -2147482206"/>
          <p:cNvGraphicFramePr>
            <a:graphicFrameLocks noChangeAspect="1"/>
          </p:cNvGraphicFramePr>
          <p:nvPr/>
        </p:nvGraphicFramePr>
        <p:xfrm>
          <a:off x="2028825" y="2546350"/>
          <a:ext cx="4714875" cy="1431925"/>
        </p:xfrm>
        <a:graphic>
          <a:graphicData uri="http://schemas.openxmlformats.org/presentationml/2006/ole">
            <mc:AlternateContent xmlns:mc="http://schemas.openxmlformats.org/markup-compatibility/2006">
              <mc:Choice xmlns:v="urn:schemas-microsoft-com:vml" Requires="v">
                <p:oleObj spid="_x0000_s3168" name="" r:id="rId1" imgW="2628900" imgH="800100" progId="Equation.3">
                  <p:embed/>
                </p:oleObj>
              </mc:Choice>
              <mc:Fallback>
                <p:oleObj name="" r:id="rId1" imgW="2628900" imgH="800100" progId="Equation.3">
                  <p:embed/>
                  <p:pic>
                    <p:nvPicPr>
                      <p:cNvPr id="0" name="图片 3167"/>
                      <p:cNvPicPr/>
                      <p:nvPr/>
                    </p:nvPicPr>
                    <p:blipFill>
                      <a:blip r:embed="rId2"/>
                      <a:stretch>
                        <a:fillRect/>
                      </a:stretch>
                    </p:blipFill>
                    <p:spPr>
                      <a:xfrm>
                        <a:off x="2028825" y="2546350"/>
                        <a:ext cx="4714875" cy="1431925"/>
                      </a:xfrm>
                      <a:prstGeom prst="rect">
                        <a:avLst/>
                      </a:prstGeom>
                      <a:noFill/>
                      <a:ln w="38100">
                        <a:noFill/>
                        <a:miter/>
                      </a:ln>
                    </p:spPr>
                  </p:pic>
                </p:oleObj>
              </mc:Fallback>
            </mc:AlternateContent>
          </a:graphicData>
        </a:graphic>
      </p:graphicFrame>
      <p:sp>
        <p:nvSpPr>
          <p:cNvPr id="71684" name="文本框 2"/>
          <p:cNvSpPr txBox="1"/>
          <p:nvPr/>
        </p:nvSpPr>
        <p:spPr>
          <a:xfrm>
            <a:off x="1241425" y="4143375"/>
            <a:ext cx="1333500"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rPr>
              <a:t>和输出方程</a:t>
            </a:r>
            <a:endParaRPr lang="zh-CN" altLang="en-US">
              <a:latin typeface="Arial" panose="020B0604020202020204" pitchFamily="34" charset="0"/>
              <a:ea typeface="宋体" panose="02010600030101010101" pitchFamily="2" charset="-122"/>
            </a:endParaRPr>
          </a:p>
        </p:txBody>
      </p:sp>
      <p:sp>
        <p:nvSpPr>
          <p:cNvPr id="71685" name="文本框 3"/>
          <p:cNvSpPr txBox="1"/>
          <p:nvPr/>
        </p:nvSpPr>
        <p:spPr>
          <a:xfrm>
            <a:off x="2111375" y="4619625"/>
            <a:ext cx="4286250"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Y=(U'/D)'Q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+(U'/D)Q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'Q</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 </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71686" name="文本框 4"/>
          <p:cNvSpPr txBox="1"/>
          <p:nvPr/>
        </p:nvSpPr>
        <p:spPr>
          <a:xfrm>
            <a:off x="989013" y="5164138"/>
            <a:ext cx="7372350" cy="368300"/>
          </a:xfrm>
          <a:prstGeom prst="rect">
            <a:avLst/>
          </a:prstGeom>
          <a:noFill/>
          <a:ln w="9525">
            <a:noFill/>
          </a:ln>
        </p:spPr>
        <p:txBody>
          <a:bodyPr wrap="none" anchor="t" anchorCtr="0">
            <a:spAutoFit/>
          </a:bodyPr>
          <a:p>
            <a:r>
              <a:rPr lang="zh-CN" altLang="zh-CN" dirty="0">
                <a:latin typeface="Arial" panose="020B0604020202020204" pitchFamily="34" charset="0"/>
                <a:ea typeface="宋体" panose="02010600030101010101" pitchFamily="2" charset="-122"/>
                <a:sym typeface="宋体" panose="02010600030101010101" pitchFamily="2" charset="-122"/>
              </a:rPr>
              <a:t>按上述驱动方程组和输出方程可构成的单时钟同步十进制加/减计数器。</a:t>
            </a:r>
            <a:endParaRPr lang="zh-CN" altLang="zh-CN" dirty="0">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1682"/>
                                        </p:tgtEl>
                                        <p:attrNameLst>
                                          <p:attrName>style.visibility</p:attrName>
                                        </p:attrNameLst>
                                      </p:cBhvr>
                                      <p:to>
                                        <p:strVal val="visible"/>
                                      </p:to>
                                    </p:set>
                                    <p:animEffect transition="in" filter="wipe(left)">
                                      <p:cBhvr>
                                        <p:cTn id="11" dur="500"/>
                                        <p:tgtEl>
                                          <p:spTgt spid="716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1683"/>
                                        </p:tgtEl>
                                        <p:attrNameLst>
                                          <p:attrName>style.visibility</p:attrName>
                                        </p:attrNameLst>
                                      </p:cBhvr>
                                      <p:to>
                                        <p:strVal val="visible"/>
                                      </p:to>
                                    </p:set>
                                    <p:animEffect transition="in" filter="wipe(left)">
                                      <p:cBhvr>
                                        <p:cTn id="16" dur="500"/>
                                        <p:tgtEl>
                                          <p:spTgt spid="71683"/>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71684"/>
                                        </p:tgtEl>
                                        <p:attrNameLst>
                                          <p:attrName>style.visibility</p:attrName>
                                        </p:attrNameLst>
                                      </p:cBhvr>
                                      <p:to>
                                        <p:strVal val="visible"/>
                                      </p:to>
                                    </p:set>
                                    <p:anim calcmode="discrete" valueType="clr">
                                      <p:cBhvr override="childStyle">
                                        <p:cTn id="21" dur="80"/>
                                        <p:tgtEl>
                                          <p:spTgt spid="71684"/>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71684"/>
                                        </p:tgtEl>
                                        <p:attrNameLst>
                                          <p:attrName>fillcolor</p:attrName>
                                        </p:attrNameLst>
                                      </p:cBhvr>
                                      <p:tavLst>
                                        <p:tav tm="0">
                                          <p:val>
                                            <p:clrVal>
                                              <a:schemeClr val="accent2"/>
                                            </p:clrVal>
                                          </p:val>
                                        </p:tav>
                                        <p:tav tm="50000">
                                          <p:val>
                                            <p:clrVal>
                                              <a:schemeClr val="hlink"/>
                                            </p:clrVal>
                                          </p:val>
                                        </p:tav>
                                      </p:tavLst>
                                    </p:anim>
                                    <p:set>
                                      <p:cBhvr>
                                        <p:cTn id="23" dur="80"/>
                                        <p:tgtEl>
                                          <p:spTgt spid="71684"/>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1685"/>
                                        </p:tgtEl>
                                        <p:attrNameLst>
                                          <p:attrName>style.visibility</p:attrName>
                                        </p:attrNameLst>
                                      </p:cBhvr>
                                      <p:to>
                                        <p:strVal val="visible"/>
                                      </p:to>
                                    </p:set>
                                    <p:animEffect transition="in" filter="wipe(left)">
                                      <p:cBhvr>
                                        <p:cTn id="28" dur="500"/>
                                        <p:tgtEl>
                                          <p:spTgt spid="7168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1" grpId="0"/>
      <p:bldP spid="71681" grpId="1"/>
      <p:bldP spid="71682" grpId="0"/>
      <p:bldP spid="71682" grpId="1"/>
      <p:bldP spid="71684" grpId="0"/>
      <p:bldP spid="71684" grpId="1"/>
      <p:bldP spid="71685" grpId="0"/>
      <p:bldP spid="71685" grpId="1"/>
      <p:bldP spid="71686" grpId="0"/>
      <p:bldP spid="71686"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4" name="图片 124" descr="6-3-24"/>
          <p:cNvPicPr>
            <a:picLocks noChangeAspect="1"/>
          </p:cNvPicPr>
          <p:nvPr>
            <p:custDataLst>
              <p:tags r:id="rId1"/>
            </p:custDataLst>
          </p:nvPr>
        </p:nvPicPr>
        <p:blipFill>
          <a:blip r:embed="rId2"/>
          <a:srcRect t="1956"/>
          <a:stretch>
            <a:fillRect/>
          </a:stretch>
        </p:blipFill>
        <p:spPr>
          <a:xfrm>
            <a:off x="3949700" y="625475"/>
            <a:ext cx="4638675" cy="5605463"/>
          </a:xfrm>
          <a:prstGeom prst="rect">
            <a:avLst/>
          </a:prstGeom>
          <a:noFill/>
          <a:ln w="9525">
            <a:noFill/>
          </a:ln>
        </p:spPr>
      </p:pic>
      <p:sp>
        <p:nvSpPr>
          <p:cNvPr id="57345" name="文本框 28674"/>
          <p:cNvSpPr txBox="1"/>
          <p:nvPr/>
        </p:nvSpPr>
        <p:spPr>
          <a:xfrm>
            <a:off x="695325" y="723900"/>
            <a:ext cx="2362200" cy="782638"/>
          </a:xfrm>
          <a:prstGeom prst="rect">
            <a:avLst/>
          </a:prstGeom>
          <a:noFill/>
          <a:ln w="9525">
            <a:noFill/>
          </a:ln>
        </p:spPr>
        <p:txBody>
          <a:bodyPr wrap="square" anchor="t" anchorCtr="0">
            <a:spAutoFit/>
          </a:bodyPr>
          <a:p>
            <a:pPr algn="ctr" eaLnBrk="0" hangingPunct="0">
              <a:spcBef>
                <a:spcPct val="50000"/>
              </a:spcBef>
            </a:pPr>
            <a:r>
              <a:rPr lang="en-US" altLang="zh-CN" dirty="0">
                <a:solidFill>
                  <a:srgbClr val="FF3300"/>
                </a:solidFill>
                <a:latin typeface="Comic Sans MS" panose="030F0702030302020204" pitchFamily="2" charset="0"/>
                <a:ea typeface="宋体" panose="02010600030101010101" pitchFamily="2" charset="-122"/>
              </a:rPr>
              <a:t> </a:t>
            </a:r>
            <a:r>
              <a:rPr lang="zh-CN" altLang="en-US" dirty="0">
                <a:solidFill>
                  <a:srgbClr val="0070C0"/>
                </a:solidFill>
                <a:latin typeface="Comic Sans MS" panose="030F0702030302020204" pitchFamily="2" charset="0"/>
                <a:ea typeface="宋体" panose="02010600030101010101" pitchFamily="2" charset="-122"/>
              </a:rPr>
              <a:t>十进制加</a:t>
            </a:r>
            <a:r>
              <a:rPr lang="en-US" altLang="zh-CN" dirty="0">
                <a:solidFill>
                  <a:srgbClr val="0070C0"/>
                </a:solidFill>
                <a:latin typeface="Comic Sans MS" panose="030F0702030302020204" pitchFamily="2" charset="0"/>
                <a:ea typeface="宋体" panose="02010600030101010101" pitchFamily="2" charset="-122"/>
              </a:rPr>
              <a:t>/</a:t>
            </a:r>
            <a:r>
              <a:rPr lang="zh-CN" altLang="en-US" dirty="0">
                <a:solidFill>
                  <a:srgbClr val="0070C0"/>
                </a:solidFill>
                <a:latin typeface="Comic Sans MS" panose="030F0702030302020204" pitchFamily="2" charset="0"/>
                <a:ea typeface="宋体" panose="02010600030101010101" pitchFamily="2" charset="-122"/>
              </a:rPr>
              <a:t>减计数器</a:t>
            </a:r>
            <a:endParaRPr lang="en-US" altLang="zh-CN" dirty="0">
              <a:solidFill>
                <a:srgbClr val="0070C0"/>
              </a:solidFill>
              <a:latin typeface="Comic Sans MS" panose="030F0702030302020204" pitchFamily="2" charset="0"/>
              <a:ea typeface="宋体" panose="02010600030101010101" pitchFamily="2" charset="-122"/>
            </a:endParaRPr>
          </a:p>
          <a:p>
            <a:pPr algn="ctr" eaLnBrk="0" hangingPunct="0">
              <a:spcBef>
                <a:spcPct val="50000"/>
              </a:spcBef>
            </a:pPr>
            <a:r>
              <a:rPr lang="en-US" altLang="zh-CN" dirty="0">
                <a:solidFill>
                  <a:srgbClr val="C00000"/>
                </a:solidFill>
                <a:latin typeface="Comic Sans MS" panose="030F0702030302020204" pitchFamily="2" charset="0"/>
                <a:ea typeface="宋体" panose="02010600030101010101" pitchFamily="2" charset="-122"/>
              </a:rPr>
              <a:t>74HC190</a:t>
            </a:r>
            <a:endParaRPr lang="en-US" altLang="zh-CN" dirty="0">
              <a:solidFill>
                <a:srgbClr val="C00000"/>
              </a:solidFill>
              <a:latin typeface="Comic Sans MS" panose="030F0702030302020204" pitchFamily="2" charset="0"/>
              <a:ea typeface="宋体" panose="02010600030101010101" pitchFamily="2" charset="-122"/>
            </a:endParaRPr>
          </a:p>
        </p:txBody>
      </p:sp>
      <p:sp>
        <p:nvSpPr>
          <p:cNvPr id="57347" name="文本框 37890"/>
          <p:cNvSpPr txBox="1"/>
          <p:nvPr/>
        </p:nvSpPr>
        <p:spPr>
          <a:xfrm>
            <a:off x="808038" y="3295650"/>
            <a:ext cx="1395412" cy="2552700"/>
          </a:xfrm>
          <a:prstGeom prst="rect">
            <a:avLst/>
          </a:prstGeom>
          <a:noFill/>
          <a:ln w="9525">
            <a:noFill/>
          </a:ln>
        </p:spPr>
        <p:txBody>
          <a:bodyPr wrap="square" anchor="t" anchorCtr="0">
            <a:spAutoFit/>
          </a:bodyPr>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对外端口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a:t>
            </a:r>
            <a:r>
              <a:rPr lang="zh-CN" altLang="en-US" sz="1600" dirty="0">
                <a:solidFill>
                  <a:schemeClr val="bg2"/>
                </a:solidFill>
                <a:latin typeface="Comic Sans MS" panose="030F0702030302020204" pitchFamily="2" charset="0"/>
                <a:ea typeface="宋体" panose="02010600030101010101" pitchFamily="2" charset="-122"/>
              </a:rPr>
              <a:t>1</a:t>
            </a:r>
            <a:r>
              <a:rPr lang="en-US" altLang="zh-CN" sz="16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输入</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r>
              <a:rPr lang="en-US" altLang="zh-CN" sz="1600" baseline="-25000" dirty="0">
                <a:solidFill>
                  <a:schemeClr val="bg2"/>
                </a:solidFill>
                <a:latin typeface="Comic Sans MS" panose="030F0702030302020204" pitchFamily="2" charset="0"/>
                <a:ea typeface="宋体" panose="02010600030101010101" pitchFamily="2" charset="-122"/>
              </a:rPr>
              <a:t>I</a:t>
            </a:r>
            <a:endParaRPr lang="en-US" altLang="zh-CN"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baseline="-25000" dirty="0">
                <a:solidFill>
                  <a:schemeClr val="bg2"/>
                </a:solidFill>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L</a:t>
            </a:r>
            <a:r>
              <a:rPr lang="zh-CN" altLang="en-US" sz="1600" dirty="0">
                <a:solidFill>
                  <a:schemeClr val="bg2"/>
                </a:solidFill>
                <a:latin typeface="Comic Sans MS" panose="030F0702030302020204" pitchFamily="2" charset="0"/>
                <a:ea typeface="宋体" panose="02010600030101010101" pitchFamily="2" charset="-122"/>
              </a:rPr>
              <a:t>D'</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D</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D</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baseline="-25000" dirty="0">
                <a:solidFill>
                  <a:schemeClr val="bg2"/>
                </a:solidFill>
                <a:latin typeface="Comic Sans MS" panose="030F0702030302020204" pitchFamily="2" charset="0"/>
                <a:ea typeface="宋体" panose="02010600030101010101" pitchFamily="2" charset="-122"/>
              </a:rPr>
              <a:t>    </a:t>
            </a:r>
            <a:r>
              <a:rPr lang="en-US" altLang="zh-CN"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S'</a:t>
            </a:r>
            <a:endParaRPr lang="zh-CN" altLang="en-US" sz="1600" baseline="-250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baseline="-25000" dirty="0">
                <a:solidFill>
                  <a:schemeClr val="bg2"/>
                </a:solidFill>
                <a:latin typeface="Comic Sans MS" panose="030F0702030302020204" pitchFamily="2" charset="0"/>
                <a:ea typeface="宋体" panose="02010600030101010101" pitchFamily="2" charset="-122"/>
              </a:rPr>
              <a:t>     </a:t>
            </a:r>
            <a:r>
              <a:rPr lang="en-US" altLang="zh-CN" sz="1600" dirty="0">
                <a:solidFill>
                  <a:schemeClr val="bg2"/>
                </a:solidFill>
                <a:latin typeface="Comic Sans MS" panose="030F0702030302020204" pitchFamily="2" charset="0"/>
                <a:ea typeface="宋体" panose="02010600030101010101" pitchFamily="2" charset="-122"/>
              </a:rPr>
              <a:t>U</a:t>
            </a:r>
            <a:r>
              <a:rPr lang="zh-CN" altLang="en-US" sz="1600" dirty="0">
                <a:solidFill>
                  <a:schemeClr val="bg2"/>
                </a:solidFill>
                <a:latin typeface="Comic Sans MS" panose="030F0702030302020204" pitchFamily="2" charset="0"/>
                <a:ea typeface="宋体" panose="02010600030101010101" pitchFamily="2" charset="-122"/>
              </a:rPr>
              <a:t>'</a:t>
            </a:r>
            <a:r>
              <a:rPr lang="en-US" altLang="zh-CN" sz="1600" dirty="0">
                <a:solidFill>
                  <a:schemeClr val="bg2"/>
                </a:solidFill>
                <a:latin typeface="Comic Sans MS" panose="030F0702030302020204" pitchFamily="2" charset="0"/>
                <a:ea typeface="宋体" panose="02010600030101010101" pitchFamily="2" charset="-122"/>
              </a:rPr>
              <a:t>/D</a:t>
            </a:r>
            <a:r>
              <a:rPr lang="en-US" altLang="zh-CN" sz="1600" baseline="-25000" dirty="0">
                <a:solidFill>
                  <a:schemeClr val="bg2"/>
                </a:solidFill>
                <a:latin typeface="Comic Sans MS" panose="030F0702030302020204" pitchFamily="2" charset="0"/>
                <a:ea typeface="宋体" panose="02010600030101010101" pitchFamily="2" charset="-122"/>
              </a:rPr>
              <a:t> </a:t>
            </a:r>
            <a:endParaRPr lang="zh-CN" altLang="en-US" sz="1600" dirty="0">
              <a:latin typeface="Comic Sans MS" panose="030F0702030302020204" pitchFamily="2" charset="0"/>
              <a:ea typeface="宋体" panose="02010600030101010101" pitchFamily="2" charset="-122"/>
            </a:endParaRPr>
          </a:p>
        </p:txBody>
      </p:sp>
      <p:graphicFrame>
        <p:nvGraphicFramePr>
          <p:cNvPr id="57348" name="对象 3"/>
          <p:cNvGraphicFramePr/>
          <p:nvPr/>
        </p:nvGraphicFramePr>
        <p:xfrm>
          <a:off x="1257300" y="1844675"/>
          <a:ext cx="1025525" cy="688975"/>
        </p:xfrm>
        <a:graphic>
          <a:graphicData uri="http://schemas.openxmlformats.org/presentationml/2006/ole">
            <mc:AlternateContent xmlns:mc="http://schemas.openxmlformats.org/markup-compatibility/2006">
              <mc:Choice xmlns:v="urn:schemas-microsoft-com:vml" Requires="v">
                <p:oleObj spid="_x0000_s3169" name="" r:id="rId3" imgW="3486150" imgH="2000250" progId="Paint.Picture">
                  <p:embed/>
                </p:oleObj>
              </mc:Choice>
              <mc:Fallback>
                <p:oleObj name="" r:id="rId3" imgW="3486150" imgH="2000250" progId="Paint.Picture">
                  <p:embed/>
                  <p:pic>
                    <p:nvPicPr>
                      <p:cNvPr id="0" name="图片 3168"/>
                      <p:cNvPicPr/>
                      <p:nvPr/>
                    </p:nvPicPr>
                    <p:blipFill>
                      <a:blip r:embed="rId4"/>
                      <a:stretch>
                        <a:fillRect/>
                      </a:stretch>
                    </p:blipFill>
                    <p:spPr>
                      <a:xfrm>
                        <a:off x="1257300" y="1844675"/>
                        <a:ext cx="1025525" cy="688975"/>
                      </a:xfrm>
                      <a:prstGeom prst="rect">
                        <a:avLst/>
                      </a:prstGeom>
                      <a:noFill/>
                      <a:ln w="38100">
                        <a:noFill/>
                        <a:miter/>
                      </a:ln>
                    </p:spPr>
                  </p:pic>
                </p:oleObj>
              </mc:Fallback>
            </mc:AlternateContent>
          </a:graphicData>
        </a:graphic>
      </p:graphicFrame>
      <p:sp>
        <p:nvSpPr>
          <p:cNvPr id="57349" name="文本框 5"/>
          <p:cNvSpPr txBox="1"/>
          <p:nvPr/>
        </p:nvSpPr>
        <p:spPr>
          <a:xfrm>
            <a:off x="2203450" y="3759200"/>
            <a:ext cx="1543050" cy="1444625"/>
          </a:xfrm>
          <a:prstGeom prst="rect">
            <a:avLst/>
          </a:prstGeom>
          <a:noFill/>
          <a:ln w="9525">
            <a:noFill/>
          </a:ln>
        </p:spPr>
        <p:txBody>
          <a:bodyPr wrap="square" anchor="t" anchorCtr="0">
            <a:spAutoFit/>
          </a:bodyPr>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(2) </a:t>
            </a:r>
            <a:r>
              <a:rPr lang="zh-CN" altLang="en-US" sz="1600" dirty="0">
                <a:solidFill>
                  <a:schemeClr val="bg2"/>
                </a:solidFill>
                <a:latin typeface="Comic Sans MS" panose="030F0702030302020204" pitchFamily="2" charset="0"/>
                <a:ea typeface="宋体" panose="02010600030101010101" pitchFamily="2" charset="-122"/>
              </a:rPr>
              <a:t>输出端口</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Q</a:t>
            </a:r>
            <a:r>
              <a:rPr lang="zh-CN" altLang="en-US" sz="1600" baseline="-25000" dirty="0">
                <a:solidFill>
                  <a:schemeClr val="bg2"/>
                </a:solidFill>
                <a:latin typeface="Comic Sans MS" panose="030F0702030302020204" pitchFamily="2" charset="0"/>
                <a:ea typeface="宋体" panose="02010600030101010101" pitchFamily="2" charset="-122"/>
              </a:rPr>
              <a:t>3</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2</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1</a:t>
            </a:r>
            <a:r>
              <a:rPr lang="zh-CN" altLang="en-US" sz="1600" dirty="0">
                <a:solidFill>
                  <a:schemeClr val="bg2"/>
                </a:solidFill>
                <a:latin typeface="Comic Sans MS" panose="030F0702030302020204" pitchFamily="2" charset="0"/>
                <a:ea typeface="宋体" panose="02010600030101010101" pitchFamily="2" charset="-122"/>
              </a:rPr>
              <a:t>Q</a:t>
            </a:r>
            <a:r>
              <a:rPr lang="zh-CN" altLang="en-US" sz="1600" baseline="-25000" dirty="0">
                <a:solidFill>
                  <a:schemeClr val="bg2"/>
                </a:solidFill>
                <a:latin typeface="Comic Sans MS" panose="030F0702030302020204" pitchFamily="2" charset="0"/>
                <a:ea typeface="宋体" panose="02010600030101010101" pitchFamily="2" charset="-122"/>
              </a:rPr>
              <a:t>0</a:t>
            </a:r>
            <a:endParaRPr lang="zh-CN" altLang="en-US"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zh-CN" altLang="en-US" sz="1600" dirty="0">
                <a:solidFill>
                  <a:schemeClr val="bg2"/>
                </a:solidFill>
                <a:latin typeface="Comic Sans MS" panose="030F0702030302020204" pitchFamily="2" charset="0"/>
                <a:ea typeface="宋体" panose="02010600030101010101" pitchFamily="2" charset="-122"/>
              </a:rPr>
              <a:t>   C</a:t>
            </a:r>
            <a:r>
              <a:rPr lang="en-US" altLang="zh-CN" sz="1600" dirty="0">
                <a:solidFill>
                  <a:schemeClr val="bg2"/>
                </a:solidFill>
                <a:latin typeface="Comic Sans MS" panose="030F0702030302020204" pitchFamily="2" charset="0"/>
                <a:ea typeface="宋体" panose="02010600030101010101" pitchFamily="2" charset="-122"/>
              </a:rPr>
              <a:t>/B</a:t>
            </a:r>
            <a:endParaRPr lang="en-US" altLang="zh-CN" sz="1600" dirty="0">
              <a:solidFill>
                <a:schemeClr val="bg2"/>
              </a:solidFill>
              <a:latin typeface="Comic Sans MS" panose="030F0702030302020204" pitchFamily="2" charset="0"/>
              <a:ea typeface="宋体" panose="02010600030101010101" pitchFamily="2" charset="-122"/>
            </a:endParaRPr>
          </a:p>
          <a:p>
            <a:pPr eaLnBrk="0" hangingPunct="0">
              <a:spcBef>
                <a:spcPct val="50000"/>
              </a:spcBef>
            </a:pPr>
            <a:r>
              <a:rPr lang="en-US" altLang="zh-CN" sz="1600" dirty="0">
                <a:solidFill>
                  <a:schemeClr val="bg2"/>
                </a:solidFill>
                <a:latin typeface="Comic Sans MS" panose="030F0702030302020204" pitchFamily="2" charset="0"/>
                <a:ea typeface="宋体" panose="02010600030101010101" pitchFamily="2" charset="-122"/>
              </a:rPr>
              <a:t> </a:t>
            </a:r>
            <a:r>
              <a:rPr lang="zh-CN" altLang="en-US" sz="1600" dirty="0">
                <a:latin typeface="Comic Sans MS" panose="030F0702030302020204" pitchFamily="2" charset="0"/>
                <a:ea typeface="宋体" panose="02010600030101010101" pitchFamily="2" charset="-122"/>
              </a:rPr>
              <a:t>  </a:t>
            </a:r>
            <a:r>
              <a:rPr lang="zh-CN" altLang="en-US" sz="1600" dirty="0">
                <a:solidFill>
                  <a:schemeClr val="bg2"/>
                </a:solidFill>
                <a:latin typeface="Comic Sans MS" panose="030F0702030302020204" pitchFamily="2" charset="0"/>
                <a:ea typeface="宋体" panose="02010600030101010101" pitchFamily="2" charset="-122"/>
              </a:rPr>
              <a:t>CLK</a:t>
            </a:r>
            <a:r>
              <a:rPr lang="en-US" altLang="zh-CN" sz="1600" baseline="-25000" dirty="0">
                <a:solidFill>
                  <a:schemeClr val="bg2"/>
                </a:solidFill>
                <a:latin typeface="Comic Sans MS" panose="030F0702030302020204" pitchFamily="2" charset="0"/>
                <a:ea typeface="宋体" panose="02010600030101010101" pitchFamily="2" charset="-122"/>
              </a:rPr>
              <a:t>O</a:t>
            </a:r>
            <a:endParaRPr lang="zh-CN" altLang="en-US" sz="160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7345"/>
                                        </p:tgtEl>
                                        <p:attrNameLst>
                                          <p:attrName>style.visibility</p:attrName>
                                        </p:attrNameLst>
                                      </p:cBhvr>
                                      <p:to>
                                        <p:strVal val="visible"/>
                                      </p:to>
                                    </p:set>
                                    <p:anim calcmode="discrete" valueType="clr">
                                      <p:cBhvr override="childStyle">
                                        <p:cTn id="7" dur="80"/>
                                        <p:tgtEl>
                                          <p:spTgt spid="573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7345"/>
                                        </p:tgtEl>
                                        <p:attrNameLst>
                                          <p:attrName>fillcolor</p:attrName>
                                        </p:attrNameLst>
                                      </p:cBhvr>
                                      <p:tavLst>
                                        <p:tav tm="0">
                                          <p:val>
                                            <p:clrVal>
                                              <a:schemeClr val="accent2"/>
                                            </p:clrVal>
                                          </p:val>
                                        </p:tav>
                                        <p:tav tm="50000">
                                          <p:val>
                                            <p:clrVal>
                                              <a:schemeClr val="hlink"/>
                                            </p:clrVal>
                                          </p:val>
                                        </p:tav>
                                      </p:tavLst>
                                    </p:anim>
                                    <p:set>
                                      <p:cBhvr>
                                        <p:cTn id="9" dur="80"/>
                                        <p:tgtEl>
                                          <p:spTgt spid="57345"/>
                                        </p:tgtEl>
                                        <p:attrNameLst>
                                          <p:attrName>fill.type</p:attrName>
                                        </p:attrNameLst>
                                      </p:cBhvr>
                                      <p:to>
                                        <p:strVal val="solid"/>
                                      </p:to>
                                    </p:set>
                                  </p:childTnLst>
                                </p:cTn>
                              </p:par>
                            </p:childTnLst>
                          </p:cTn>
                        </p:par>
                        <p:par>
                          <p:cTn id="10" fill="hold">
                            <p:stCondLst>
                              <p:cond delay="719"/>
                            </p:stCondLst>
                            <p:childTnLst>
                              <p:par>
                                <p:cTn id="11" presetID="9" presetClass="entr" presetSubtype="0" fill="hold" nodeType="afterEffect">
                                  <p:stCondLst>
                                    <p:cond delay="0"/>
                                  </p:stCondLst>
                                  <p:childTnLst>
                                    <p:set>
                                      <p:cBhvr>
                                        <p:cTn id="12" dur="1" fill="hold">
                                          <p:stCondLst>
                                            <p:cond delay="0"/>
                                          </p:stCondLst>
                                        </p:cTn>
                                        <p:tgtEl>
                                          <p:spTgt spid="57348"/>
                                        </p:tgtEl>
                                        <p:attrNameLst>
                                          <p:attrName>style.visibility</p:attrName>
                                        </p:attrNameLst>
                                      </p:cBhvr>
                                      <p:to>
                                        <p:strVal val="visible"/>
                                      </p:to>
                                    </p:set>
                                    <p:animEffect transition="in" filter="dissolve">
                                      <p:cBhvr>
                                        <p:cTn id="13" dur="500"/>
                                        <p:tgtEl>
                                          <p:spTgt spid="5734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dissolve">
                                      <p:cBhvr>
                                        <p:cTn id="18" dur="5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7347"/>
                                        </p:tgtEl>
                                        <p:attrNameLst>
                                          <p:attrName>style.visibility</p:attrName>
                                        </p:attrNameLst>
                                      </p:cBhvr>
                                      <p:to>
                                        <p:strVal val="visible"/>
                                      </p:to>
                                    </p:set>
                                    <p:animEffect transition="in" filter="wipe(up)">
                                      <p:cBhvr>
                                        <p:cTn id="23" dur="500"/>
                                        <p:tgtEl>
                                          <p:spTgt spid="573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7349"/>
                                        </p:tgtEl>
                                        <p:attrNameLst>
                                          <p:attrName>style.visibility</p:attrName>
                                        </p:attrNameLst>
                                      </p:cBhvr>
                                      <p:to>
                                        <p:strVal val="visible"/>
                                      </p:to>
                                    </p:set>
                                    <p:animEffect transition="in" filter="wipe(up)">
                                      <p:cBhvr>
                                        <p:cTn id="28"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5" grpId="0"/>
      <p:bldP spid="57345" grpId="1"/>
      <p:bldP spid="57347" grpId="0"/>
      <p:bldP spid="57347" grpId="1"/>
      <p:bldP spid="57349" grpId="0"/>
      <p:bldP spid="5734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矩形 8196"/>
          <p:cNvSpPr/>
          <p:nvPr/>
        </p:nvSpPr>
        <p:spPr>
          <a:xfrm>
            <a:off x="5030788" y="4344988"/>
            <a:ext cx="2887662" cy="1752600"/>
          </a:xfrm>
          <a:prstGeom prst="rect">
            <a:avLst/>
          </a:prstGeom>
          <a:noFill/>
          <a:ln w="9525">
            <a:noFill/>
          </a:ln>
        </p:spPr>
        <p:txBody>
          <a:bodyPr wrap="square" anchor="t" anchorCtr="0">
            <a:spAutoFit/>
          </a:bodyPr>
          <a:p>
            <a:pPr eaLnBrk="0" hangingPunct="0">
              <a:lnSpc>
                <a:spcPct val="150000"/>
              </a:lnSpc>
            </a:pPr>
            <a:r>
              <a:rPr lang="en-US" altLang="zh-CN" i="1" dirty="0">
                <a:solidFill>
                  <a:srgbClr val="009AD0"/>
                </a:solidFill>
                <a:latin typeface="Arial" panose="020B0604020202020204" pitchFamily="34" charset="0"/>
                <a:ea typeface="宋体" panose="02010600030101010101" pitchFamily="2" charset="-122"/>
              </a:rPr>
              <a:t>x</a:t>
            </a:r>
            <a:r>
              <a:rPr lang="en-US" altLang="zh-CN" baseline="-25000" dirty="0">
                <a:solidFill>
                  <a:srgbClr val="009AD0"/>
                </a:solidFill>
                <a:latin typeface="Arial" panose="020B0604020202020204" pitchFamily="34" charset="0"/>
                <a:ea typeface="宋体" panose="02010600030101010101" pitchFamily="2" charset="-122"/>
              </a:rPr>
              <a:t>1</a:t>
            </a:r>
            <a:r>
              <a:rPr lang="en-US" altLang="zh-CN" dirty="0">
                <a:solidFill>
                  <a:srgbClr val="009AD0"/>
                </a:solidFill>
                <a:latin typeface="Arial" panose="020B0604020202020204" pitchFamily="34" charset="0"/>
                <a:ea typeface="宋体" panose="02010600030101010101" pitchFamily="2" charset="-122"/>
              </a:rPr>
              <a:t>…</a:t>
            </a:r>
            <a:r>
              <a:rPr lang="en-US" altLang="zh-CN" i="1" dirty="0">
                <a:solidFill>
                  <a:srgbClr val="009AD0"/>
                </a:solidFill>
                <a:latin typeface="Arial" panose="020B0604020202020204" pitchFamily="34" charset="0"/>
                <a:ea typeface="宋体" panose="02010600030101010101" pitchFamily="2" charset="-122"/>
              </a:rPr>
              <a:t>x</a:t>
            </a:r>
            <a:r>
              <a:rPr lang="en-US" altLang="zh-CN" baseline="-25000" dirty="0">
                <a:solidFill>
                  <a:srgbClr val="009AD0"/>
                </a:solidFill>
                <a:latin typeface="Arial" panose="020B0604020202020204" pitchFamily="34" charset="0"/>
                <a:ea typeface="宋体" panose="02010600030101010101" pitchFamily="2" charset="-122"/>
              </a:rPr>
              <a:t>i</a:t>
            </a:r>
            <a:r>
              <a:rPr lang="en-US" altLang="zh-CN" dirty="0">
                <a:solidFill>
                  <a:srgbClr val="0070C0"/>
                </a:solidFill>
                <a:latin typeface="Arial" panose="020B0604020202020204" pitchFamily="34" charset="0"/>
                <a:ea typeface="宋体" panose="02010600030101010101" pitchFamily="2" charset="-122"/>
              </a:rPr>
              <a:t>:</a:t>
            </a:r>
            <a:r>
              <a:rPr lang="en-US" altLang="zh-CN" dirty="0">
                <a:solidFill>
                  <a:srgbClr val="0D0D0D"/>
                </a:solidFill>
                <a:latin typeface="Arial" panose="020B0604020202020204" pitchFamily="34" charset="0"/>
                <a:ea typeface="宋体" panose="02010600030101010101" pitchFamily="2" charset="-122"/>
              </a:rPr>
              <a:t> </a:t>
            </a:r>
            <a:r>
              <a:rPr lang="zh-CN" altLang="en-US" dirty="0">
                <a:solidFill>
                  <a:srgbClr val="0D0D0D"/>
                </a:solidFill>
                <a:latin typeface="Arial" panose="020B0604020202020204" pitchFamily="34" charset="0"/>
                <a:ea typeface="宋体" panose="02010600030101010101" pitchFamily="2" charset="-122"/>
              </a:rPr>
              <a:t>外部输入信号；</a:t>
            </a:r>
            <a:endParaRPr lang="zh-CN" altLang="en-US" dirty="0">
              <a:solidFill>
                <a:srgbClr val="0D0D0D"/>
              </a:solidFill>
              <a:latin typeface="Arial" panose="020B0604020202020204" pitchFamily="34" charset="0"/>
              <a:ea typeface="宋体" panose="02010600030101010101" pitchFamily="2" charset="-122"/>
            </a:endParaRPr>
          </a:p>
          <a:p>
            <a:pPr eaLnBrk="0" hangingPunct="0">
              <a:lnSpc>
                <a:spcPct val="150000"/>
              </a:lnSpc>
            </a:pPr>
            <a:r>
              <a:rPr lang="en-US" altLang="zh-CN" i="1" dirty="0">
                <a:solidFill>
                  <a:srgbClr val="009AD0"/>
                </a:solidFill>
                <a:latin typeface="Arial" panose="020B0604020202020204" pitchFamily="34" charset="0"/>
                <a:ea typeface="宋体" panose="02010600030101010101" pitchFamily="2" charset="-122"/>
              </a:rPr>
              <a:t>y</a:t>
            </a:r>
            <a:r>
              <a:rPr lang="en-US" altLang="zh-CN" baseline="-25000" dirty="0">
                <a:solidFill>
                  <a:srgbClr val="009AD0"/>
                </a:solidFill>
                <a:latin typeface="Arial" panose="020B0604020202020204" pitchFamily="34" charset="0"/>
                <a:ea typeface="宋体" panose="02010600030101010101" pitchFamily="2" charset="-122"/>
              </a:rPr>
              <a:t>1</a:t>
            </a:r>
            <a:r>
              <a:rPr lang="en-US" altLang="zh-CN" dirty="0">
                <a:solidFill>
                  <a:srgbClr val="009AD0"/>
                </a:solidFill>
                <a:latin typeface="Arial" panose="020B0604020202020204" pitchFamily="34" charset="0"/>
                <a:ea typeface="宋体" panose="02010600030101010101" pitchFamily="2" charset="-122"/>
              </a:rPr>
              <a:t>…</a:t>
            </a:r>
            <a:r>
              <a:rPr lang="en-US" altLang="zh-CN" i="1" dirty="0">
                <a:solidFill>
                  <a:srgbClr val="009AD0"/>
                </a:solidFill>
                <a:latin typeface="Arial" panose="020B0604020202020204" pitchFamily="34" charset="0"/>
                <a:ea typeface="宋体" panose="02010600030101010101" pitchFamily="2" charset="-122"/>
              </a:rPr>
              <a:t>y</a:t>
            </a:r>
            <a:r>
              <a:rPr lang="en-US" altLang="zh-CN" baseline="-25000" dirty="0">
                <a:solidFill>
                  <a:srgbClr val="0070C0"/>
                </a:solidFill>
                <a:latin typeface="Arial" panose="020B0604020202020204" pitchFamily="34" charset="0"/>
                <a:ea typeface="宋体" panose="02010600030101010101" pitchFamily="2" charset="-122"/>
              </a:rPr>
              <a:t>j</a:t>
            </a:r>
            <a:r>
              <a:rPr lang="en-US" altLang="zh-CN" dirty="0">
                <a:solidFill>
                  <a:srgbClr val="0070C0"/>
                </a:solidFill>
                <a:latin typeface="Arial" panose="020B0604020202020204" pitchFamily="34" charset="0"/>
                <a:ea typeface="宋体" panose="02010600030101010101" pitchFamily="2" charset="-122"/>
              </a:rPr>
              <a:t>:</a:t>
            </a:r>
            <a:r>
              <a:rPr lang="en-US" altLang="zh-CN" dirty="0">
                <a:solidFill>
                  <a:srgbClr val="0D0D0D"/>
                </a:solidFill>
                <a:latin typeface="Arial" panose="020B0604020202020204" pitchFamily="34" charset="0"/>
                <a:ea typeface="宋体" panose="02010600030101010101" pitchFamily="2" charset="-122"/>
              </a:rPr>
              <a:t> </a:t>
            </a:r>
            <a:r>
              <a:rPr lang="zh-CN" altLang="en-US" dirty="0">
                <a:solidFill>
                  <a:srgbClr val="0D0D0D"/>
                </a:solidFill>
                <a:latin typeface="Arial" panose="020B0604020202020204" pitchFamily="34" charset="0"/>
                <a:ea typeface="宋体" panose="02010600030101010101" pitchFamily="2" charset="-122"/>
              </a:rPr>
              <a:t>外部输出信号；</a:t>
            </a:r>
            <a:endParaRPr lang="zh-CN" altLang="en-US" dirty="0">
              <a:solidFill>
                <a:srgbClr val="0D0D0D"/>
              </a:solidFill>
              <a:latin typeface="Arial" panose="020B0604020202020204" pitchFamily="34" charset="0"/>
              <a:ea typeface="宋体" panose="02010600030101010101" pitchFamily="2" charset="-122"/>
            </a:endParaRPr>
          </a:p>
          <a:p>
            <a:pPr eaLnBrk="0" hangingPunct="0">
              <a:lnSpc>
                <a:spcPct val="150000"/>
              </a:lnSpc>
            </a:pPr>
            <a:r>
              <a:rPr lang="en-US" altLang="zh-CN" dirty="0">
                <a:solidFill>
                  <a:srgbClr val="009AD0"/>
                </a:solidFill>
                <a:latin typeface="Arial" panose="020B0604020202020204" pitchFamily="34" charset="0"/>
                <a:ea typeface="宋体" panose="02010600030101010101" pitchFamily="2" charset="-122"/>
              </a:rPr>
              <a:t>q</a:t>
            </a:r>
            <a:r>
              <a:rPr lang="en-US" altLang="zh-CN" baseline="-25000" dirty="0">
                <a:solidFill>
                  <a:srgbClr val="009AD0"/>
                </a:solidFill>
                <a:latin typeface="Arial" panose="020B0604020202020204" pitchFamily="34" charset="0"/>
                <a:ea typeface="宋体" panose="02010600030101010101" pitchFamily="2" charset="-122"/>
              </a:rPr>
              <a:t>1</a:t>
            </a:r>
            <a:r>
              <a:rPr lang="en-US" altLang="zh-CN" dirty="0">
                <a:solidFill>
                  <a:srgbClr val="009AD0"/>
                </a:solidFill>
                <a:latin typeface="Arial" panose="020B0604020202020204" pitchFamily="34" charset="0"/>
                <a:ea typeface="宋体" panose="02010600030101010101" pitchFamily="2" charset="-122"/>
              </a:rPr>
              <a:t>…q</a:t>
            </a:r>
            <a:r>
              <a:rPr lang="en-US" altLang="zh-CN" baseline="-25000" dirty="0">
                <a:solidFill>
                  <a:srgbClr val="0070C0"/>
                </a:solidFill>
                <a:latin typeface="Arial" panose="020B0604020202020204" pitchFamily="34" charset="0"/>
                <a:ea typeface="宋体" panose="02010600030101010101" pitchFamily="2" charset="-122"/>
              </a:rPr>
              <a:t>l</a:t>
            </a:r>
            <a:r>
              <a:rPr lang="en-US" altLang="zh-CN" dirty="0">
                <a:solidFill>
                  <a:srgbClr val="0070C0"/>
                </a:solidFill>
                <a:latin typeface="Arial" panose="020B0604020202020204" pitchFamily="34" charset="0"/>
                <a:ea typeface="宋体" panose="02010600030101010101" pitchFamily="2" charset="-122"/>
              </a:rPr>
              <a:t>:</a:t>
            </a:r>
            <a:r>
              <a:rPr lang="en-US" altLang="zh-CN" dirty="0">
                <a:solidFill>
                  <a:srgbClr val="0D0D0D"/>
                </a:solidFill>
                <a:latin typeface="Arial" panose="020B0604020202020204" pitchFamily="34" charset="0"/>
                <a:ea typeface="宋体" panose="02010600030101010101" pitchFamily="2" charset="-122"/>
              </a:rPr>
              <a:t> </a:t>
            </a:r>
            <a:r>
              <a:rPr lang="zh-CN" altLang="en-US" dirty="0">
                <a:solidFill>
                  <a:srgbClr val="0D0D0D"/>
                </a:solidFill>
                <a:latin typeface="Arial" panose="020B0604020202020204" pitchFamily="34" charset="0"/>
                <a:ea typeface="宋体" panose="02010600030101010101" pitchFamily="2" charset="-122"/>
              </a:rPr>
              <a:t>内部输入信号；</a:t>
            </a:r>
            <a:endParaRPr lang="zh-CN" altLang="en-US" dirty="0">
              <a:solidFill>
                <a:srgbClr val="0D0D0D"/>
              </a:solidFill>
              <a:latin typeface="Arial" panose="020B0604020202020204" pitchFamily="34" charset="0"/>
              <a:ea typeface="宋体" panose="02010600030101010101" pitchFamily="2" charset="-122"/>
            </a:endParaRPr>
          </a:p>
          <a:p>
            <a:pPr eaLnBrk="0" hangingPunct="0">
              <a:lnSpc>
                <a:spcPct val="150000"/>
              </a:lnSpc>
            </a:pPr>
            <a:r>
              <a:rPr lang="en-US" altLang="zh-CN" dirty="0">
                <a:solidFill>
                  <a:srgbClr val="009AD0"/>
                </a:solidFill>
                <a:latin typeface="Arial" panose="020B0604020202020204" pitchFamily="34" charset="0"/>
                <a:ea typeface="宋体" panose="02010600030101010101" pitchFamily="2" charset="-122"/>
              </a:rPr>
              <a:t>z</a:t>
            </a:r>
            <a:r>
              <a:rPr lang="en-US" altLang="zh-CN" baseline="-25000" dirty="0">
                <a:solidFill>
                  <a:srgbClr val="009AD0"/>
                </a:solidFill>
                <a:latin typeface="Arial" panose="020B0604020202020204" pitchFamily="34" charset="0"/>
                <a:ea typeface="宋体" panose="02010600030101010101" pitchFamily="2" charset="-122"/>
              </a:rPr>
              <a:t>1</a:t>
            </a:r>
            <a:r>
              <a:rPr lang="en-US" altLang="zh-CN" dirty="0">
                <a:solidFill>
                  <a:srgbClr val="009AD0"/>
                </a:solidFill>
                <a:latin typeface="Arial" panose="020B0604020202020204" pitchFamily="34" charset="0"/>
                <a:ea typeface="宋体" panose="02010600030101010101" pitchFamily="2" charset="-122"/>
              </a:rPr>
              <a:t>…z</a:t>
            </a:r>
            <a:r>
              <a:rPr lang="en-US" altLang="zh-CN" baseline="-25000" dirty="0">
                <a:solidFill>
                  <a:srgbClr val="009AD0"/>
                </a:solidFill>
                <a:latin typeface="Arial" panose="020B0604020202020204" pitchFamily="34" charset="0"/>
                <a:ea typeface="宋体" panose="02010600030101010101" pitchFamily="2" charset="-122"/>
              </a:rPr>
              <a:t>k</a:t>
            </a:r>
            <a:r>
              <a:rPr lang="en-US" altLang="zh-CN" dirty="0">
                <a:solidFill>
                  <a:srgbClr val="0070C0"/>
                </a:solidFill>
                <a:latin typeface="Arial" panose="020B0604020202020204" pitchFamily="34" charset="0"/>
                <a:ea typeface="宋体" panose="02010600030101010101" pitchFamily="2" charset="-122"/>
              </a:rPr>
              <a:t>:</a:t>
            </a:r>
            <a:r>
              <a:rPr lang="en-US" altLang="zh-CN" dirty="0">
                <a:solidFill>
                  <a:srgbClr val="0D0D0D"/>
                </a:solidFill>
                <a:latin typeface="Arial" panose="020B0604020202020204" pitchFamily="34" charset="0"/>
                <a:ea typeface="宋体" panose="02010600030101010101" pitchFamily="2" charset="-122"/>
              </a:rPr>
              <a:t> </a:t>
            </a:r>
            <a:r>
              <a:rPr lang="zh-CN" altLang="en-US" dirty="0">
                <a:solidFill>
                  <a:srgbClr val="0D0D0D"/>
                </a:solidFill>
                <a:latin typeface="Arial" panose="020B0604020202020204" pitchFamily="34" charset="0"/>
                <a:ea typeface="宋体" panose="02010600030101010101" pitchFamily="2" charset="-122"/>
              </a:rPr>
              <a:t>内部输出信号。</a:t>
            </a:r>
            <a:endParaRPr lang="zh-CN" altLang="en-US" dirty="0">
              <a:solidFill>
                <a:srgbClr val="0D0D0D"/>
              </a:solidFill>
              <a:latin typeface="Arial" panose="020B0604020202020204" pitchFamily="34" charset="0"/>
              <a:ea typeface="宋体" panose="02010600030101010101" pitchFamily="2" charset="-122"/>
            </a:endParaRPr>
          </a:p>
        </p:txBody>
      </p:sp>
      <p:sp>
        <p:nvSpPr>
          <p:cNvPr id="12292" name="矩形 8194"/>
          <p:cNvSpPr/>
          <p:nvPr/>
        </p:nvSpPr>
        <p:spPr>
          <a:xfrm>
            <a:off x="703580" y="1604963"/>
            <a:ext cx="3538538" cy="1338262"/>
          </a:xfrm>
          <a:prstGeom prst="rect">
            <a:avLst/>
          </a:prstGeom>
          <a:noFill/>
          <a:ln w="9525">
            <a:noFill/>
          </a:ln>
        </p:spPr>
        <p:txBody>
          <a:bodyPr wrap="square" anchor="t" anchorCtr="0">
            <a:spAutoFit/>
          </a:bodyPr>
          <a:p>
            <a:pPr eaLnBrk="0" hangingPunct="0">
              <a:lnSpc>
                <a:spcPct val="150000"/>
              </a:lnSpc>
              <a:spcBef>
                <a:spcPct val="50000"/>
              </a:spcBef>
            </a:pPr>
            <a:r>
              <a:rPr lang="zh-CN" altLang="en-US" dirty="0">
                <a:latin typeface="Arial" panose="020B0604020202020204" pitchFamily="34" charset="0"/>
                <a:ea typeface="宋体" panose="02010600030101010101" pitchFamily="2" charset="-122"/>
              </a:rPr>
              <a:t>  </a:t>
            </a:r>
            <a:r>
              <a:rPr lang="en-US" altLang="zh-CN" dirty="0">
                <a:latin typeface="Arial" panose="020B0604020202020204" pitchFamily="34" charset="0"/>
                <a:ea typeface="宋体" panose="02010600030101010101" pitchFamily="2" charset="-122"/>
              </a:rPr>
              <a:t>(1) </a:t>
            </a:r>
            <a:r>
              <a:rPr lang="zh-CN" altLang="en-US" dirty="0">
                <a:latin typeface="Arial" panose="020B0604020202020204" pitchFamily="34" charset="0"/>
                <a:ea typeface="宋体" panose="02010600030101010101" pitchFamily="2" charset="-122"/>
              </a:rPr>
              <a:t>时序逻辑电路由</a:t>
            </a:r>
            <a:r>
              <a:rPr lang="zh-CN" altLang="en-US" dirty="0">
                <a:solidFill>
                  <a:srgbClr val="0070C0"/>
                </a:solidFill>
                <a:latin typeface="Arial" panose="020B0604020202020204" pitchFamily="34" charset="0"/>
                <a:ea typeface="宋体" panose="02010600030101010101" pitchFamily="2" charset="-122"/>
              </a:rPr>
              <a:t>组合电路</a:t>
            </a:r>
            <a:r>
              <a:rPr lang="zh-CN" altLang="en-US" dirty="0">
                <a:latin typeface="Arial" panose="020B0604020202020204" pitchFamily="34" charset="0"/>
                <a:ea typeface="宋体" panose="02010600030101010101" pitchFamily="2" charset="-122"/>
              </a:rPr>
              <a:t>和</a:t>
            </a:r>
            <a:r>
              <a:rPr lang="zh-CN" altLang="en-US" dirty="0">
                <a:solidFill>
                  <a:srgbClr val="C00000"/>
                </a:solidFill>
                <a:latin typeface="Arial" panose="020B0604020202020204" pitchFamily="34" charset="0"/>
                <a:ea typeface="宋体" panose="02010600030101010101" pitchFamily="2" charset="-122"/>
              </a:rPr>
              <a:t>存储电路</a:t>
            </a:r>
            <a:r>
              <a:rPr lang="zh-CN" altLang="en-US" dirty="0">
                <a:latin typeface="Arial" panose="020B0604020202020204" pitchFamily="34" charset="0"/>
                <a:ea typeface="宋体" panose="02010600030101010101" pitchFamily="2" charset="-122"/>
              </a:rPr>
              <a:t>两部分组成，其中存储电路是必不可少的</a:t>
            </a:r>
            <a:r>
              <a:rPr lang="en-US" altLang="zh-CN"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12293" name="文本框 1"/>
          <p:cNvSpPr txBox="1"/>
          <p:nvPr/>
        </p:nvSpPr>
        <p:spPr>
          <a:xfrm>
            <a:off x="560070" y="673100"/>
            <a:ext cx="3571875" cy="398463"/>
          </a:xfrm>
          <a:prstGeom prst="rect">
            <a:avLst/>
          </a:prstGeom>
          <a:noFill/>
          <a:ln w="9525">
            <a:noFill/>
          </a:ln>
        </p:spPr>
        <p:txBody>
          <a:bodyPr wrap="none" anchor="t" anchorCtr="0">
            <a:spAutoFit/>
          </a:bodyPr>
          <a:p>
            <a:pPr eaLnBrk="0" hangingPunct="0"/>
            <a:r>
              <a:rPr lang="zh-CN" altLang="en-US" sz="2000" dirty="0">
                <a:solidFill>
                  <a:srgbClr val="C00000"/>
                </a:solidFill>
                <a:latin typeface="Arial" panose="020B0604020202020204" pitchFamily="34" charset="0"/>
                <a:ea typeface="仿宋_GB2312" pitchFamily="1" charset="-122"/>
                <a:sym typeface="宋体" panose="02010600030101010101" pitchFamily="2" charset="-122"/>
              </a:rPr>
              <a:t>◆ </a:t>
            </a:r>
            <a:r>
              <a:rPr lang="zh-CN" altLang="en-US" sz="2000" dirty="0">
                <a:solidFill>
                  <a:srgbClr val="C00000"/>
                </a:solidFill>
                <a:latin typeface="Arial" panose="020B0604020202020204" pitchFamily="34" charset="0"/>
                <a:ea typeface="宋体" panose="02010600030101010101" pitchFamily="2" charset="-122"/>
              </a:rPr>
              <a:t>时序逻辑电路的结构和特点</a:t>
            </a:r>
            <a:endParaRPr lang="en-US" altLang="zh-CN" sz="2000" dirty="0">
              <a:solidFill>
                <a:srgbClr val="C00000"/>
              </a:solidFill>
              <a:latin typeface="Arial" panose="020B0604020202020204" pitchFamily="34" charset="0"/>
              <a:ea typeface="宋体" panose="02010600030101010101" pitchFamily="2" charset="-122"/>
            </a:endParaRPr>
          </a:p>
        </p:txBody>
      </p:sp>
      <p:sp>
        <p:nvSpPr>
          <p:cNvPr id="12295" name="文本框 3"/>
          <p:cNvSpPr txBox="1"/>
          <p:nvPr/>
        </p:nvSpPr>
        <p:spPr>
          <a:xfrm>
            <a:off x="4848225" y="3892550"/>
            <a:ext cx="2039938" cy="398463"/>
          </a:xfrm>
          <a:prstGeom prst="rect">
            <a:avLst/>
          </a:prstGeom>
          <a:noFill/>
          <a:ln w="9525">
            <a:noFill/>
          </a:ln>
        </p:spPr>
        <p:txBody>
          <a:bodyPr wrap="none" anchor="t" anchorCtr="0">
            <a:spAutoFit/>
          </a:bodyPr>
          <a:p>
            <a:r>
              <a:rPr lang="zh-CN" altLang="en-US" sz="2000" dirty="0">
                <a:solidFill>
                  <a:srgbClr val="C00000"/>
                </a:solidFill>
                <a:latin typeface="Arial" panose="020B0604020202020204" pitchFamily="34" charset="0"/>
                <a:ea typeface="仿宋_GB2312" pitchFamily="1" charset="-122"/>
                <a:sym typeface="宋体" panose="02010600030101010101" pitchFamily="2" charset="-122"/>
              </a:rPr>
              <a:t>◆ </a:t>
            </a:r>
            <a:r>
              <a:rPr lang="zh-CN" altLang="en-US" sz="2000" dirty="0">
                <a:solidFill>
                  <a:srgbClr val="C00000"/>
                </a:solidFill>
                <a:latin typeface="Arial" panose="020B0604020202020204" pitchFamily="34" charset="0"/>
                <a:ea typeface="宋体" panose="02010600030101010101" pitchFamily="2" charset="-122"/>
              </a:rPr>
              <a:t>定义四组信号</a:t>
            </a:r>
            <a:endParaRPr lang="zh-CN" altLang="en-US" sz="2000">
              <a:latin typeface="Arial" panose="020B0604020202020204" pitchFamily="34" charset="0"/>
              <a:ea typeface="宋体" panose="02010600030101010101" pitchFamily="2" charset="-122"/>
            </a:endParaRPr>
          </a:p>
        </p:txBody>
      </p:sp>
      <p:graphicFrame>
        <p:nvGraphicFramePr>
          <p:cNvPr id="13317" name="对象 -2147482274"/>
          <p:cNvGraphicFramePr>
            <a:graphicFrameLocks noChangeAspect="1"/>
          </p:cNvGraphicFramePr>
          <p:nvPr/>
        </p:nvGraphicFramePr>
        <p:xfrm>
          <a:off x="4848225" y="909638"/>
          <a:ext cx="3741738" cy="2392362"/>
        </p:xfrm>
        <a:graphic>
          <a:graphicData uri="http://schemas.openxmlformats.org/presentationml/2006/ole">
            <mc:AlternateContent xmlns:mc="http://schemas.openxmlformats.org/markup-compatibility/2006">
              <mc:Choice xmlns:v="urn:schemas-microsoft-com:vml" Requires="v">
                <p:oleObj spid="_x0000_s3081" name="" r:id="rId1" imgW="2225040" imgH="1425575" progId="Visio.Drawing.11">
                  <p:embed/>
                </p:oleObj>
              </mc:Choice>
              <mc:Fallback>
                <p:oleObj name="" r:id="rId1" imgW="2225040" imgH="1425575" progId="Visio.Drawing.11">
                  <p:embed/>
                  <p:pic>
                    <p:nvPicPr>
                      <p:cNvPr id="0" name="图片 3080"/>
                      <p:cNvPicPr/>
                      <p:nvPr/>
                    </p:nvPicPr>
                    <p:blipFill>
                      <a:blip r:embed="rId2"/>
                      <a:stretch>
                        <a:fillRect/>
                      </a:stretch>
                    </p:blipFill>
                    <p:spPr>
                      <a:xfrm>
                        <a:off x="4848225" y="909638"/>
                        <a:ext cx="3741738" cy="2392362"/>
                      </a:xfrm>
                      <a:prstGeom prst="rect">
                        <a:avLst/>
                      </a:prstGeom>
                      <a:noFill/>
                      <a:ln w="38100">
                        <a:noFill/>
                        <a:miter/>
                      </a:ln>
                    </p:spPr>
                  </p:pic>
                </p:oleObj>
              </mc:Fallback>
            </mc:AlternateContent>
          </a:graphicData>
        </a:graphic>
      </p:graphicFrame>
      <p:sp>
        <p:nvSpPr>
          <p:cNvPr id="13318" name="矩形 11270"/>
          <p:cNvSpPr/>
          <p:nvPr/>
        </p:nvSpPr>
        <p:spPr>
          <a:xfrm>
            <a:off x="5145088" y="1604963"/>
            <a:ext cx="787400" cy="16398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3319" name="矩形 11270"/>
          <p:cNvSpPr/>
          <p:nvPr/>
        </p:nvSpPr>
        <p:spPr>
          <a:xfrm>
            <a:off x="6003925" y="2333625"/>
            <a:ext cx="1484313" cy="9683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文本框 1"/>
          <p:cNvSpPr txBox="1"/>
          <p:nvPr/>
        </p:nvSpPr>
        <p:spPr>
          <a:xfrm>
            <a:off x="775335" y="2943225"/>
            <a:ext cx="3741738" cy="1752600"/>
          </a:xfrm>
          <a:prstGeom prst="rect">
            <a:avLst/>
          </a:prstGeom>
          <a:noFill/>
          <a:ln w="9525">
            <a:noFill/>
          </a:ln>
        </p:spPr>
        <p:txBody>
          <a:bodyPr wrap="square" anchor="t" anchorCtr="0">
            <a:spAutoFit/>
          </a:bodyPr>
          <a:p>
            <a:pPr eaLnBrk="0" hangingPunct="0">
              <a:lnSpc>
                <a:spcPct val="150000"/>
              </a:lnSpc>
            </a:pPr>
            <a:r>
              <a:rPr lang="en-US" altLang="zh-CN" dirty="0">
                <a:latin typeface="Arial" panose="020B0604020202020204" pitchFamily="34" charset="0"/>
                <a:ea typeface="宋体" panose="02010600030101010101" pitchFamily="2" charset="-122"/>
              </a:rPr>
              <a:t>  (2) </a:t>
            </a:r>
            <a:r>
              <a:rPr lang="zh-CN" altLang="en-US" dirty="0">
                <a:latin typeface="Arial" panose="020B0604020202020204" pitchFamily="34" charset="0"/>
                <a:ea typeface="宋体" panose="02010600030101010101" pitchFamily="2" charset="-122"/>
              </a:rPr>
              <a:t>时序逻辑电路中存在有</a:t>
            </a:r>
            <a:r>
              <a:rPr lang="zh-CN" altLang="en-US" dirty="0">
                <a:solidFill>
                  <a:srgbClr val="0070C0"/>
                </a:solidFill>
                <a:latin typeface="Arial" panose="020B0604020202020204" pitchFamily="34" charset="0"/>
                <a:ea typeface="宋体" panose="02010600030101010101" pitchFamily="2" charset="-122"/>
              </a:rPr>
              <a:t>反馈线</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用于将存储器输出反馈到组合电路的输入端，和输入信号一起决定电路的输出。</a:t>
            </a:r>
            <a:endParaRPr lang="zh-CN" altLang="en-US">
              <a:latin typeface="Arial" panose="020B0604020202020204" pitchFamily="34" charset="0"/>
              <a:ea typeface="宋体" panose="02010600030101010101" pitchFamily="2" charset="-122"/>
            </a:endParaRPr>
          </a:p>
        </p:txBody>
      </p:sp>
      <p:sp>
        <p:nvSpPr>
          <p:cNvPr id="4" name="文本框 3"/>
          <p:cNvSpPr txBox="1"/>
          <p:nvPr/>
        </p:nvSpPr>
        <p:spPr>
          <a:xfrm>
            <a:off x="7399338" y="3825875"/>
            <a:ext cx="1625600" cy="368300"/>
          </a:xfrm>
          <a:prstGeom prst="rect">
            <a:avLst/>
          </a:prstGeom>
          <a:noFill/>
          <a:ln w="9525">
            <a:noFill/>
          </a:ln>
        </p:spPr>
        <p:txBody>
          <a:bodyPr wrap="none" anchor="t" anchorCtr="0">
            <a:spAutoFit/>
          </a:bodyPr>
          <a:p>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锁存器</a:t>
            </a:r>
            <a:r>
              <a:rPr lang="en-US" altLang="zh-CN" dirty="0">
                <a:solidFill>
                  <a:srgbClr val="0070C0"/>
                </a:solidFill>
                <a:latin typeface="Arial" panose="020B0604020202020204" pitchFamily="34" charset="0"/>
                <a:ea typeface="宋体" panose="02010600030101010101" pitchFamily="2" charset="-122"/>
                <a:sym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触发器</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cxnSp>
        <p:nvCxnSpPr>
          <p:cNvPr id="5" name="直接箭头连接符 4"/>
          <p:cNvCxnSpPr>
            <a:stCxn id="4" idx="0"/>
          </p:cNvCxnSpPr>
          <p:nvPr/>
        </p:nvCxnSpPr>
        <p:spPr>
          <a:xfrm flipH="1" flipV="1">
            <a:off x="7451725" y="3355975"/>
            <a:ext cx="760413" cy="469900"/>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6" name="文本框 5"/>
          <p:cNvSpPr txBox="1"/>
          <p:nvPr/>
        </p:nvSpPr>
        <p:spPr>
          <a:xfrm>
            <a:off x="779463" y="1236663"/>
            <a:ext cx="1331912" cy="368300"/>
          </a:xfrm>
          <a:prstGeom prst="rect">
            <a:avLst/>
          </a:prstGeom>
          <a:noFill/>
          <a:ln w="9525">
            <a:noFill/>
          </a:ln>
        </p:spPr>
        <p:txBody>
          <a:bodyPr wrap="none" anchor="t" anchorCtr="0">
            <a:spAutoFit/>
          </a:bodyPr>
          <a:p>
            <a:r>
              <a:rPr lang="zh-CN" altLang="en-US" dirty="0">
                <a:solidFill>
                  <a:srgbClr val="0070C0"/>
                </a:solidFill>
                <a:latin typeface="Arial" panose="020B0604020202020204" pitchFamily="34" charset="0"/>
                <a:ea typeface="宋体" panose="02010600030101010101" pitchFamily="2" charset="-122"/>
              </a:rPr>
              <a:t>两个特点：</a:t>
            </a:r>
            <a:endParaRPr lang="zh-CN" altLang="en-US">
              <a:latin typeface="Arial" panose="020B0604020202020204" pitchFamily="34" charset="0"/>
              <a:ea typeface="宋体" panose="02010600030101010101" pitchFamily="2" charset="-122"/>
            </a:endParaRPr>
          </a:p>
        </p:txBody>
      </p:sp>
      <p:sp>
        <p:nvSpPr>
          <p:cNvPr id="7" name="矩形 11270"/>
          <p:cNvSpPr/>
          <p:nvPr/>
        </p:nvSpPr>
        <p:spPr>
          <a:xfrm>
            <a:off x="4848225" y="909638"/>
            <a:ext cx="296863" cy="850900"/>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矩形 11270"/>
          <p:cNvSpPr/>
          <p:nvPr/>
        </p:nvSpPr>
        <p:spPr>
          <a:xfrm>
            <a:off x="8293100" y="909638"/>
            <a:ext cx="296863" cy="850900"/>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矩形 11270"/>
          <p:cNvSpPr/>
          <p:nvPr/>
        </p:nvSpPr>
        <p:spPr>
          <a:xfrm>
            <a:off x="5507038" y="2333625"/>
            <a:ext cx="298450" cy="911225"/>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矩形 11270"/>
          <p:cNvSpPr/>
          <p:nvPr/>
        </p:nvSpPr>
        <p:spPr>
          <a:xfrm>
            <a:off x="7759700" y="2333625"/>
            <a:ext cx="298450" cy="850900"/>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293"/>
                                        </p:tgtEl>
                                        <p:attrNameLst>
                                          <p:attrName>style.visibility</p:attrName>
                                        </p:attrNameLst>
                                      </p:cBhvr>
                                      <p:to>
                                        <p:strVal val="visible"/>
                                      </p:to>
                                    </p:set>
                                    <p:anim calcmode="discrete" valueType="clr">
                                      <p:cBhvr override="childStyle">
                                        <p:cTn id="7" dur="80"/>
                                        <p:tgtEl>
                                          <p:spTgt spid="1229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293"/>
                                        </p:tgtEl>
                                        <p:attrNameLst>
                                          <p:attrName>fillcolor</p:attrName>
                                        </p:attrNameLst>
                                      </p:cBhvr>
                                      <p:tavLst>
                                        <p:tav tm="0">
                                          <p:val>
                                            <p:clrVal>
                                              <a:schemeClr val="accent2"/>
                                            </p:clrVal>
                                          </p:val>
                                        </p:tav>
                                        <p:tav tm="50000">
                                          <p:val>
                                            <p:clrVal>
                                              <a:schemeClr val="hlink"/>
                                            </p:clrVal>
                                          </p:val>
                                        </p:tav>
                                      </p:tavLst>
                                    </p:anim>
                                    <p:set>
                                      <p:cBhvr>
                                        <p:cTn id="9" dur="80"/>
                                        <p:tgtEl>
                                          <p:spTgt spid="1229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3317"/>
                                        </p:tgtEl>
                                        <p:attrNameLst>
                                          <p:attrName>style.visibility</p:attrName>
                                        </p:attrNameLst>
                                      </p:cBhvr>
                                      <p:to>
                                        <p:strVal val="visible"/>
                                      </p:to>
                                    </p:set>
                                    <p:animEffect transition="in" filter="dissolve">
                                      <p:cBhvr>
                                        <p:cTn id="14" dur="500"/>
                                        <p:tgtEl>
                                          <p:spTgt spid="13317"/>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6"/>
                                        </p:tgtEl>
                                        <p:attrNameLst>
                                          <p:attrName>style.visibility</p:attrName>
                                        </p:attrNameLst>
                                      </p:cBhvr>
                                      <p:to>
                                        <p:strVal val="visible"/>
                                      </p:to>
                                    </p:set>
                                    <p:anim calcmode="discrete" valueType="clr">
                                      <p:cBhvr override="childStyle">
                                        <p:cTn id="19"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gtEl>
                                        <p:attrNameLst>
                                          <p:attrName>fillcolor</p:attrName>
                                        </p:attrNameLst>
                                      </p:cBhvr>
                                      <p:tavLst>
                                        <p:tav tm="0">
                                          <p:val>
                                            <p:clrVal>
                                              <a:schemeClr val="accent2"/>
                                            </p:clrVal>
                                          </p:val>
                                        </p:tav>
                                        <p:tav tm="50000">
                                          <p:val>
                                            <p:clrVal>
                                              <a:schemeClr val="hlink"/>
                                            </p:clrVal>
                                          </p:val>
                                        </p:tav>
                                      </p:tavLst>
                                    </p:anim>
                                    <p:set>
                                      <p:cBhvr>
                                        <p:cTn id="21" dur="80"/>
                                        <p:tgtEl>
                                          <p:spTgt spid="6"/>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12292"/>
                                        </p:tgtEl>
                                        <p:attrNameLst>
                                          <p:attrName>style.visibility</p:attrName>
                                        </p:attrNameLst>
                                      </p:cBhvr>
                                      <p:to>
                                        <p:strVal val="visible"/>
                                      </p:to>
                                    </p:set>
                                    <p:anim calcmode="discrete" valueType="clr">
                                      <p:cBhvr override="childStyle">
                                        <p:cTn id="26" dur="80"/>
                                        <p:tgtEl>
                                          <p:spTgt spid="12292"/>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2292"/>
                                        </p:tgtEl>
                                        <p:attrNameLst>
                                          <p:attrName>fillcolor</p:attrName>
                                        </p:attrNameLst>
                                      </p:cBhvr>
                                      <p:tavLst>
                                        <p:tav tm="0">
                                          <p:val>
                                            <p:clrVal>
                                              <a:schemeClr val="accent2"/>
                                            </p:clrVal>
                                          </p:val>
                                        </p:tav>
                                        <p:tav tm="50000">
                                          <p:val>
                                            <p:clrVal>
                                              <a:schemeClr val="hlink"/>
                                            </p:clrVal>
                                          </p:val>
                                        </p:tav>
                                      </p:tavLst>
                                    </p:anim>
                                    <p:set>
                                      <p:cBhvr>
                                        <p:cTn id="28" dur="80"/>
                                        <p:tgtEl>
                                          <p:spTgt spid="12292"/>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319"/>
                                        </p:tgtEl>
                                        <p:attrNameLst>
                                          <p:attrName>style.visibility</p:attrName>
                                        </p:attrNameLst>
                                      </p:cBhvr>
                                      <p:to>
                                        <p:strVal val="visible"/>
                                      </p:to>
                                    </p:set>
                                    <p:animEffect transition="in" filter="dissolve">
                                      <p:cBhvr>
                                        <p:cTn id="33" dur="500"/>
                                        <p:tgtEl>
                                          <p:spTgt spid="13319"/>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4"/>
                                        </p:tgtEl>
                                        <p:attrNameLst>
                                          <p:attrName>style.visibility</p:attrName>
                                        </p:attrNameLst>
                                      </p:cBhvr>
                                      <p:to>
                                        <p:strVal val="visible"/>
                                      </p:to>
                                    </p:set>
                                    <p:anim calcmode="discrete" valueType="clr">
                                      <p:cBhvr override="childStyle">
                                        <p:cTn id="3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4"/>
                                        </p:tgtEl>
                                        <p:attrNameLst>
                                          <p:attrName>fillcolor</p:attrName>
                                        </p:attrNameLst>
                                      </p:cBhvr>
                                      <p:tavLst>
                                        <p:tav tm="0">
                                          <p:val>
                                            <p:clrVal>
                                              <a:schemeClr val="accent2"/>
                                            </p:clrVal>
                                          </p:val>
                                        </p:tav>
                                        <p:tav tm="50000">
                                          <p:val>
                                            <p:clrVal>
                                              <a:schemeClr val="hlink"/>
                                            </p:clrVal>
                                          </p:val>
                                        </p:tav>
                                      </p:tavLst>
                                    </p:anim>
                                    <p:set>
                                      <p:cBhvr>
                                        <p:cTn id="40" dur="80"/>
                                        <p:tgtEl>
                                          <p:spTgt spid="4"/>
                                        </p:tgtEl>
                                        <p:attrNameLst>
                                          <p:attrName>fill.type</p:attrName>
                                        </p:attrNameLst>
                                      </p:cBhvr>
                                      <p:to>
                                        <p:strVal val="solid"/>
                                      </p:to>
                                    </p:set>
                                  </p:childTnLst>
                                </p:cTn>
                              </p:par>
                            </p:childTnLst>
                          </p:cTn>
                        </p:par>
                        <p:par>
                          <p:cTn id="41" fill="hold">
                            <p:stCondLst>
                              <p:cond delay="319"/>
                            </p:stCondLst>
                            <p:childTnLst>
                              <p:par>
                                <p:cTn id="42" presetID="1"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3318"/>
                                        </p:tgtEl>
                                        <p:attrNameLst>
                                          <p:attrName>style.visibility</p:attrName>
                                        </p:attrNameLst>
                                      </p:cBhvr>
                                      <p:to>
                                        <p:strVal val="visible"/>
                                      </p:to>
                                    </p:set>
                                    <p:animEffect transition="in" filter="dissolve">
                                      <p:cBhvr>
                                        <p:cTn id="53" dur="500"/>
                                        <p:tgtEl>
                                          <p:spTgt spid="13318"/>
                                        </p:tgtEl>
                                      </p:cBhvr>
                                    </p:animEffect>
                                  </p:childTnLst>
                                </p:cTn>
                              </p:par>
                            </p:childTnLst>
                          </p:cTn>
                        </p:par>
                      </p:childTnLst>
                    </p:cTn>
                  </p:par>
                  <p:par>
                    <p:cTn id="54" fill="hold">
                      <p:stCondLst>
                        <p:cond delay="indefinite"/>
                      </p:stCondLst>
                      <p:childTnLst>
                        <p:par>
                          <p:cTn id="55" fill="hold">
                            <p:stCondLst>
                              <p:cond delay="0"/>
                            </p:stCondLst>
                            <p:childTnLst>
                              <p:par>
                                <p:cTn id="56" presetID="27" presetClass="entr" presetSubtype="0" fill="hold" grpId="0" nodeType="clickEffect">
                                  <p:stCondLst>
                                    <p:cond delay="0"/>
                                  </p:stCondLst>
                                  <p:iterate type="lt">
                                    <p:tmPct val="50000"/>
                                  </p:iterate>
                                  <p:childTnLst>
                                    <p:set>
                                      <p:cBhvr>
                                        <p:cTn id="57" dur="1" fill="hold">
                                          <p:stCondLst>
                                            <p:cond delay="0"/>
                                          </p:stCondLst>
                                        </p:cTn>
                                        <p:tgtEl>
                                          <p:spTgt spid="12295"/>
                                        </p:tgtEl>
                                        <p:attrNameLst>
                                          <p:attrName>style.visibility</p:attrName>
                                        </p:attrNameLst>
                                      </p:cBhvr>
                                      <p:to>
                                        <p:strVal val="visible"/>
                                      </p:to>
                                    </p:set>
                                    <p:anim calcmode="discrete" valueType="clr">
                                      <p:cBhvr override="childStyle">
                                        <p:cTn id="58" dur="80"/>
                                        <p:tgtEl>
                                          <p:spTgt spid="12295"/>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12295"/>
                                        </p:tgtEl>
                                        <p:attrNameLst>
                                          <p:attrName>fillcolor</p:attrName>
                                        </p:attrNameLst>
                                      </p:cBhvr>
                                      <p:tavLst>
                                        <p:tav tm="0">
                                          <p:val>
                                            <p:clrVal>
                                              <a:schemeClr val="accent2"/>
                                            </p:clrVal>
                                          </p:val>
                                        </p:tav>
                                        <p:tav tm="50000">
                                          <p:val>
                                            <p:clrVal>
                                              <a:schemeClr val="hlink"/>
                                            </p:clrVal>
                                          </p:val>
                                        </p:tav>
                                      </p:tavLst>
                                    </p:anim>
                                    <p:set>
                                      <p:cBhvr>
                                        <p:cTn id="60" dur="80"/>
                                        <p:tgtEl>
                                          <p:spTgt spid="12295"/>
                                        </p:tgtEl>
                                        <p:attrNameLst>
                                          <p:attrName>fill.type</p:attrName>
                                        </p:attrNameLst>
                                      </p:cBhvr>
                                      <p:to>
                                        <p:strVal val="solid"/>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2290"/>
                                        </p:tgtEl>
                                        <p:attrNameLst>
                                          <p:attrName>style.visibility</p:attrName>
                                        </p:attrNameLst>
                                      </p:cBhvr>
                                      <p:to>
                                        <p:strVal val="visible"/>
                                      </p:to>
                                    </p:set>
                                    <p:animEffect transition="in" filter="wipe(up)">
                                      <p:cBhvr>
                                        <p:cTn id="65" dur="500"/>
                                        <p:tgtEl>
                                          <p:spTgt spid="12290"/>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dissolve">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dissolve">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dissolve">
                                      <p:cBhvr>
                                        <p:cTn id="80" dur="5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dissolve">
                                      <p:cBhvr>
                                        <p:cTn id="8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3" grpId="1"/>
      <p:bldP spid="12292" grpId="0"/>
      <p:bldP spid="12292" grpId="1"/>
      <p:bldP spid="2" grpId="0"/>
      <p:bldP spid="2" grpId="1"/>
      <p:bldP spid="12295" grpId="0"/>
      <p:bldP spid="12295" grpId="1"/>
      <p:bldP spid="12290" grpId="0"/>
      <p:bldP spid="12290" grpId="1"/>
      <p:bldP spid="6" grpId="0"/>
      <p:bldP spid="6" grpId="1"/>
      <p:bldP spid="13319" grpId="0" animBg="1"/>
      <p:bldP spid="13319" grpId="1" animBg="1"/>
      <p:bldP spid="4" grpId="0"/>
      <p:bldP spid="4" grpId="1"/>
      <p:bldP spid="13318" grpId="0" animBg="1"/>
      <p:bldP spid="13318" grpId="1" animBg="1"/>
      <p:bldP spid="7" grpId="0" bldLvl="0" animBg="1"/>
      <p:bldP spid="7" grpId="1" animBg="1"/>
      <p:bldP spid="8" grpId="0" bldLvl="0" animBg="1"/>
      <p:bldP spid="8" grpId="1" animBg="1"/>
      <p:bldP spid="9" grpId="0" bldLvl="0" animBg="1"/>
      <p:bldP spid="9" grpId="1" animBg="1"/>
      <p:bldP spid="10" grpId="0" bldLvl="0" animBg="1"/>
      <p:bldP spid="10"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5777" name="对象 3"/>
          <p:cNvGraphicFramePr/>
          <p:nvPr>
            <p:custDataLst>
              <p:tags r:id="rId1"/>
            </p:custDataLst>
          </p:nvPr>
        </p:nvGraphicFramePr>
        <p:xfrm>
          <a:off x="815975" y="1143000"/>
          <a:ext cx="6886575" cy="2024063"/>
        </p:xfrm>
        <a:graphic>
          <a:graphicData uri="http://schemas.openxmlformats.org/presentationml/2006/ole">
            <mc:AlternateContent xmlns:mc="http://schemas.openxmlformats.org/markup-compatibility/2006">
              <mc:Choice xmlns:v="urn:schemas-microsoft-com:vml" Requires="v">
                <p:oleObj spid="_x0000_s3170" name="" r:id="rId2" imgW="8077200" imgH="2314575" progId="Paint.Picture">
                  <p:embed/>
                </p:oleObj>
              </mc:Choice>
              <mc:Fallback>
                <p:oleObj name="" r:id="rId2" imgW="8077200" imgH="2314575" progId="Paint.Picture">
                  <p:embed/>
                  <p:pic>
                    <p:nvPicPr>
                      <p:cNvPr id="0" name="图片 3169"/>
                      <p:cNvPicPr/>
                      <p:nvPr/>
                    </p:nvPicPr>
                    <p:blipFill>
                      <a:blip r:embed="rId3"/>
                      <a:stretch>
                        <a:fillRect/>
                      </a:stretch>
                    </p:blipFill>
                    <p:spPr>
                      <a:xfrm>
                        <a:off x="815975" y="1143000"/>
                        <a:ext cx="6886575" cy="2024063"/>
                      </a:xfrm>
                      <a:prstGeom prst="rect">
                        <a:avLst/>
                      </a:prstGeom>
                      <a:noFill/>
                      <a:ln w="38100">
                        <a:noFill/>
                        <a:miter/>
                      </a:ln>
                    </p:spPr>
                  </p:pic>
                </p:oleObj>
              </mc:Fallback>
            </mc:AlternateContent>
          </a:graphicData>
        </a:graphic>
      </p:graphicFrame>
      <p:sp>
        <p:nvSpPr>
          <p:cNvPr id="58370" name="文本框 5"/>
          <p:cNvSpPr txBox="1"/>
          <p:nvPr/>
        </p:nvSpPr>
        <p:spPr>
          <a:xfrm>
            <a:off x="3122613" y="703263"/>
            <a:ext cx="1889125"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74HC190</a:t>
            </a:r>
            <a:r>
              <a:rPr lang="zh-CN" altLang="en-US" dirty="0">
                <a:solidFill>
                  <a:srgbClr val="C00000"/>
                </a:solidFill>
                <a:latin typeface="Arial" panose="020B0604020202020204" pitchFamily="34" charset="0"/>
                <a:ea typeface="宋体" panose="02010600030101010101" pitchFamily="2" charset="-122"/>
                <a:sym typeface="宋体" panose="02010600030101010101" pitchFamily="2" charset="-122"/>
              </a:rPr>
              <a:t>功能表</a:t>
            </a:r>
            <a:endParaRPr lang="zh-CN" altLang="en-US" dirty="0">
              <a:solidFill>
                <a:srgbClr val="C00000"/>
              </a:solidFill>
              <a:latin typeface="Arial" panose="020B0604020202020204" pitchFamily="34" charset="0"/>
              <a:ea typeface="宋体" panose="02010600030101010101" pitchFamily="2" charset="-122"/>
              <a:sym typeface="宋体" panose="02010600030101010101" pitchFamily="2" charset="-122"/>
            </a:endParaRPr>
          </a:p>
        </p:txBody>
      </p:sp>
      <p:sp>
        <p:nvSpPr>
          <p:cNvPr id="4" name="矩形 47105"/>
          <p:cNvSpPr/>
          <p:nvPr/>
        </p:nvSpPr>
        <p:spPr>
          <a:xfrm>
            <a:off x="815975" y="3590925"/>
            <a:ext cx="3754438" cy="920750"/>
          </a:xfrm>
          <a:prstGeom prst="rect">
            <a:avLst/>
          </a:prstGeom>
          <a:noFill/>
          <a:ln w="9525">
            <a:noFill/>
          </a:ln>
        </p:spPr>
        <p:txBody>
          <a:bodyPr wrap="none" anchor="t" anchorCtr="0">
            <a:spAutoFit/>
          </a:bodyPr>
          <a:p>
            <a:pPr eaLnBrk="0" hangingPunct="0">
              <a:lnSpc>
                <a:spcPct val="150000"/>
              </a:lnSpc>
            </a:pPr>
            <a:r>
              <a:rPr lang="en-US" altLang="zh-CN" dirty="0">
                <a:solidFill>
                  <a:srgbClr val="0070C0"/>
                </a:solidFill>
                <a:latin typeface="Arial" panose="020B0604020202020204" pitchFamily="34" charset="0"/>
                <a:ea typeface="宋体" panose="02010600030101010101" pitchFamily="2" charset="-122"/>
              </a:rPr>
              <a:t>ex7:</a:t>
            </a:r>
            <a:r>
              <a:rPr lang="zh-CN" altLang="en-US" dirty="0">
                <a:solidFill>
                  <a:srgbClr val="0070C0"/>
                </a:solidFill>
                <a:latin typeface="Arial" panose="020B0604020202020204" pitchFamily="34" charset="0"/>
                <a:ea typeface="宋体" panose="02010600030101010101" pitchFamily="2" charset="-122"/>
              </a:rPr>
              <a:t> 双时钟十进制加</a:t>
            </a:r>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减计数器</a:t>
            </a:r>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设计</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a:p>
            <a:pPr eaLnBrk="0" hangingPunct="0">
              <a:lnSpc>
                <a:spcPct val="150000"/>
              </a:lnSpc>
            </a:pPr>
            <a:r>
              <a:rPr lang="en-US" altLang="zh-CN" dirty="0">
                <a:solidFill>
                  <a:srgbClr val="BFBFBF"/>
                </a:solidFill>
                <a:latin typeface="Arial" panose="020B0604020202020204" pitchFamily="34" charset="0"/>
                <a:ea typeface="宋体" panose="02010600030101010101" pitchFamily="2" charset="-122"/>
                <a:sym typeface="宋体" panose="02010600030101010101" pitchFamily="2" charset="-122"/>
              </a:rPr>
              <a:t>(</a:t>
            </a:r>
            <a:r>
              <a:rPr lang="zh-CN" altLang="en-US" dirty="0">
                <a:solidFill>
                  <a:srgbClr val="BFBFBF"/>
                </a:solidFill>
                <a:latin typeface="Arial" panose="020B0604020202020204" pitchFamily="34" charset="0"/>
                <a:ea typeface="宋体" panose="02010600030101010101" pitchFamily="2" charset="-122"/>
                <a:sym typeface="宋体" panose="02010600030101010101" pitchFamily="2" charset="-122"/>
              </a:rPr>
              <a:t>设计过程略</a:t>
            </a:r>
            <a:r>
              <a:rPr lang="en-US" altLang="zh-CN" dirty="0">
                <a:solidFill>
                  <a:srgbClr val="BFBFBF"/>
                </a:solidFill>
                <a:latin typeface="Arial" panose="020B0604020202020204" pitchFamily="34" charset="0"/>
                <a:ea typeface="宋体" panose="02010600030101010101" pitchFamily="2" charset="-122"/>
                <a:sym typeface="宋体" panose="02010600030101010101" pitchFamily="2" charset="-122"/>
              </a:rPr>
              <a:t>)</a:t>
            </a:r>
            <a:endParaRPr lang="en-US" altLang="zh-CN" dirty="0">
              <a:solidFill>
                <a:srgbClr val="BFBFBF"/>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8370"/>
                                        </p:tgtEl>
                                        <p:attrNameLst>
                                          <p:attrName>style.visibility</p:attrName>
                                        </p:attrNameLst>
                                      </p:cBhvr>
                                      <p:to>
                                        <p:strVal val="visible"/>
                                      </p:to>
                                    </p:set>
                                    <p:anim calcmode="discrete" valueType="clr">
                                      <p:cBhvr override="childStyle">
                                        <p:cTn id="7" dur="80"/>
                                        <p:tgtEl>
                                          <p:spTgt spid="5837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8370"/>
                                        </p:tgtEl>
                                        <p:attrNameLst>
                                          <p:attrName>fillcolor</p:attrName>
                                        </p:attrNameLst>
                                      </p:cBhvr>
                                      <p:tavLst>
                                        <p:tav tm="0">
                                          <p:val>
                                            <p:clrVal>
                                              <a:schemeClr val="accent2"/>
                                            </p:clrVal>
                                          </p:val>
                                        </p:tav>
                                        <p:tav tm="50000">
                                          <p:val>
                                            <p:clrVal>
                                              <a:schemeClr val="hlink"/>
                                            </p:clrVal>
                                          </p:val>
                                        </p:tav>
                                      </p:tavLst>
                                    </p:anim>
                                    <p:set>
                                      <p:cBhvr>
                                        <p:cTn id="9" dur="80"/>
                                        <p:tgtEl>
                                          <p:spTgt spid="5837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0" grpId="1"/>
      <p:bldP spid="4" grpId="0"/>
      <p:bldP spid="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文本框 49153"/>
          <p:cNvSpPr txBox="1"/>
          <p:nvPr/>
        </p:nvSpPr>
        <p:spPr>
          <a:xfrm>
            <a:off x="755650" y="620713"/>
            <a:ext cx="4392613"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FF3300"/>
                </a:solidFill>
                <a:latin typeface="Arial" panose="020B0604020202020204" pitchFamily="34" charset="0"/>
                <a:ea typeface="宋体" panose="02010600030101010101" pitchFamily="2" charset="-122"/>
              </a:rPr>
              <a:t>74HC1</a:t>
            </a:r>
            <a:r>
              <a:rPr lang="zh-CN" altLang="en-US" dirty="0">
                <a:solidFill>
                  <a:srgbClr val="FF3300"/>
                </a:solidFill>
                <a:latin typeface="Arial" panose="020B0604020202020204" pitchFamily="34" charset="0"/>
                <a:ea typeface="宋体" panose="02010600030101010101" pitchFamily="2" charset="-122"/>
              </a:rPr>
              <a:t>6</a:t>
            </a:r>
            <a:r>
              <a:rPr lang="en-US" altLang="zh-CN" dirty="0">
                <a:solidFill>
                  <a:srgbClr val="FF3300"/>
                </a:solidFill>
                <a:latin typeface="Arial" panose="020B0604020202020204" pitchFamily="34" charset="0"/>
                <a:ea typeface="宋体" panose="02010600030101010101" pitchFamily="2" charset="-122"/>
              </a:rPr>
              <a:t>0</a:t>
            </a:r>
            <a:r>
              <a:rPr lang="zh-CN" altLang="en-US" dirty="0">
                <a:solidFill>
                  <a:srgbClr val="FF3300"/>
                </a:solidFill>
                <a:latin typeface="Arial" panose="020B0604020202020204" pitchFamily="34" charset="0"/>
                <a:ea typeface="宋体" panose="02010600030101010101" pitchFamily="2" charset="-122"/>
              </a:rPr>
              <a:t>,162/161,163：</a:t>
            </a:r>
            <a:r>
              <a:rPr lang="zh-CN" altLang="en-US" dirty="0">
                <a:solidFill>
                  <a:srgbClr val="0070C0"/>
                </a:solidFill>
                <a:latin typeface="Arial" panose="020B0604020202020204" pitchFamily="34" charset="0"/>
                <a:ea typeface="宋体" panose="02010600030101010101" pitchFamily="2" charset="-122"/>
              </a:rPr>
              <a:t>同步加法计数器</a:t>
            </a:r>
            <a:endParaRPr lang="zh-CN" altLang="en-US" dirty="0">
              <a:solidFill>
                <a:srgbClr val="0070C0"/>
              </a:solidFill>
              <a:latin typeface="Arial" panose="020B0604020202020204" pitchFamily="34" charset="0"/>
              <a:ea typeface="宋体" panose="02010600030101010101" pitchFamily="2" charset="-122"/>
            </a:endParaRPr>
          </a:p>
        </p:txBody>
      </p:sp>
      <p:sp>
        <p:nvSpPr>
          <p:cNvPr id="76802" name="文本框 49154"/>
          <p:cNvSpPr txBox="1"/>
          <p:nvPr/>
        </p:nvSpPr>
        <p:spPr>
          <a:xfrm>
            <a:off x="900113" y="4789488"/>
            <a:ext cx="4321175" cy="368300"/>
          </a:xfrm>
          <a:prstGeom prst="rect">
            <a:avLst/>
          </a:prstGeom>
          <a:noFill/>
          <a:ln w="9525">
            <a:noFill/>
          </a:ln>
        </p:spPr>
        <p:txBody>
          <a:bodyPr anchor="t" anchorCtr="0">
            <a:spAutoFit/>
          </a:bodyPr>
          <a:p>
            <a:pPr eaLnBrk="0" hangingPunct="0">
              <a:spcBef>
                <a:spcPct val="50000"/>
              </a:spcBef>
            </a:pPr>
            <a:r>
              <a:rPr lang="en-US" altLang="zh-CN" dirty="0">
                <a:solidFill>
                  <a:srgbClr val="FF3300"/>
                </a:solidFill>
                <a:latin typeface="Arial" panose="020B0604020202020204" pitchFamily="34" charset="0"/>
                <a:ea typeface="宋体" panose="02010600030101010101" pitchFamily="2" charset="-122"/>
              </a:rPr>
              <a:t>74HC192</a:t>
            </a:r>
            <a:r>
              <a:rPr lang="zh-CN" altLang="en-US" dirty="0">
                <a:solidFill>
                  <a:srgbClr val="FF3300"/>
                </a:solidFill>
                <a:latin typeface="Arial" panose="020B0604020202020204" pitchFamily="34" charset="0"/>
                <a:ea typeface="宋体" panose="02010600030101010101" pitchFamily="2" charset="-122"/>
              </a:rPr>
              <a:t>/193：</a:t>
            </a:r>
            <a:r>
              <a:rPr lang="zh-CN" altLang="en-US" dirty="0">
                <a:solidFill>
                  <a:srgbClr val="0070C0"/>
                </a:solidFill>
                <a:latin typeface="Arial" panose="020B0604020202020204" pitchFamily="34" charset="0"/>
                <a:ea typeface="宋体" panose="02010600030101010101" pitchFamily="2" charset="-122"/>
              </a:rPr>
              <a:t>双时钟同步加</a:t>
            </a:r>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减计数器</a:t>
            </a:r>
            <a:endParaRPr lang="zh-CN" altLang="en-US" dirty="0">
              <a:solidFill>
                <a:srgbClr val="0070C0"/>
              </a:solidFill>
              <a:latin typeface="Arial" panose="020B0604020202020204" pitchFamily="34" charset="0"/>
              <a:ea typeface="宋体" panose="02010600030101010101" pitchFamily="2" charset="-122"/>
            </a:endParaRPr>
          </a:p>
        </p:txBody>
      </p:sp>
      <p:pic>
        <p:nvPicPr>
          <p:cNvPr id="76803" name="图片 49155"/>
          <p:cNvPicPr>
            <a:picLocks noChangeAspect="1"/>
          </p:cNvPicPr>
          <p:nvPr/>
        </p:nvPicPr>
        <p:blipFill>
          <a:blip r:embed="rId1"/>
          <a:stretch>
            <a:fillRect/>
          </a:stretch>
        </p:blipFill>
        <p:spPr>
          <a:xfrm>
            <a:off x="6211888" y="4913313"/>
            <a:ext cx="1905000" cy="1266825"/>
          </a:xfrm>
          <a:prstGeom prst="rect">
            <a:avLst/>
          </a:prstGeom>
          <a:noFill/>
          <a:ln w="9525">
            <a:noFill/>
          </a:ln>
        </p:spPr>
      </p:pic>
      <p:pic>
        <p:nvPicPr>
          <p:cNvPr id="76804" name="图片 49156"/>
          <p:cNvPicPr>
            <a:picLocks noChangeAspect="1"/>
          </p:cNvPicPr>
          <p:nvPr/>
        </p:nvPicPr>
        <p:blipFill>
          <a:blip r:embed="rId2"/>
          <a:stretch>
            <a:fillRect/>
          </a:stretch>
        </p:blipFill>
        <p:spPr>
          <a:xfrm>
            <a:off x="911225" y="5219700"/>
            <a:ext cx="4298950" cy="960438"/>
          </a:xfrm>
          <a:prstGeom prst="rect">
            <a:avLst/>
          </a:prstGeom>
          <a:noFill/>
          <a:ln w="9525">
            <a:noFill/>
          </a:ln>
        </p:spPr>
      </p:pic>
      <p:pic>
        <p:nvPicPr>
          <p:cNvPr id="76805" name="图片 49157"/>
          <p:cNvPicPr>
            <a:picLocks noChangeAspect="1"/>
          </p:cNvPicPr>
          <p:nvPr/>
        </p:nvPicPr>
        <p:blipFill>
          <a:blip r:embed="rId3"/>
          <a:stretch>
            <a:fillRect/>
          </a:stretch>
        </p:blipFill>
        <p:spPr>
          <a:xfrm>
            <a:off x="6211888" y="3076575"/>
            <a:ext cx="1724025" cy="1209675"/>
          </a:xfrm>
          <a:prstGeom prst="rect">
            <a:avLst/>
          </a:prstGeom>
          <a:noFill/>
          <a:ln w="9525">
            <a:noFill/>
          </a:ln>
        </p:spPr>
      </p:pic>
      <p:sp>
        <p:nvSpPr>
          <p:cNvPr id="76806" name="文本框 49158"/>
          <p:cNvSpPr txBox="1"/>
          <p:nvPr/>
        </p:nvSpPr>
        <p:spPr>
          <a:xfrm>
            <a:off x="827088" y="2952750"/>
            <a:ext cx="4735512"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FF3300"/>
                </a:solidFill>
                <a:latin typeface="Arial" panose="020B0604020202020204" pitchFamily="34" charset="0"/>
                <a:ea typeface="宋体" panose="02010600030101010101" pitchFamily="2" charset="-122"/>
              </a:rPr>
              <a:t>74HC190</a:t>
            </a:r>
            <a:r>
              <a:rPr lang="zh-CN" altLang="en-US" dirty="0">
                <a:solidFill>
                  <a:srgbClr val="FF3300"/>
                </a:solidFill>
                <a:latin typeface="Arial" panose="020B0604020202020204" pitchFamily="34" charset="0"/>
                <a:ea typeface="宋体" panose="02010600030101010101" pitchFamily="2" charset="-122"/>
              </a:rPr>
              <a:t>/191：</a:t>
            </a:r>
            <a:r>
              <a:rPr lang="zh-CN" altLang="en-US" dirty="0">
                <a:solidFill>
                  <a:srgbClr val="0070C0"/>
                </a:solidFill>
                <a:latin typeface="Arial" panose="020B0604020202020204" pitchFamily="34" charset="0"/>
                <a:ea typeface="宋体" panose="02010600030101010101" pitchFamily="2" charset="-122"/>
              </a:rPr>
              <a:t>单时钟同步加</a:t>
            </a:r>
            <a:r>
              <a:rPr lang="en-US" altLang="zh-CN" dirty="0">
                <a:solidFill>
                  <a:srgbClr val="0070C0"/>
                </a:solidFill>
                <a:latin typeface="Arial" panose="020B0604020202020204" pitchFamily="34" charset="0"/>
                <a:ea typeface="宋体" panose="02010600030101010101" pitchFamily="2" charset="-122"/>
              </a:rPr>
              <a:t>/</a:t>
            </a:r>
            <a:r>
              <a:rPr lang="zh-CN" altLang="en-US" dirty="0">
                <a:solidFill>
                  <a:srgbClr val="0070C0"/>
                </a:solidFill>
                <a:latin typeface="Arial" panose="020B0604020202020204" pitchFamily="34" charset="0"/>
                <a:ea typeface="宋体" panose="02010600030101010101" pitchFamily="2" charset="-122"/>
              </a:rPr>
              <a:t>减计数器</a:t>
            </a:r>
            <a:endParaRPr lang="zh-CN" altLang="en-US" dirty="0">
              <a:solidFill>
                <a:srgbClr val="0070C0"/>
              </a:solidFill>
              <a:latin typeface="Arial" panose="020B0604020202020204" pitchFamily="34" charset="0"/>
              <a:ea typeface="宋体" panose="02010600030101010101" pitchFamily="2" charset="-122"/>
            </a:endParaRPr>
          </a:p>
        </p:txBody>
      </p:sp>
      <p:graphicFrame>
        <p:nvGraphicFramePr>
          <p:cNvPr id="76807" name="对象 49159"/>
          <p:cNvGraphicFramePr/>
          <p:nvPr/>
        </p:nvGraphicFramePr>
        <p:xfrm>
          <a:off x="900113" y="3486150"/>
          <a:ext cx="4805362" cy="1239838"/>
        </p:xfrm>
        <a:graphic>
          <a:graphicData uri="http://schemas.openxmlformats.org/presentationml/2006/ole">
            <mc:AlternateContent xmlns:mc="http://schemas.openxmlformats.org/markup-compatibility/2006">
              <mc:Choice xmlns:v="urn:schemas-microsoft-com:vml" Requires="v">
                <p:oleObj spid="_x0000_s3171" name="" r:id="rId4" imgW="4800600" imgH="1238250" progId="PBrush">
                  <p:embed/>
                </p:oleObj>
              </mc:Choice>
              <mc:Fallback>
                <p:oleObj name="" r:id="rId4" imgW="4800600" imgH="1238250" progId="PBrush">
                  <p:embed/>
                  <p:pic>
                    <p:nvPicPr>
                      <p:cNvPr id="0" name="图片 3170"/>
                      <p:cNvPicPr/>
                      <p:nvPr/>
                    </p:nvPicPr>
                    <p:blipFill>
                      <a:blip r:embed="rId5"/>
                      <a:stretch>
                        <a:fillRect/>
                      </a:stretch>
                    </p:blipFill>
                    <p:spPr>
                      <a:xfrm>
                        <a:off x="900113" y="3486150"/>
                        <a:ext cx="4805362" cy="1239838"/>
                      </a:xfrm>
                      <a:prstGeom prst="rect">
                        <a:avLst/>
                      </a:prstGeom>
                      <a:noFill/>
                      <a:ln w="38100">
                        <a:noFill/>
                        <a:miter/>
                      </a:ln>
                    </p:spPr>
                  </p:pic>
                </p:oleObj>
              </mc:Fallback>
            </mc:AlternateContent>
          </a:graphicData>
        </a:graphic>
      </p:graphicFrame>
      <p:graphicFrame>
        <p:nvGraphicFramePr>
          <p:cNvPr id="76808" name="对象 49160"/>
          <p:cNvGraphicFramePr/>
          <p:nvPr/>
        </p:nvGraphicFramePr>
        <p:xfrm>
          <a:off x="827088" y="989013"/>
          <a:ext cx="4248150" cy="1873250"/>
        </p:xfrm>
        <a:graphic>
          <a:graphicData uri="http://schemas.openxmlformats.org/presentationml/2006/ole">
            <mc:AlternateContent xmlns:mc="http://schemas.openxmlformats.org/markup-compatibility/2006">
              <mc:Choice xmlns:v="urn:schemas-microsoft-com:vml" Requires="v">
                <p:oleObj spid="_x0000_s3172" name="" r:id="rId6" imgW="4143375" imgH="1819275" progId="PBrush">
                  <p:embed/>
                </p:oleObj>
              </mc:Choice>
              <mc:Fallback>
                <p:oleObj name="" r:id="rId6" imgW="4143375" imgH="1819275" progId="PBrush">
                  <p:embed/>
                  <p:pic>
                    <p:nvPicPr>
                      <p:cNvPr id="0" name="图片 3171"/>
                      <p:cNvPicPr/>
                      <p:nvPr/>
                    </p:nvPicPr>
                    <p:blipFill>
                      <a:blip r:embed="rId7"/>
                      <a:stretch>
                        <a:fillRect/>
                      </a:stretch>
                    </p:blipFill>
                    <p:spPr>
                      <a:xfrm>
                        <a:off x="827088" y="989013"/>
                        <a:ext cx="4248150" cy="1873250"/>
                      </a:xfrm>
                      <a:prstGeom prst="rect">
                        <a:avLst/>
                      </a:prstGeom>
                      <a:noFill/>
                      <a:ln w="38100">
                        <a:noFill/>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矩形 50177"/>
          <p:cNvSpPr/>
          <p:nvPr/>
        </p:nvSpPr>
        <p:spPr>
          <a:xfrm>
            <a:off x="681038" y="612775"/>
            <a:ext cx="2849562"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2. </a:t>
            </a:r>
            <a:r>
              <a:rPr lang="zh-CN" altLang="zh-CN" sz="2400" dirty="0">
                <a:solidFill>
                  <a:srgbClr val="C00000"/>
                </a:solidFill>
                <a:latin typeface="Arial" panose="020B0604020202020204" pitchFamily="34" charset="0"/>
                <a:ea typeface="宋体" panose="02010600030101010101" pitchFamily="2" charset="-122"/>
              </a:rPr>
              <a:t>异步计数器分析</a:t>
            </a:r>
            <a:endParaRPr lang="zh-CN" altLang="zh-CN" sz="2400" dirty="0">
              <a:solidFill>
                <a:srgbClr val="C00000"/>
              </a:solidFill>
              <a:latin typeface="Arial" panose="020B0604020202020204" pitchFamily="34" charset="0"/>
              <a:ea typeface="宋体" panose="02010600030101010101" pitchFamily="2" charset="-122"/>
            </a:endParaRPr>
          </a:p>
        </p:txBody>
      </p:sp>
      <p:sp>
        <p:nvSpPr>
          <p:cNvPr id="73730" name="矩形 50178"/>
          <p:cNvSpPr/>
          <p:nvPr/>
        </p:nvSpPr>
        <p:spPr>
          <a:xfrm>
            <a:off x="717550" y="1154113"/>
            <a:ext cx="2314575" cy="368300"/>
          </a:xfrm>
          <a:prstGeom prst="rect">
            <a:avLst/>
          </a:prstGeom>
          <a:noFill/>
          <a:ln w="9525">
            <a:noFill/>
          </a:ln>
        </p:spPr>
        <p:txBody>
          <a:bodyPr wrap="none" anchor="t" anchorCtr="0">
            <a:spAutoFit/>
          </a:bodyPr>
          <a:p>
            <a:pPr eaLnBrk="0" hangingPunct="0"/>
            <a:r>
              <a:rPr lang="zh-CN" altLang="en-US" dirty="0">
                <a:latin typeface="Arial" panose="020B0604020202020204" pitchFamily="34" charset="0"/>
                <a:ea typeface="宋体" panose="02010600030101010101" pitchFamily="2" charset="-122"/>
              </a:rPr>
              <a:t>☆ 异步二进制计数器</a:t>
            </a:r>
            <a:endParaRPr lang="zh-CN" altLang="en-US" dirty="0">
              <a:latin typeface="Arial" panose="020B0604020202020204" pitchFamily="34" charset="0"/>
              <a:ea typeface="宋体" panose="02010600030101010101" pitchFamily="2" charset="-122"/>
            </a:endParaRPr>
          </a:p>
        </p:txBody>
      </p:sp>
      <p:sp>
        <p:nvSpPr>
          <p:cNvPr id="73731" name="矩形 50178"/>
          <p:cNvSpPr/>
          <p:nvPr/>
        </p:nvSpPr>
        <p:spPr>
          <a:xfrm>
            <a:off x="5764213" y="3014663"/>
            <a:ext cx="3008312" cy="2998787"/>
          </a:xfrm>
          <a:prstGeom prst="rect">
            <a:avLst/>
          </a:prstGeom>
          <a:noFill/>
          <a:ln w="9525">
            <a:noFill/>
          </a:ln>
        </p:spPr>
        <p:txBody>
          <a:bodyPr wrap="square" anchor="t" anchorCtr="0">
            <a:spAutoFit/>
          </a:bodyPr>
          <a:p>
            <a:pPr eaLnBrk="0" hangingPunct="0">
              <a:lnSpc>
                <a:spcPct val="150000"/>
              </a:lnSpc>
            </a:pPr>
            <a:r>
              <a:rPr lang="zh-CN" altLang="en-US" dirty="0">
                <a:solidFill>
                  <a:srgbClr val="C00000"/>
                </a:solidFill>
                <a:latin typeface="Arial" panose="020B0604020202020204" pitchFamily="34" charset="0"/>
                <a:ea typeface="宋体" panose="02010600030101010101" pitchFamily="2" charset="-122"/>
              </a:rPr>
              <a:t>☆ 在数字电路中，异步二进制计数器通常用作分频器。</a:t>
            </a:r>
            <a:r>
              <a:rPr lang="zh-CN" altLang="en-US" dirty="0">
                <a:latin typeface="Arial" panose="020B0604020202020204" pitchFamily="34" charset="0"/>
                <a:ea typeface="宋体" panose="02010600030101010101" pitchFamily="2" charset="-122"/>
              </a:rPr>
              <a:t>设时钟脉冲的频率为f</a:t>
            </a:r>
            <a:r>
              <a:rPr lang="zh-CN" altLang="en-US" baseline="-25000" dirty="0">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，由左图可以看出，三位二进制计数器状态Q</a:t>
            </a:r>
            <a:r>
              <a:rPr lang="zh-CN" altLang="en-US" baseline="-25000" dirty="0">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、Q</a:t>
            </a:r>
            <a:r>
              <a:rPr lang="zh-CN" altLang="en-US" baseline="-25000"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和Q</a:t>
            </a:r>
            <a:r>
              <a:rPr lang="zh-CN" altLang="en-US" baseline="-25000"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的频率依次为(1/2)f</a:t>
            </a:r>
            <a:r>
              <a:rPr lang="zh-CN" altLang="en-US" baseline="-25000" dirty="0">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、(1/4)f</a:t>
            </a:r>
            <a:r>
              <a:rPr lang="zh-CN" altLang="en-US" baseline="-25000" dirty="0">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和(1/8)f</a:t>
            </a:r>
            <a:r>
              <a:rPr lang="zh-CN" altLang="en-US" baseline="-25000" dirty="0">
                <a:latin typeface="Arial" panose="020B0604020202020204" pitchFamily="34" charset="0"/>
                <a:ea typeface="宋体" panose="02010600030101010101" pitchFamily="2" charset="-122"/>
              </a:rPr>
              <a:t>0</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graphicFrame>
        <p:nvGraphicFramePr>
          <p:cNvPr id="77828" name="对象 -2147482204"/>
          <p:cNvGraphicFramePr>
            <a:graphicFrameLocks noChangeAspect="1"/>
          </p:cNvGraphicFramePr>
          <p:nvPr/>
        </p:nvGraphicFramePr>
        <p:xfrm>
          <a:off x="3722688" y="1073150"/>
          <a:ext cx="5186362" cy="1685925"/>
        </p:xfrm>
        <a:graphic>
          <a:graphicData uri="http://schemas.openxmlformats.org/presentationml/2006/ole">
            <mc:AlternateContent xmlns:mc="http://schemas.openxmlformats.org/markup-compatibility/2006">
              <mc:Choice xmlns:v="urn:schemas-microsoft-com:vml" Requires="v">
                <p:oleObj spid="_x0000_s3179" name="" r:id="rId1" imgW="6908800" imgH="2247900" progId="Visio.Drawing.11">
                  <p:embed/>
                </p:oleObj>
              </mc:Choice>
              <mc:Fallback>
                <p:oleObj name="" r:id="rId1" imgW="6908800" imgH="2247900" progId="Visio.Drawing.11">
                  <p:embed/>
                  <p:pic>
                    <p:nvPicPr>
                      <p:cNvPr id="0" name="图片 3178"/>
                      <p:cNvPicPr/>
                      <p:nvPr/>
                    </p:nvPicPr>
                    <p:blipFill>
                      <a:blip r:embed="rId2"/>
                      <a:stretch>
                        <a:fillRect/>
                      </a:stretch>
                    </p:blipFill>
                    <p:spPr>
                      <a:xfrm>
                        <a:off x="3722688" y="1073150"/>
                        <a:ext cx="5186362" cy="1685925"/>
                      </a:xfrm>
                      <a:prstGeom prst="rect">
                        <a:avLst/>
                      </a:prstGeom>
                      <a:noFill/>
                      <a:ln w="38100">
                        <a:noFill/>
                        <a:miter/>
                      </a:ln>
                    </p:spPr>
                  </p:pic>
                </p:oleObj>
              </mc:Fallback>
            </mc:AlternateContent>
          </a:graphicData>
        </a:graphic>
      </p:graphicFrame>
      <p:graphicFrame>
        <p:nvGraphicFramePr>
          <p:cNvPr id="73733" name="对象 -2147482203"/>
          <p:cNvGraphicFramePr>
            <a:graphicFrameLocks noChangeAspect="1"/>
          </p:cNvGraphicFramePr>
          <p:nvPr/>
        </p:nvGraphicFramePr>
        <p:xfrm>
          <a:off x="482600" y="2952750"/>
          <a:ext cx="5146675" cy="2905125"/>
        </p:xfrm>
        <a:graphic>
          <a:graphicData uri="http://schemas.openxmlformats.org/presentationml/2006/ole">
            <mc:AlternateContent xmlns:mc="http://schemas.openxmlformats.org/markup-compatibility/2006">
              <mc:Choice xmlns:v="urn:schemas-microsoft-com:vml" Requires="v">
                <p:oleObj spid="_x0000_s3183" name="" r:id="rId3" imgW="5067300" imgH="2857500" progId="Visio.Drawing.11">
                  <p:embed/>
                </p:oleObj>
              </mc:Choice>
              <mc:Fallback>
                <p:oleObj name="" r:id="rId3" imgW="5067300" imgH="2857500" progId="Visio.Drawing.11">
                  <p:embed/>
                  <p:pic>
                    <p:nvPicPr>
                      <p:cNvPr id="0" name="图片 3182"/>
                      <p:cNvPicPr/>
                      <p:nvPr/>
                    </p:nvPicPr>
                    <p:blipFill>
                      <a:blip r:embed="rId4"/>
                      <a:stretch>
                        <a:fillRect/>
                      </a:stretch>
                    </p:blipFill>
                    <p:spPr>
                      <a:xfrm>
                        <a:off x="482600" y="2952750"/>
                        <a:ext cx="5146675" cy="2905125"/>
                      </a:xfrm>
                      <a:prstGeom prst="rect">
                        <a:avLst/>
                      </a:prstGeom>
                      <a:noFill/>
                      <a:ln w="38100">
                        <a:noFill/>
                        <a:miter/>
                      </a:ln>
                    </p:spPr>
                  </p:pic>
                </p:oleObj>
              </mc:Fallback>
            </mc:AlternateContent>
          </a:graphicData>
        </a:graphic>
      </p:graphicFrame>
      <p:sp>
        <p:nvSpPr>
          <p:cNvPr id="77830" name="文本框 1"/>
          <p:cNvSpPr txBox="1"/>
          <p:nvPr/>
        </p:nvSpPr>
        <p:spPr>
          <a:xfrm>
            <a:off x="4094163" y="658813"/>
            <a:ext cx="4678362" cy="368300"/>
          </a:xfrm>
          <a:prstGeom prst="rect">
            <a:avLst/>
          </a:prstGeom>
          <a:noFill/>
          <a:ln w="9525">
            <a:noFill/>
          </a:ln>
        </p:spPr>
        <p:txBody>
          <a:bodyPr wrap="square" anchor="t" anchorCtr="0">
            <a:spAutoFit/>
          </a:bodyPr>
          <a:p>
            <a:r>
              <a:rPr lang="en-US" altLang="zh-CN" dirty="0">
                <a:solidFill>
                  <a:srgbClr val="0070C0"/>
                </a:solidFill>
                <a:latin typeface="Comic Sans MS" panose="030F0702030302020204" pitchFamily="2" charset="0"/>
                <a:ea typeface="宋体" panose="02010600030101010101" pitchFamily="2" charset="-122"/>
              </a:rPr>
              <a:t>(1) </a:t>
            </a:r>
            <a:r>
              <a:rPr lang="zh-CN" altLang="en-US" dirty="0">
                <a:solidFill>
                  <a:srgbClr val="0070C0"/>
                </a:solidFill>
                <a:latin typeface="Comic Sans MS" panose="030F0702030302020204" pitchFamily="2" charset="0"/>
                <a:ea typeface="宋体" panose="02010600030101010101" pitchFamily="2" charset="-122"/>
              </a:rPr>
              <a:t>用</a:t>
            </a:r>
            <a:r>
              <a:rPr lang="en-US" altLang="zh-CN" dirty="0">
                <a:solidFill>
                  <a:srgbClr val="0070C0"/>
                </a:solidFill>
                <a:latin typeface="Comic Sans MS" panose="030F0702030302020204" pitchFamily="2" charset="0"/>
                <a:ea typeface="宋体" panose="02010600030101010101" pitchFamily="2" charset="-122"/>
              </a:rPr>
              <a:t>JK/FF</a:t>
            </a:r>
            <a:r>
              <a:rPr lang="zh-CN" altLang="zh-CN" dirty="0">
                <a:solidFill>
                  <a:srgbClr val="0070C0"/>
                </a:solidFill>
                <a:latin typeface="Comic Sans MS" panose="030F0702030302020204" pitchFamily="2" charset="0"/>
                <a:ea typeface="宋体" panose="02010600030101010101" pitchFamily="2" charset="-122"/>
              </a:rPr>
              <a:t>构成</a:t>
            </a:r>
            <a:r>
              <a:rPr lang="zh-CN" altLang="en-US" dirty="0">
                <a:solidFill>
                  <a:srgbClr val="0070C0"/>
                </a:solidFill>
                <a:latin typeface="Comic Sans MS" panose="030F0702030302020204" pitchFamily="2" charset="0"/>
                <a:ea typeface="宋体" panose="02010600030101010101" pitchFamily="2" charset="-122"/>
              </a:rPr>
              <a:t>的</a:t>
            </a:r>
            <a:r>
              <a:rPr lang="en-US" altLang="zh-CN" dirty="0">
                <a:solidFill>
                  <a:srgbClr val="0070C0"/>
                </a:solidFill>
                <a:latin typeface="Comic Sans MS" panose="030F0702030302020204" pitchFamily="2" charset="0"/>
                <a:ea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rPr>
              <a:t>位</a:t>
            </a:r>
            <a:r>
              <a:rPr lang="zh-CN" altLang="en-US" dirty="0">
                <a:solidFill>
                  <a:srgbClr val="0070C0"/>
                </a:solidFill>
                <a:latin typeface="Comic Sans MS" panose="030F0702030302020204" pitchFamily="2" charset="0"/>
                <a:ea typeface="宋体" panose="02010600030101010101" pitchFamily="2" charset="-122"/>
              </a:rPr>
              <a:t>二进制加法计数器</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2" name="文本框 1"/>
          <p:cNvSpPr txBox="1"/>
          <p:nvPr/>
        </p:nvSpPr>
        <p:spPr>
          <a:xfrm>
            <a:off x="998538" y="1643063"/>
            <a:ext cx="1754187"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基于</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T'/FF</a:t>
            </a:r>
            <a:r>
              <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rPr>
              <a:t>设计</a:t>
            </a:r>
            <a:endParaRPr lang="zh-CN" altLang="en-US"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29"/>
                                        </p:tgtEl>
                                        <p:attrNameLst>
                                          <p:attrName>style.visibility</p:attrName>
                                        </p:attrNameLst>
                                      </p:cBhvr>
                                      <p:to>
                                        <p:strVal val="visible"/>
                                      </p:to>
                                    </p:set>
                                    <p:animEffect transition="in" filter="wipe(left)">
                                      <p:cBhvr>
                                        <p:cTn id="7" dur="500"/>
                                        <p:tgtEl>
                                          <p:spTgt spid="737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0"/>
                                        </p:tgtEl>
                                        <p:attrNameLst>
                                          <p:attrName>style.visibility</p:attrName>
                                        </p:attrNameLst>
                                      </p:cBhvr>
                                      <p:to>
                                        <p:strVal val="visible"/>
                                      </p:to>
                                    </p:set>
                                    <p:animEffect transition="in" filter="dissolve">
                                      <p:cBhvr>
                                        <p:cTn id="12" dur="500"/>
                                        <p:tgtEl>
                                          <p:spTgt spid="73730"/>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2"/>
                                        </p:tgtEl>
                                        <p:attrNameLst>
                                          <p:attrName>style.visibility</p:attrName>
                                        </p:attrNameLst>
                                      </p:cBhvr>
                                      <p:to>
                                        <p:strVal val="visible"/>
                                      </p:to>
                                    </p:set>
                                    <p:anim calcmode="discrete" valueType="clr">
                                      <p:cBhvr override="childStyle">
                                        <p:cTn id="1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
                                        </p:tgtEl>
                                        <p:attrNameLst>
                                          <p:attrName>fillcolor</p:attrName>
                                        </p:attrNameLst>
                                      </p:cBhvr>
                                      <p:tavLst>
                                        <p:tav tm="0">
                                          <p:val>
                                            <p:clrVal>
                                              <a:schemeClr val="accent2"/>
                                            </p:clrVal>
                                          </p:val>
                                        </p:tav>
                                        <p:tav tm="50000">
                                          <p:val>
                                            <p:clrVal>
                                              <a:schemeClr val="hlink"/>
                                            </p:clrVal>
                                          </p:val>
                                        </p:tav>
                                      </p:tavLst>
                                    </p:anim>
                                    <p:set>
                                      <p:cBhvr>
                                        <p:cTn id="19" dur="80"/>
                                        <p:tgtEl>
                                          <p:spTgt spid="2"/>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77830"/>
                                        </p:tgtEl>
                                        <p:attrNameLst>
                                          <p:attrName>style.visibility</p:attrName>
                                        </p:attrNameLst>
                                      </p:cBhvr>
                                      <p:to>
                                        <p:strVal val="visible"/>
                                      </p:to>
                                    </p:set>
                                    <p:anim calcmode="discrete" valueType="clr">
                                      <p:cBhvr override="childStyle">
                                        <p:cTn id="24" dur="80"/>
                                        <p:tgtEl>
                                          <p:spTgt spid="77830"/>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77830"/>
                                        </p:tgtEl>
                                        <p:attrNameLst>
                                          <p:attrName>fillcolor</p:attrName>
                                        </p:attrNameLst>
                                      </p:cBhvr>
                                      <p:tavLst>
                                        <p:tav tm="0">
                                          <p:val>
                                            <p:clrVal>
                                              <a:schemeClr val="accent2"/>
                                            </p:clrVal>
                                          </p:val>
                                        </p:tav>
                                        <p:tav tm="50000">
                                          <p:val>
                                            <p:clrVal>
                                              <a:schemeClr val="hlink"/>
                                            </p:clrVal>
                                          </p:val>
                                        </p:tav>
                                      </p:tavLst>
                                    </p:anim>
                                    <p:set>
                                      <p:cBhvr>
                                        <p:cTn id="26" dur="80"/>
                                        <p:tgtEl>
                                          <p:spTgt spid="77830"/>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7828"/>
                                        </p:tgtEl>
                                        <p:attrNameLst>
                                          <p:attrName>style.visibility</p:attrName>
                                        </p:attrNameLst>
                                      </p:cBhvr>
                                      <p:to>
                                        <p:strVal val="visible"/>
                                      </p:to>
                                    </p:set>
                                    <p:animEffect transition="in" filter="dissolve">
                                      <p:cBhvr>
                                        <p:cTn id="31" dur="500"/>
                                        <p:tgtEl>
                                          <p:spTgt spid="7782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3733"/>
                                        </p:tgtEl>
                                        <p:attrNameLst>
                                          <p:attrName>style.visibility</p:attrName>
                                        </p:attrNameLst>
                                      </p:cBhvr>
                                      <p:to>
                                        <p:strVal val="visible"/>
                                      </p:to>
                                    </p:set>
                                    <p:animEffect transition="in" filter="dissolve">
                                      <p:cBhvr>
                                        <p:cTn id="36" dur="500"/>
                                        <p:tgtEl>
                                          <p:spTgt spid="737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73731"/>
                                        </p:tgtEl>
                                        <p:attrNameLst>
                                          <p:attrName>style.visibility</p:attrName>
                                        </p:attrNameLst>
                                      </p:cBhvr>
                                      <p:to>
                                        <p:strVal val="visible"/>
                                      </p:to>
                                    </p:set>
                                    <p:animEffect transition="in" filter="wipe(up)">
                                      <p:cBhvr>
                                        <p:cTn id="41"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9" grpId="0"/>
      <p:bldP spid="73729" grpId="1"/>
      <p:bldP spid="73730" grpId="0"/>
      <p:bldP spid="73730" grpId="1"/>
      <p:bldP spid="73731" grpId="0"/>
      <p:bldP spid="73731" grpId="1"/>
      <p:bldP spid="77830" grpId="0"/>
      <p:bldP spid="77830" grpId="1"/>
      <p:bldP spid="2" grpId="0"/>
      <p:bldP spid="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文本框 51203"/>
          <p:cNvSpPr txBox="1"/>
          <p:nvPr/>
        </p:nvSpPr>
        <p:spPr>
          <a:xfrm>
            <a:off x="5672138" y="820738"/>
            <a:ext cx="2970212" cy="782637"/>
          </a:xfrm>
          <a:prstGeom prst="rect">
            <a:avLst/>
          </a:prstGeom>
          <a:noFill/>
          <a:ln w="9525">
            <a:noFill/>
          </a:ln>
        </p:spPr>
        <p:txBody>
          <a:bodyPr wrap="square" anchor="t" anchorCtr="0">
            <a:spAutoFit/>
          </a:bodyPr>
          <a:p>
            <a:pPr eaLnBrk="0" hangingPunct="0">
              <a:spcBef>
                <a:spcPct val="50000"/>
              </a:spcBef>
            </a:pPr>
            <a:r>
              <a:rPr lang="zh-CN" altLang="en-US" dirty="0">
                <a:solidFill>
                  <a:srgbClr val="C00000"/>
                </a:solidFill>
                <a:latin typeface="Arial" panose="020B0604020202020204" pitchFamily="34" charset="0"/>
                <a:ea typeface="宋体" panose="02010600030101010101" pitchFamily="2" charset="-122"/>
              </a:rPr>
              <a:t>总结：异步计数器优缺点</a:t>
            </a:r>
            <a:endParaRPr lang="zh-CN" altLang="en-US" dirty="0">
              <a:solidFill>
                <a:srgbClr val="C00000"/>
              </a:solidFill>
              <a:latin typeface="Arial" panose="020B0604020202020204" pitchFamily="34" charset="0"/>
              <a:ea typeface="宋体" panose="02010600030101010101" pitchFamily="2" charset="-122"/>
            </a:endParaRPr>
          </a:p>
          <a:p>
            <a:pPr eaLnBrk="0" hangingPunct="0">
              <a:spcBef>
                <a:spcPct val="50000"/>
              </a:spcBef>
            </a:pPr>
            <a:r>
              <a:rPr lang="en-US" altLang="zh-CN" dirty="0">
                <a:solidFill>
                  <a:srgbClr val="C0C0C0"/>
                </a:solidFill>
                <a:latin typeface="Arial" panose="020B0604020202020204" pitchFamily="34" charset="0"/>
                <a:ea typeface="宋体" panose="02010600030101010101" pitchFamily="2" charset="-122"/>
              </a:rPr>
              <a:t>(1) </a:t>
            </a:r>
            <a:r>
              <a:rPr lang="zh-CN" altLang="en-US" dirty="0">
                <a:solidFill>
                  <a:srgbClr val="C0C0C0"/>
                </a:solidFill>
                <a:latin typeface="Arial" panose="020B0604020202020204" pitchFamily="34" charset="0"/>
                <a:ea typeface="宋体" panose="02010600030101010101" pitchFamily="2" charset="-122"/>
              </a:rPr>
              <a:t>优点</a:t>
            </a:r>
            <a:r>
              <a:rPr lang="en-US" altLang="zh-CN" dirty="0">
                <a:solidFill>
                  <a:srgbClr val="C0C0C0"/>
                </a:solidFill>
                <a:latin typeface="Arial" panose="020B0604020202020204" pitchFamily="34" charset="0"/>
                <a:ea typeface="宋体" panose="02010600030101010101" pitchFamily="2" charset="-122"/>
              </a:rPr>
              <a:t>: … (2) </a:t>
            </a:r>
            <a:r>
              <a:rPr lang="zh-CN" altLang="en-US" dirty="0">
                <a:solidFill>
                  <a:srgbClr val="C0C0C0"/>
                </a:solidFill>
                <a:latin typeface="Arial" panose="020B0604020202020204" pitchFamily="34" charset="0"/>
                <a:ea typeface="宋体" panose="02010600030101010101" pitchFamily="2" charset="-122"/>
              </a:rPr>
              <a:t>缺点</a:t>
            </a:r>
            <a:r>
              <a:rPr lang="en-US" altLang="zh-CN" dirty="0">
                <a:solidFill>
                  <a:srgbClr val="C0C0C0"/>
                </a:solidFill>
                <a:latin typeface="Arial" panose="020B0604020202020204" pitchFamily="34" charset="0"/>
                <a:ea typeface="宋体" panose="02010600030101010101" pitchFamily="2" charset="-122"/>
              </a:rPr>
              <a:t>: …</a:t>
            </a:r>
            <a:endParaRPr lang="en-US" altLang="zh-CN" dirty="0">
              <a:solidFill>
                <a:srgbClr val="C0C0C0"/>
              </a:solidFill>
              <a:latin typeface="Arial" panose="020B0604020202020204" pitchFamily="34" charset="0"/>
              <a:ea typeface="宋体" panose="02010600030101010101" pitchFamily="2" charset="-122"/>
            </a:endParaRPr>
          </a:p>
        </p:txBody>
      </p:sp>
      <p:graphicFrame>
        <p:nvGraphicFramePr>
          <p:cNvPr id="74757" name="对象 -2147482201"/>
          <p:cNvGraphicFramePr>
            <a:graphicFrameLocks noChangeAspect="1"/>
          </p:cNvGraphicFramePr>
          <p:nvPr/>
        </p:nvGraphicFramePr>
        <p:xfrm>
          <a:off x="725488" y="1196975"/>
          <a:ext cx="4378325" cy="1444625"/>
        </p:xfrm>
        <a:graphic>
          <a:graphicData uri="http://schemas.openxmlformats.org/presentationml/2006/ole">
            <mc:AlternateContent xmlns:mc="http://schemas.openxmlformats.org/markup-compatibility/2006">
              <mc:Choice xmlns:v="urn:schemas-microsoft-com:vml" Requires="v">
                <p:oleObj spid="_x0000_s3178" name="" r:id="rId1" imgW="3224530" imgH="1064895" progId="Visio.Drawing.11">
                  <p:embed/>
                </p:oleObj>
              </mc:Choice>
              <mc:Fallback>
                <p:oleObj name="" r:id="rId1" imgW="3224530" imgH="1064895" progId="Visio.Drawing.11">
                  <p:embed/>
                  <p:pic>
                    <p:nvPicPr>
                      <p:cNvPr id="0" name="图片 3177"/>
                      <p:cNvPicPr/>
                      <p:nvPr/>
                    </p:nvPicPr>
                    <p:blipFill>
                      <a:blip r:embed="rId2"/>
                      <a:stretch>
                        <a:fillRect/>
                      </a:stretch>
                    </p:blipFill>
                    <p:spPr>
                      <a:xfrm>
                        <a:off x="725488" y="1196975"/>
                        <a:ext cx="4378325" cy="1444625"/>
                      </a:xfrm>
                      <a:prstGeom prst="rect">
                        <a:avLst/>
                      </a:prstGeom>
                      <a:noFill/>
                      <a:ln w="38100">
                        <a:noFill/>
                        <a:miter/>
                      </a:ln>
                    </p:spPr>
                  </p:pic>
                </p:oleObj>
              </mc:Fallback>
            </mc:AlternateContent>
          </a:graphicData>
        </a:graphic>
      </p:graphicFrame>
      <p:graphicFrame>
        <p:nvGraphicFramePr>
          <p:cNvPr id="73733" name="对象 -2147482203"/>
          <p:cNvGraphicFramePr>
            <a:graphicFrameLocks noChangeAspect="1"/>
          </p:cNvGraphicFramePr>
          <p:nvPr/>
        </p:nvGraphicFramePr>
        <p:xfrm>
          <a:off x="698500" y="3032125"/>
          <a:ext cx="4692650" cy="2647950"/>
        </p:xfrm>
        <a:graphic>
          <a:graphicData uri="http://schemas.openxmlformats.org/presentationml/2006/ole">
            <mc:AlternateContent xmlns:mc="http://schemas.openxmlformats.org/markup-compatibility/2006">
              <mc:Choice xmlns:v="urn:schemas-microsoft-com:vml" Requires="v">
                <p:oleObj spid="_x0000_s3180" name="" r:id="rId3" imgW="5067300" imgH="2857500" progId="Visio.Drawing.11">
                  <p:embed/>
                </p:oleObj>
              </mc:Choice>
              <mc:Fallback>
                <p:oleObj name="" r:id="rId3" imgW="5067300" imgH="2857500" progId="Visio.Drawing.11">
                  <p:embed/>
                  <p:pic>
                    <p:nvPicPr>
                      <p:cNvPr id="0" name="图片 3179"/>
                      <p:cNvPicPr/>
                      <p:nvPr/>
                    </p:nvPicPr>
                    <p:blipFill>
                      <a:blip r:embed="rId4"/>
                      <a:stretch>
                        <a:fillRect/>
                      </a:stretch>
                    </p:blipFill>
                    <p:spPr>
                      <a:xfrm>
                        <a:off x="698500" y="3032125"/>
                        <a:ext cx="4692650" cy="2647950"/>
                      </a:xfrm>
                      <a:prstGeom prst="rect">
                        <a:avLst/>
                      </a:prstGeom>
                      <a:noFill/>
                      <a:ln w="38100">
                        <a:noFill/>
                        <a:miter/>
                      </a:ln>
                    </p:spPr>
                  </p:pic>
                </p:oleObj>
              </mc:Fallback>
            </mc:AlternateContent>
          </a:graphicData>
        </a:graphic>
      </p:graphicFrame>
      <p:sp>
        <p:nvSpPr>
          <p:cNvPr id="78852" name="文本框 38914"/>
          <p:cNvSpPr txBox="1"/>
          <p:nvPr/>
        </p:nvSpPr>
        <p:spPr>
          <a:xfrm>
            <a:off x="5710238" y="4865688"/>
            <a:ext cx="2894012" cy="1338262"/>
          </a:xfrm>
          <a:prstGeom prst="rect">
            <a:avLst/>
          </a:prstGeom>
          <a:noFill/>
          <a:ln w="9525">
            <a:noFill/>
          </a:ln>
        </p:spPr>
        <p:txBody>
          <a:bodyPr wrap="square" anchor="t" anchorCtr="0">
            <a:spAutoFit/>
          </a:bodyPr>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EX2</a:t>
            </a:r>
            <a:r>
              <a:rPr lang="zh-CN" altLang="en-US" dirty="0">
                <a:solidFill>
                  <a:srgbClr val="0070C0"/>
                </a:solidFill>
                <a:latin typeface="Comic Sans MS" panose="030F0702030302020204" pitchFamily="2" charset="0"/>
                <a:ea typeface="宋体" panose="02010600030101010101" pitchFamily="2" charset="-122"/>
              </a:rPr>
              <a:t>：用</a:t>
            </a:r>
            <a:r>
              <a:rPr lang="en-US" altLang="zh-CN" dirty="0">
                <a:solidFill>
                  <a:srgbClr val="0070C0"/>
                </a:solidFill>
                <a:latin typeface="Comic Sans MS" panose="030F0702030302020204" pitchFamily="2" charset="0"/>
                <a:ea typeface="宋体" panose="02010600030101010101" pitchFamily="2" charset="-122"/>
              </a:rPr>
              <a:t>D/FF</a:t>
            </a:r>
            <a:r>
              <a:rPr lang="zh-CN" altLang="en-US" dirty="0">
                <a:solidFill>
                  <a:srgbClr val="0070C0"/>
                </a:solidFill>
                <a:latin typeface="Comic Sans MS" panose="030F0702030302020204" pitchFamily="2" charset="0"/>
                <a:ea typeface="宋体" panose="02010600030101010101" pitchFamily="2" charset="-122"/>
              </a:rPr>
              <a:t>设计</a:t>
            </a:r>
            <a:r>
              <a:rPr lang="en-US" altLang="zh-CN" dirty="0">
                <a:solidFill>
                  <a:srgbClr val="0070C0"/>
                </a:solidFill>
                <a:latin typeface="Comic Sans MS" panose="030F0702030302020204" pitchFamily="2" charset="0"/>
                <a:ea typeface="宋体" panose="02010600030101010101" pitchFamily="2" charset="-122"/>
              </a:rPr>
              <a:t>3</a:t>
            </a:r>
            <a:r>
              <a:rPr lang="zh-CN" altLang="en-US" dirty="0">
                <a:solidFill>
                  <a:srgbClr val="0070C0"/>
                </a:solidFill>
                <a:latin typeface="Comic Sans MS" panose="030F0702030302020204" pitchFamily="2" charset="0"/>
                <a:ea typeface="宋体" panose="02010600030101010101" pitchFamily="2" charset="-122"/>
              </a:rPr>
              <a:t>位二进制减法计数器，画出设计图。 </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78853" name="文本框 1"/>
          <p:cNvSpPr txBox="1"/>
          <p:nvPr/>
        </p:nvSpPr>
        <p:spPr>
          <a:xfrm>
            <a:off x="801688" y="596900"/>
            <a:ext cx="4568825" cy="368300"/>
          </a:xfrm>
          <a:prstGeom prst="rect">
            <a:avLst/>
          </a:prstGeom>
          <a:noFill/>
          <a:ln w="9525">
            <a:noFill/>
          </a:ln>
        </p:spPr>
        <p:txBody>
          <a:bodyPr wrap="square" anchor="t" anchorCtr="0">
            <a:spAutoFit/>
          </a:bodyPr>
          <a:p>
            <a:r>
              <a:rPr lang="en-US" altLang="zh-CN" dirty="0">
                <a:solidFill>
                  <a:srgbClr val="0070C0"/>
                </a:solidFill>
                <a:latin typeface="Comic Sans MS" panose="030F0702030302020204" pitchFamily="2" charset="0"/>
                <a:ea typeface="宋体" panose="02010600030101010101" pitchFamily="2" charset="-122"/>
              </a:rPr>
              <a:t>(2) </a:t>
            </a:r>
            <a:r>
              <a:rPr lang="zh-CN" altLang="en-US" dirty="0">
                <a:solidFill>
                  <a:srgbClr val="0070C0"/>
                </a:solidFill>
                <a:latin typeface="Comic Sans MS" panose="030F0702030302020204" pitchFamily="2" charset="0"/>
                <a:ea typeface="宋体" panose="02010600030101010101" pitchFamily="2" charset="-122"/>
              </a:rPr>
              <a:t>用</a:t>
            </a:r>
            <a:r>
              <a:rPr lang="en-US" altLang="zh-CN" dirty="0">
                <a:solidFill>
                  <a:srgbClr val="0070C0"/>
                </a:solidFill>
                <a:latin typeface="Comic Sans MS" panose="030F0702030302020204" pitchFamily="2" charset="0"/>
                <a:ea typeface="宋体" panose="02010600030101010101" pitchFamily="2" charset="-122"/>
              </a:rPr>
              <a:t>D/FF</a:t>
            </a:r>
            <a:r>
              <a:rPr lang="zh-CN" altLang="en-US" dirty="0">
                <a:solidFill>
                  <a:srgbClr val="0070C0"/>
                </a:solidFill>
                <a:latin typeface="Comic Sans MS" panose="030F0702030302020204" pitchFamily="2" charset="0"/>
                <a:ea typeface="宋体" panose="02010600030101010101" pitchFamily="2" charset="-122"/>
              </a:rPr>
              <a:t>构成的</a:t>
            </a:r>
            <a:r>
              <a:rPr lang="en-US" altLang="zh-CN" dirty="0">
                <a:solidFill>
                  <a:srgbClr val="0070C0"/>
                </a:solidFill>
                <a:latin typeface="Comic Sans MS" panose="030F0702030302020204" pitchFamily="2" charset="0"/>
                <a:ea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rPr>
              <a:t>位</a:t>
            </a:r>
            <a:r>
              <a:rPr lang="zh-CN" altLang="en-US" dirty="0">
                <a:solidFill>
                  <a:srgbClr val="0070C0"/>
                </a:solidFill>
                <a:latin typeface="Comic Sans MS" panose="030F0702030302020204" pitchFamily="2" charset="0"/>
                <a:ea typeface="宋体" panose="02010600030101010101" pitchFamily="2" charset="-122"/>
              </a:rPr>
              <a:t>二进制加法计数器</a:t>
            </a:r>
            <a:endParaRPr lang="zh-CN" altLang="en-US" dirty="0">
              <a:solidFill>
                <a:srgbClr val="0070C0"/>
              </a:solidFill>
              <a:latin typeface="Comic Sans MS" panose="030F0702030302020204" pitchFamily="2" charset="0"/>
              <a:ea typeface="宋体" panose="02010600030101010101" pitchFamily="2" charset="-122"/>
            </a:endParaRPr>
          </a:p>
        </p:txBody>
      </p:sp>
      <p:graphicFrame>
        <p:nvGraphicFramePr>
          <p:cNvPr id="77828" name="对象 -2147482204"/>
          <p:cNvGraphicFramePr>
            <a:graphicFrameLocks noChangeAspect="1"/>
          </p:cNvGraphicFramePr>
          <p:nvPr/>
        </p:nvGraphicFramePr>
        <p:xfrm>
          <a:off x="5299075" y="1824038"/>
          <a:ext cx="3517900" cy="1347787"/>
        </p:xfrm>
        <a:graphic>
          <a:graphicData uri="http://schemas.openxmlformats.org/presentationml/2006/ole">
            <mc:AlternateContent xmlns:mc="http://schemas.openxmlformats.org/markup-compatibility/2006">
              <mc:Choice xmlns:v="urn:schemas-microsoft-com:vml" Requires="v">
                <p:oleObj spid="_x0000_s3181" name="" r:id="rId5" imgW="6908800" imgH="2247900" progId="Visio.Drawing.11">
                  <p:embed/>
                </p:oleObj>
              </mc:Choice>
              <mc:Fallback>
                <p:oleObj name="" r:id="rId5" imgW="6908800" imgH="2247900" progId="Visio.Drawing.11">
                  <p:embed/>
                  <p:pic>
                    <p:nvPicPr>
                      <p:cNvPr id="0" name="图片 3180"/>
                      <p:cNvPicPr/>
                      <p:nvPr/>
                    </p:nvPicPr>
                    <p:blipFill>
                      <a:blip r:embed="rId6"/>
                      <a:stretch>
                        <a:fillRect/>
                      </a:stretch>
                    </p:blipFill>
                    <p:spPr>
                      <a:xfrm>
                        <a:off x="5299075" y="1824038"/>
                        <a:ext cx="3517900" cy="1347787"/>
                      </a:xfrm>
                      <a:prstGeom prst="rect">
                        <a:avLst/>
                      </a:prstGeom>
                      <a:noFill/>
                      <a:ln w="38100">
                        <a:noFill/>
                        <a:miter/>
                      </a:ln>
                    </p:spPr>
                  </p:pic>
                </p:oleObj>
              </mc:Fallback>
            </mc:AlternateContent>
          </a:graphicData>
        </a:graphic>
      </p:graphicFrame>
      <p:sp>
        <p:nvSpPr>
          <p:cNvPr id="77831" name="文本框 38914"/>
          <p:cNvSpPr txBox="1"/>
          <p:nvPr/>
        </p:nvSpPr>
        <p:spPr>
          <a:xfrm>
            <a:off x="5672138" y="3527425"/>
            <a:ext cx="3048000" cy="1338263"/>
          </a:xfrm>
          <a:prstGeom prst="rect">
            <a:avLst/>
          </a:prstGeom>
          <a:noFill/>
          <a:ln w="9525">
            <a:noFill/>
          </a:ln>
        </p:spPr>
        <p:txBody>
          <a:bodyPr wrap="square" anchor="t" anchorCtr="0">
            <a:spAutoFit/>
          </a:bodyPr>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EX1</a:t>
            </a:r>
            <a:r>
              <a:rPr lang="zh-CN" altLang="en-US" dirty="0">
                <a:solidFill>
                  <a:srgbClr val="0070C0"/>
                </a:solidFill>
                <a:latin typeface="Comic Sans MS" panose="030F0702030302020204" pitchFamily="2" charset="0"/>
                <a:ea typeface="宋体" panose="02010600030101010101" pitchFamily="2" charset="-122"/>
              </a:rPr>
              <a:t>：用</a:t>
            </a:r>
            <a:r>
              <a:rPr lang="en-US" altLang="zh-CN" dirty="0">
                <a:solidFill>
                  <a:srgbClr val="0070C0"/>
                </a:solidFill>
                <a:latin typeface="Comic Sans MS" panose="030F0702030302020204" pitchFamily="2" charset="0"/>
                <a:ea typeface="宋体" panose="02010600030101010101" pitchFamily="2" charset="-122"/>
              </a:rPr>
              <a:t>JK/FF</a:t>
            </a:r>
            <a:r>
              <a:rPr lang="zh-CN" altLang="en-US" dirty="0">
                <a:solidFill>
                  <a:srgbClr val="0070C0"/>
                </a:solidFill>
                <a:latin typeface="Comic Sans MS" panose="030F0702030302020204" pitchFamily="2" charset="0"/>
                <a:ea typeface="宋体" panose="02010600030101010101" pitchFamily="2" charset="-122"/>
              </a:rPr>
              <a:t>设计</a:t>
            </a:r>
            <a:r>
              <a:rPr lang="en-US" altLang="zh-CN" dirty="0">
                <a:solidFill>
                  <a:srgbClr val="0070C0"/>
                </a:solidFill>
                <a:latin typeface="Comic Sans MS" panose="030F0702030302020204" pitchFamily="2" charset="0"/>
                <a:ea typeface="宋体" panose="02010600030101010101" pitchFamily="2" charset="-122"/>
              </a:rPr>
              <a:t>3</a:t>
            </a:r>
            <a:r>
              <a:rPr lang="zh-CN" altLang="en-US" dirty="0">
                <a:solidFill>
                  <a:srgbClr val="0070C0"/>
                </a:solidFill>
                <a:latin typeface="Comic Sans MS" panose="030F0702030302020204" pitchFamily="2" charset="0"/>
                <a:ea typeface="宋体" panose="02010600030101010101" pitchFamily="2" charset="-122"/>
              </a:rPr>
              <a:t>位二进制减法计数器，画出设计图。 </a:t>
            </a:r>
            <a:endParaRPr lang="zh-CN" altLang="en-US" dirty="0">
              <a:solidFill>
                <a:srgbClr val="0070C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8853"/>
                                        </p:tgtEl>
                                        <p:attrNameLst>
                                          <p:attrName>style.visibility</p:attrName>
                                        </p:attrNameLst>
                                      </p:cBhvr>
                                      <p:to>
                                        <p:strVal val="visible"/>
                                      </p:to>
                                    </p:set>
                                    <p:anim calcmode="discrete" valueType="clr">
                                      <p:cBhvr override="childStyle">
                                        <p:cTn id="7" dur="80"/>
                                        <p:tgtEl>
                                          <p:spTgt spid="788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8853"/>
                                        </p:tgtEl>
                                        <p:attrNameLst>
                                          <p:attrName>fillcolor</p:attrName>
                                        </p:attrNameLst>
                                      </p:cBhvr>
                                      <p:tavLst>
                                        <p:tav tm="0">
                                          <p:val>
                                            <p:clrVal>
                                              <a:schemeClr val="accent2"/>
                                            </p:clrVal>
                                          </p:val>
                                        </p:tav>
                                        <p:tav tm="50000">
                                          <p:val>
                                            <p:clrVal>
                                              <a:schemeClr val="hlink"/>
                                            </p:clrVal>
                                          </p:val>
                                        </p:tav>
                                      </p:tavLst>
                                    </p:anim>
                                    <p:set>
                                      <p:cBhvr>
                                        <p:cTn id="9" dur="80"/>
                                        <p:tgtEl>
                                          <p:spTgt spid="7885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74757"/>
                                        </p:tgtEl>
                                        <p:attrNameLst>
                                          <p:attrName>style.visibility</p:attrName>
                                        </p:attrNameLst>
                                      </p:cBhvr>
                                      <p:to>
                                        <p:strVal val="visible"/>
                                      </p:to>
                                    </p:set>
                                    <p:animEffect transition="in" filter="dissolve">
                                      <p:cBhvr>
                                        <p:cTn id="14" dur="500"/>
                                        <p:tgtEl>
                                          <p:spTgt spid="7475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3733"/>
                                        </p:tgtEl>
                                        <p:attrNameLst>
                                          <p:attrName>style.visibility</p:attrName>
                                        </p:attrNameLst>
                                      </p:cBhvr>
                                      <p:to>
                                        <p:strVal val="visible"/>
                                      </p:to>
                                    </p:set>
                                    <p:animEffect transition="in" filter="dissolve">
                                      <p:cBhvr>
                                        <p:cTn id="19" dur="500"/>
                                        <p:tgtEl>
                                          <p:spTgt spid="737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4754"/>
                                        </p:tgtEl>
                                        <p:attrNameLst>
                                          <p:attrName>style.visibility</p:attrName>
                                        </p:attrNameLst>
                                      </p:cBhvr>
                                      <p:to>
                                        <p:strVal val="visible"/>
                                      </p:to>
                                    </p:set>
                                    <p:animEffect transition="in" filter="wipe(up)">
                                      <p:cBhvr>
                                        <p:cTn id="24" dur="500"/>
                                        <p:tgtEl>
                                          <p:spTgt spid="7475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7831"/>
                                        </p:tgtEl>
                                        <p:attrNameLst>
                                          <p:attrName>style.visibility</p:attrName>
                                        </p:attrNameLst>
                                      </p:cBhvr>
                                      <p:to>
                                        <p:strVal val="visible"/>
                                      </p:to>
                                    </p:set>
                                    <p:animEffect transition="in" filter="wipe(up)">
                                      <p:cBhvr>
                                        <p:cTn id="29" dur="500"/>
                                        <p:tgtEl>
                                          <p:spTgt spid="7783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77828"/>
                                        </p:tgtEl>
                                        <p:attrNameLst>
                                          <p:attrName>style.visibility</p:attrName>
                                        </p:attrNameLst>
                                      </p:cBhvr>
                                      <p:to>
                                        <p:strVal val="visible"/>
                                      </p:to>
                                    </p:set>
                                    <p:animEffect transition="in" filter="dissolve">
                                      <p:cBhvr>
                                        <p:cTn id="34" dur="500"/>
                                        <p:tgtEl>
                                          <p:spTgt spid="778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78852"/>
                                        </p:tgtEl>
                                        <p:attrNameLst>
                                          <p:attrName>style.visibility</p:attrName>
                                        </p:attrNameLst>
                                      </p:cBhvr>
                                      <p:to>
                                        <p:strVal val="visible"/>
                                      </p:to>
                                    </p:set>
                                    <p:animEffect transition="in" filter="wipe(up)">
                                      <p:cBhvr>
                                        <p:cTn id="39" dur="5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4" grpId="1"/>
      <p:bldP spid="78853" grpId="0"/>
      <p:bldP spid="78853" grpId="1"/>
      <p:bldP spid="77831" grpId="0"/>
      <p:bldP spid="77831" grpId="1"/>
      <p:bldP spid="78852" grpId="0"/>
      <p:bldP spid="7885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9873" name="对象 5"/>
          <p:cNvGraphicFramePr/>
          <p:nvPr/>
        </p:nvGraphicFramePr>
        <p:xfrm>
          <a:off x="900113" y="2786063"/>
          <a:ext cx="7726362" cy="3519487"/>
        </p:xfrm>
        <a:graphic>
          <a:graphicData uri="http://schemas.openxmlformats.org/presentationml/2006/ole">
            <mc:AlternateContent xmlns:mc="http://schemas.openxmlformats.org/markup-compatibility/2006">
              <mc:Choice xmlns:v="urn:schemas-microsoft-com:vml" Requires="v">
                <p:oleObj spid="_x0000_s3185" name="" r:id="rId1" imgW="11115675" imgH="5648325" progId="Paint.Picture">
                  <p:embed/>
                </p:oleObj>
              </mc:Choice>
              <mc:Fallback>
                <p:oleObj name="" r:id="rId1" imgW="11115675" imgH="5648325" progId="Paint.Picture">
                  <p:embed/>
                  <p:pic>
                    <p:nvPicPr>
                      <p:cNvPr id="0" name="图片 3184"/>
                      <p:cNvPicPr/>
                      <p:nvPr/>
                    </p:nvPicPr>
                    <p:blipFill>
                      <a:blip r:embed="rId2"/>
                      <a:stretch>
                        <a:fillRect/>
                      </a:stretch>
                    </p:blipFill>
                    <p:spPr>
                      <a:xfrm>
                        <a:off x="900113" y="2786063"/>
                        <a:ext cx="7726362" cy="3519487"/>
                      </a:xfrm>
                      <a:prstGeom prst="rect">
                        <a:avLst/>
                      </a:prstGeom>
                      <a:noFill/>
                      <a:ln w="38100">
                        <a:noFill/>
                        <a:miter/>
                      </a:ln>
                    </p:spPr>
                  </p:pic>
                </p:oleObj>
              </mc:Fallback>
            </mc:AlternateContent>
          </a:graphicData>
        </a:graphic>
      </p:graphicFrame>
      <p:pic>
        <p:nvPicPr>
          <p:cNvPr id="74753" name="图片 51202"/>
          <p:cNvPicPr>
            <a:picLocks noChangeAspect="1"/>
          </p:cNvPicPr>
          <p:nvPr/>
        </p:nvPicPr>
        <p:blipFill>
          <a:blip r:embed="rId3"/>
          <a:stretch>
            <a:fillRect/>
          </a:stretch>
        </p:blipFill>
        <p:spPr>
          <a:xfrm>
            <a:off x="742950" y="655638"/>
            <a:ext cx="3530600" cy="1466850"/>
          </a:xfrm>
          <a:prstGeom prst="rect">
            <a:avLst/>
          </a:prstGeom>
          <a:noFill/>
          <a:ln w="9525">
            <a:noFill/>
          </a:ln>
        </p:spPr>
      </p:pic>
      <p:graphicFrame>
        <p:nvGraphicFramePr>
          <p:cNvPr id="74756" name="对象 1"/>
          <p:cNvGraphicFramePr/>
          <p:nvPr/>
        </p:nvGraphicFramePr>
        <p:xfrm>
          <a:off x="2847975" y="655638"/>
          <a:ext cx="889000" cy="527050"/>
        </p:xfrm>
        <a:graphic>
          <a:graphicData uri="http://schemas.openxmlformats.org/presentationml/2006/ole">
            <mc:AlternateContent xmlns:mc="http://schemas.openxmlformats.org/markup-compatibility/2006">
              <mc:Choice xmlns:v="urn:schemas-microsoft-com:vml" Requires="v">
                <p:oleObj spid="_x0000_s3184" name="" r:id="rId4" imgW="2228850" imgH="1704975" progId="Paint.Picture">
                  <p:embed/>
                </p:oleObj>
              </mc:Choice>
              <mc:Fallback>
                <p:oleObj name="" r:id="rId4" imgW="2228850" imgH="1704975" progId="Paint.Picture">
                  <p:embed/>
                  <p:pic>
                    <p:nvPicPr>
                      <p:cNvPr id="0" name="图片 3183"/>
                      <p:cNvPicPr/>
                      <p:nvPr/>
                    </p:nvPicPr>
                    <p:blipFill>
                      <a:blip r:embed="rId5"/>
                      <a:stretch>
                        <a:fillRect/>
                      </a:stretch>
                    </p:blipFill>
                    <p:spPr>
                      <a:xfrm>
                        <a:off x="2847975" y="655638"/>
                        <a:ext cx="889000" cy="527050"/>
                      </a:xfrm>
                      <a:prstGeom prst="rect">
                        <a:avLst/>
                      </a:prstGeom>
                      <a:noFill/>
                      <a:ln w="38100">
                        <a:noFill/>
                        <a:miter/>
                      </a:ln>
                    </p:spPr>
                  </p:pic>
                </p:oleObj>
              </mc:Fallback>
            </mc:AlternateContent>
          </a:graphicData>
        </a:graphic>
      </p:graphicFrame>
      <p:sp>
        <p:nvSpPr>
          <p:cNvPr id="2" name="文本框 1"/>
          <p:cNvSpPr txBox="1"/>
          <p:nvPr/>
        </p:nvSpPr>
        <p:spPr>
          <a:xfrm>
            <a:off x="3602038" y="2270125"/>
            <a:ext cx="1341437"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2</a:t>
            </a:r>
            <a:r>
              <a:rPr lang="en-US" altLang="zh-CN" baseline="30000" dirty="0">
                <a:solidFill>
                  <a:srgbClr val="0070C0"/>
                </a:solidFill>
                <a:latin typeface="Comic Sans MS" panose="030F0702030302020204" pitchFamily="2" charset="0"/>
                <a:ea typeface="宋体" panose="02010600030101010101" pitchFamily="2" charset="-122"/>
              </a:rPr>
              <a:t>15</a:t>
            </a:r>
            <a:r>
              <a:rPr lang="en-US" altLang="zh-CN" dirty="0">
                <a:solidFill>
                  <a:srgbClr val="0070C0"/>
                </a:solidFill>
                <a:latin typeface="Comic Sans MS" panose="030F0702030302020204" pitchFamily="2" charset="0"/>
                <a:ea typeface="宋体" panose="02010600030101010101" pitchFamily="2" charset="-122"/>
              </a:rPr>
              <a:t>=32768</a:t>
            </a:r>
            <a:endParaRPr lang="en-US" altLang="zh-CN" dirty="0">
              <a:solidFill>
                <a:srgbClr val="0070C0"/>
              </a:solidFill>
              <a:latin typeface="Comic Sans MS" panose="030F0702030302020204" pitchFamily="2" charset="0"/>
              <a:ea typeface="宋体" panose="02010600030101010101" pitchFamily="2" charset="-122"/>
            </a:endParaRPr>
          </a:p>
        </p:txBody>
      </p:sp>
      <p:graphicFrame>
        <p:nvGraphicFramePr>
          <p:cNvPr id="79877" name="对象 -2147482194"/>
          <p:cNvGraphicFramePr/>
          <p:nvPr/>
        </p:nvGraphicFramePr>
        <p:xfrm>
          <a:off x="4943475" y="655638"/>
          <a:ext cx="3879850" cy="2305050"/>
        </p:xfrm>
        <a:graphic>
          <a:graphicData uri="http://schemas.openxmlformats.org/presentationml/2006/ole">
            <mc:AlternateContent xmlns:mc="http://schemas.openxmlformats.org/markup-compatibility/2006">
              <mc:Choice xmlns:v="urn:schemas-microsoft-com:vml" Requires="v">
                <p:oleObj spid="_x0000_s3182" name="" r:id="rId6" imgW="3180715" imgH="1527175" progId="Visio.Drawing.11">
                  <p:embed/>
                </p:oleObj>
              </mc:Choice>
              <mc:Fallback>
                <p:oleObj name="" r:id="rId6" imgW="3180715" imgH="1527175" progId="Visio.Drawing.11">
                  <p:embed/>
                  <p:pic>
                    <p:nvPicPr>
                      <p:cNvPr id="0" name="图片 3181"/>
                      <p:cNvPicPr/>
                      <p:nvPr/>
                    </p:nvPicPr>
                    <p:blipFill>
                      <a:blip r:embed="rId7"/>
                      <a:stretch>
                        <a:fillRect/>
                      </a:stretch>
                    </p:blipFill>
                    <p:spPr>
                      <a:xfrm>
                        <a:off x="4943475" y="655638"/>
                        <a:ext cx="3879850" cy="2305050"/>
                      </a:xfrm>
                      <a:prstGeom prst="rect">
                        <a:avLst/>
                      </a:prstGeom>
                      <a:noFill/>
                      <a:ln w="38100">
                        <a:noFill/>
                        <a:miter/>
                      </a:ln>
                    </p:spPr>
                  </p:pic>
                </p:oleObj>
              </mc:Fallback>
            </mc:AlternateContent>
          </a:graphicData>
        </a:graphic>
      </p:graphicFrame>
      <p:sp>
        <p:nvSpPr>
          <p:cNvPr id="54280" name="矩形 11270"/>
          <p:cNvSpPr/>
          <p:nvPr/>
        </p:nvSpPr>
        <p:spPr>
          <a:xfrm>
            <a:off x="742950" y="1906588"/>
            <a:ext cx="3530600" cy="2174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2943225" y="1235075"/>
            <a:ext cx="1074738" cy="2254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文本框 3"/>
          <p:cNvSpPr txBox="1"/>
          <p:nvPr/>
        </p:nvSpPr>
        <p:spPr>
          <a:xfrm>
            <a:off x="742950" y="4432300"/>
            <a:ext cx="1336675"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(1) RC</a:t>
            </a:r>
            <a:r>
              <a:rPr lang="zh-CN" altLang="en-US" dirty="0">
                <a:solidFill>
                  <a:srgbClr val="0070C0"/>
                </a:solidFill>
                <a:latin typeface="Comic Sans MS" panose="030F0702030302020204" pitchFamily="2" charset="0"/>
                <a:ea typeface="宋体" panose="02010600030101010101" pitchFamily="2" charset="-122"/>
              </a:rPr>
              <a:t>电路</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5" name="文本框 4"/>
          <p:cNvSpPr txBox="1"/>
          <p:nvPr/>
        </p:nvSpPr>
        <p:spPr>
          <a:xfrm>
            <a:off x="742950" y="4800600"/>
            <a:ext cx="1049338"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(2) </a:t>
            </a:r>
            <a:r>
              <a:rPr lang="zh-CN" altLang="en-US" dirty="0">
                <a:solidFill>
                  <a:srgbClr val="0070C0"/>
                </a:solidFill>
                <a:latin typeface="Comic Sans MS" panose="030F0702030302020204" pitchFamily="2" charset="0"/>
                <a:ea typeface="宋体" panose="02010600030101010101" pitchFamily="2" charset="-122"/>
              </a:rPr>
              <a:t>晶体</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6" name="矩形 11270"/>
          <p:cNvSpPr/>
          <p:nvPr/>
        </p:nvSpPr>
        <p:spPr>
          <a:xfrm>
            <a:off x="900113" y="2743200"/>
            <a:ext cx="3373437" cy="16208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753"/>
                                        </p:tgtEl>
                                        <p:attrNameLst>
                                          <p:attrName>style.visibility</p:attrName>
                                        </p:attrNameLst>
                                      </p:cBhvr>
                                      <p:to>
                                        <p:strVal val="visible"/>
                                      </p:to>
                                    </p:set>
                                    <p:animEffect transition="in" filter="wipe(up)">
                                      <p:cBhvr>
                                        <p:cTn id="7" dur="500"/>
                                        <p:tgtEl>
                                          <p:spTgt spid="7475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4756"/>
                                        </p:tgtEl>
                                        <p:attrNameLst>
                                          <p:attrName>style.visibility</p:attrName>
                                        </p:attrNameLst>
                                      </p:cBhvr>
                                      <p:to>
                                        <p:strVal val="visible"/>
                                      </p:to>
                                    </p:set>
                                    <p:animEffect transition="in" filter="dissolve">
                                      <p:cBhvr>
                                        <p:cTn id="11" dur="500"/>
                                        <p:tgtEl>
                                          <p:spTgt spid="7475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542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9873"/>
                                        </p:tgtEl>
                                        <p:attrNameLst>
                                          <p:attrName>style.visibility</p:attrName>
                                        </p:attrNameLst>
                                      </p:cBhvr>
                                      <p:to>
                                        <p:strVal val="visible"/>
                                      </p:to>
                                    </p:set>
                                    <p:animEffect transition="in" filter="dissolve">
                                      <p:cBhvr>
                                        <p:cTn id="23" dur="500"/>
                                        <p:tgtEl>
                                          <p:spTgt spid="7987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4"/>
                                        </p:tgtEl>
                                        <p:attrNameLst>
                                          <p:attrName>style.visibility</p:attrName>
                                        </p:attrNameLst>
                                      </p:cBhvr>
                                      <p:to>
                                        <p:strVal val="visible"/>
                                      </p:to>
                                    </p:set>
                                    <p:anim calcmode="discrete" valueType="clr">
                                      <p:cBhvr override="childStyle">
                                        <p:cTn id="32"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4"/>
                                        </p:tgtEl>
                                        <p:attrNameLst>
                                          <p:attrName>fillcolor</p:attrName>
                                        </p:attrNameLst>
                                      </p:cBhvr>
                                      <p:tavLst>
                                        <p:tav tm="0">
                                          <p:val>
                                            <p:clrVal>
                                              <a:schemeClr val="accent2"/>
                                            </p:clrVal>
                                          </p:val>
                                        </p:tav>
                                        <p:tav tm="50000">
                                          <p:val>
                                            <p:clrVal>
                                              <a:schemeClr val="hlink"/>
                                            </p:clrVal>
                                          </p:val>
                                        </p:tav>
                                      </p:tavLst>
                                    </p:anim>
                                    <p:set>
                                      <p:cBhvr>
                                        <p:cTn id="34" dur="80"/>
                                        <p:tgtEl>
                                          <p:spTgt spid="4"/>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5"/>
                                        </p:tgtEl>
                                        <p:attrNameLst>
                                          <p:attrName>style.visibility</p:attrName>
                                        </p:attrNameLst>
                                      </p:cBhvr>
                                      <p:to>
                                        <p:strVal val="visible"/>
                                      </p:to>
                                    </p:set>
                                    <p:anim calcmode="discrete" valueType="clr">
                                      <p:cBhvr override="childStyle">
                                        <p:cTn id="39"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5"/>
                                        </p:tgtEl>
                                        <p:attrNameLst>
                                          <p:attrName>fillcolor</p:attrName>
                                        </p:attrNameLst>
                                      </p:cBhvr>
                                      <p:tavLst>
                                        <p:tav tm="0">
                                          <p:val>
                                            <p:clrVal>
                                              <a:schemeClr val="accent2"/>
                                            </p:clrVal>
                                          </p:val>
                                        </p:tav>
                                        <p:tav tm="50000">
                                          <p:val>
                                            <p:clrVal>
                                              <a:schemeClr val="hlink"/>
                                            </p:clrVal>
                                          </p:val>
                                        </p:tav>
                                      </p:tavLst>
                                    </p:anim>
                                    <p:set>
                                      <p:cBhvr>
                                        <p:cTn id="41" dur="80"/>
                                        <p:tgtEl>
                                          <p:spTgt spid="5"/>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79877"/>
                                        </p:tgtEl>
                                        <p:attrNameLst>
                                          <p:attrName>style.visibility</p:attrName>
                                        </p:attrNameLst>
                                      </p:cBhvr>
                                      <p:to>
                                        <p:strVal val="visible"/>
                                      </p:to>
                                    </p:set>
                                    <p:animEffect transition="in" filter="dissolve">
                                      <p:cBhvr>
                                        <p:cTn id="46" dur="500"/>
                                        <p:tgtEl>
                                          <p:spTgt spid="79877"/>
                                        </p:tgtEl>
                                      </p:cBhvr>
                                    </p:animEffec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grpId="0" nodeType="clickEffect">
                                  <p:stCondLst>
                                    <p:cond delay="0"/>
                                  </p:stCondLst>
                                  <p:iterate type="lt">
                                    <p:tmPct val="50000"/>
                                  </p:iterate>
                                  <p:childTnLst>
                                    <p:set>
                                      <p:cBhvr>
                                        <p:cTn id="50" dur="1" fill="hold">
                                          <p:stCondLst>
                                            <p:cond delay="0"/>
                                          </p:stCondLst>
                                        </p:cTn>
                                        <p:tgtEl>
                                          <p:spTgt spid="2"/>
                                        </p:tgtEl>
                                        <p:attrNameLst>
                                          <p:attrName>style.visibility</p:attrName>
                                        </p:attrNameLst>
                                      </p:cBhvr>
                                      <p:to>
                                        <p:strVal val="visible"/>
                                      </p:to>
                                    </p:set>
                                    <p:anim calcmode="discrete" valueType="clr">
                                      <p:cBhvr override="childStyle">
                                        <p:cTn id="51"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2"/>
                                        </p:tgtEl>
                                        <p:attrNameLst>
                                          <p:attrName>fillcolor</p:attrName>
                                        </p:attrNameLst>
                                      </p:cBhvr>
                                      <p:tavLst>
                                        <p:tav tm="0">
                                          <p:val>
                                            <p:clrVal>
                                              <a:schemeClr val="accent2"/>
                                            </p:clrVal>
                                          </p:val>
                                        </p:tav>
                                        <p:tav tm="50000">
                                          <p:val>
                                            <p:clrVal>
                                              <a:schemeClr val="hlink"/>
                                            </p:clrVal>
                                          </p:val>
                                        </p:tav>
                                      </p:tavLst>
                                    </p:anim>
                                    <p:set>
                                      <p:cBhvr>
                                        <p:cTn id="53"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4280" grpId="0" bldLvl="0" animBg="1"/>
      <p:bldP spid="54280" grpId="1" animBg="1"/>
      <p:bldP spid="3" grpId="0" bldLvl="0" animBg="1"/>
      <p:bldP spid="3" grpId="1" animBg="1"/>
      <p:bldP spid="4" grpId="0"/>
      <p:bldP spid="4" grpId="1"/>
      <p:bldP spid="5" grpId="0"/>
      <p:bldP spid="5" grpId="1"/>
      <p:bldP spid="6" grpId="0" bldLvl="0" animBg="1"/>
      <p:bldP spid="6"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矩形 52225"/>
          <p:cNvSpPr/>
          <p:nvPr/>
        </p:nvSpPr>
        <p:spPr>
          <a:xfrm>
            <a:off x="600075" y="598488"/>
            <a:ext cx="2363788" cy="398462"/>
          </a:xfrm>
          <a:prstGeom prst="rect">
            <a:avLst/>
          </a:prstGeom>
          <a:noFill/>
          <a:ln w="9525">
            <a:noFill/>
          </a:ln>
        </p:spPr>
        <p:txBody>
          <a:bodyPr wrap="square" anchor="t" anchorCtr="0">
            <a:spAutoFit/>
          </a:bodyPr>
          <a:p>
            <a:pPr eaLnBrk="0" hangingPunct="0"/>
            <a:r>
              <a:rPr lang="zh-CN" altLang="en-US" dirty="0">
                <a:solidFill>
                  <a:srgbClr val="C00000"/>
                </a:solidFill>
                <a:latin typeface="Arial" panose="020B0604020202020204" pitchFamily="34" charset="0"/>
                <a:ea typeface="宋体" panose="02010600030101010101" pitchFamily="2" charset="-122"/>
              </a:rPr>
              <a:t>☆ </a:t>
            </a:r>
            <a:r>
              <a:rPr lang="zh-CN" altLang="en-US" sz="2000" dirty="0">
                <a:solidFill>
                  <a:srgbClr val="C00000"/>
                </a:solidFill>
                <a:latin typeface="Comic Sans MS" panose="030F0702030302020204" pitchFamily="2" charset="0"/>
                <a:ea typeface="宋体" panose="02010600030101010101" pitchFamily="2" charset="-122"/>
              </a:rPr>
              <a:t>74LS290</a:t>
            </a:r>
            <a:endParaRPr lang="en-US" altLang="zh-CN" sz="2000" dirty="0">
              <a:solidFill>
                <a:srgbClr val="C00000"/>
              </a:solidFill>
              <a:latin typeface="Arial" panose="020B0604020202020204" pitchFamily="34" charset="0"/>
              <a:ea typeface="宋体" panose="02010600030101010101" pitchFamily="2" charset="-122"/>
            </a:endParaRPr>
          </a:p>
        </p:txBody>
      </p:sp>
      <p:sp>
        <p:nvSpPr>
          <p:cNvPr id="80898" name="矩形 52228"/>
          <p:cNvSpPr/>
          <p:nvPr/>
        </p:nvSpPr>
        <p:spPr>
          <a:xfrm>
            <a:off x="857250" y="4594225"/>
            <a:ext cx="7839075" cy="922338"/>
          </a:xfrm>
          <a:prstGeom prst="rect">
            <a:avLst/>
          </a:prstGeom>
          <a:noFill/>
          <a:ln w="9525">
            <a:noFill/>
          </a:ln>
        </p:spPr>
        <p:txBody>
          <a:bodyPr wrap="square" anchor="t" anchorCtr="0">
            <a:spAutoFit/>
          </a:bodyPr>
          <a:p>
            <a:pPr eaLnBrk="0" hangingPunct="0">
              <a:lnSpc>
                <a:spcPct val="150000"/>
              </a:lnSpc>
            </a:pPr>
            <a:r>
              <a:rPr lang="zh-CN" altLang="en-US" dirty="0">
                <a:latin typeface="Comic Sans MS" panose="030F0702030302020204" pitchFamily="2" charset="0"/>
                <a:ea typeface="宋体" panose="02010600030101010101" pitchFamily="2" charset="-122"/>
              </a:rPr>
              <a:t>  74HC290提供了两组功能控制端：S</a:t>
            </a:r>
            <a:r>
              <a:rPr lang="zh-CN" altLang="en-US" baseline="-25000" dirty="0">
                <a:latin typeface="Comic Sans MS" panose="030F0702030302020204" pitchFamily="2" charset="0"/>
                <a:ea typeface="宋体" panose="02010600030101010101" pitchFamily="2" charset="-122"/>
              </a:rPr>
              <a:t>91</a:t>
            </a:r>
            <a:r>
              <a:rPr lang="zh-CN" altLang="en-US" dirty="0">
                <a:latin typeface="Comic Sans MS" panose="030F0702030302020204" pitchFamily="2" charset="0"/>
                <a:ea typeface="宋体" panose="02010600030101010101" pitchFamily="2" charset="-122"/>
              </a:rPr>
              <a:t>和S</a:t>
            </a:r>
            <a:r>
              <a:rPr lang="zh-CN" altLang="en-US" baseline="-25000" dirty="0">
                <a:latin typeface="Comic Sans MS" panose="030F0702030302020204" pitchFamily="2" charset="0"/>
                <a:ea typeface="宋体" panose="02010600030101010101" pitchFamily="2" charset="-122"/>
              </a:rPr>
              <a:t>92</a:t>
            </a:r>
            <a:r>
              <a:rPr lang="zh-CN" altLang="en-US" dirty="0">
                <a:latin typeface="Comic Sans MS" panose="030F0702030302020204" pitchFamily="2" charset="0"/>
                <a:ea typeface="宋体" panose="02010600030101010101" pitchFamily="2" charset="-122"/>
              </a:rPr>
              <a:t>、R</a:t>
            </a:r>
            <a:r>
              <a:rPr lang="zh-CN" altLang="en-US" baseline="-25000" dirty="0">
                <a:latin typeface="Comic Sans MS" panose="030F0702030302020204" pitchFamily="2" charset="0"/>
                <a:ea typeface="宋体" panose="02010600030101010101" pitchFamily="2" charset="-122"/>
              </a:rPr>
              <a:t>01</a:t>
            </a:r>
            <a:r>
              <a:rPr lang="zh-CN" altLang="en-US" dirty="0">
                <a:latin typeface="Comic Sans MS" panose="030F0702030302020204" pitchFamily="2" charset="0"/>
                <a:ea typeface="宋体" panose="02010600030101010101" pitchFamily="2" charset="-122"/>
              </a:rPr>
              <a:t>和R</a:t>
            </a:r>
            <a:r>
              <a:rPr lang="zh-CN" altLang="en-US" baseline="-25000" dirty="0">
                <a:latin typeface="Comic Sans MS" panose="030F0702030302020204" pitchFamily="2" charset="0"/>
                <a:ea typeface="宋体" panose="02010600030101010101" pitchFamily="2" charset="-122"/>
              </a:rPr>
              <a:t>02</a:t>
            </a:r>
            <a:r>
              <a:rPr lang="zh-CN" altLang="en-US" dirty="0">
                <a:latin typeface="Comic Sans MS" panose="030F0702030302020204" pitchFamily="2" charset="0"/>
                <a:ea typeface="宋体" panose="02010600030101010101" pitchFamily="2" charset="-122"/>
              </a:rPr>
              <a:t>，其中S</a:t>
            </a:r>
            <a:r>
              <a:rPr lang="zh-CN" altLang="en-US" baseline="-25000" dirty="0">
                <a:latin typeface="Comic Sans MS" panose="030F0702030302020204" pitchFamily="2" charset="0"/>
                <a:ea typeface="宋体" panose="02010600030101010101" pitchFamily="2" charset="-122"/>
              </a:rPr>
              <a:t>91</a:t>
            </a:r>
            <a:r>
              <a:rPr lang="zh-CN" altLang="en-US" dirty="0">
                <a:latin typeface="Comic Sans MS" panose="030F0702030302020204" pitchFamily="2" charset="0"/>
                <a:ea typeface="宋体" panose="02010600030101010101" pitchFamily="2" charset="-122"/>
              </a:rPr>
              <a:t>、S</a:t>
            </a:r>
            <a:r>
              <a:rPr lang="zh-CN" altLang="en-US" baseline="-25000" dirty="0">
                <a:latin typeface="Comic Sans MS" panose="030F0702030302020204" pitchFamily="2" charset="0"/>
                <a:ea typeface="宋体" panose="02010600030101010101" pitchFamily="2" charset="-122"/>
              </a:rPr>
              <a:t>92</a:t>
            </a:r>
            <a:r>
              <a:rPr lang="zh-CN" altLang="en-US" dirty="0">
                <a:latin typeface="Comic Sans MS" panose="030F0702030302020204" pitchFamily="2" charset="0"/>
                <a:ea typeface="宋体" panose="02010600030101010101" pitchFamily="2" charset="-122"/>
              </a:rPr>
              <a:t>为异步置9端，R</a:t>
            </a:r>
            <a:r>
              <a:rPr lang="zh-CN" altLang="en-US" baseline="-25000" dirty="0">
                <a:latin typeface="Comic Sans MS" panose="030F0702030302020204" pitchFamily="2" charset="0"/>
                <a:ea typeface="宋体" panose="02010600030101010101" pitchFamily="2" charset="-122"/>
              </a:rPr>
              <a:t>01</a:t>
            </a:r>
            <a:r>
              <a:rPr lang="zh-CN" altLang="en-US" dirty="0">
                <a:latin typeface="Comic Sans MS" panose="030F0702030302020204" pitchFamily="2" charset="0"/>
                <a:ea typeface="宋体" panose="02010600030101010101" pitchFamily="2" charset="-122"/>
              </a:rPr>
              <a:t>、R</a:t>
            </a:r>
            <a:r>
              <a:rPr lang="zh-CN" altLang="en-US" baseline="-25000" dirty="0">
                <a:latin typeface="Comic Sans MS" panose="030F0702030302020204" pitchFamily="2" charset="0"/>
                <a:ea typeface="宋体" panose="02010600030101010101" pitchFamily="2" charset="-122"/>
              </a:rPr>
              <a:t>02</a:t>
            </a:r>
            <a:r>
              <a:rPr lang="zh-CN" altLang="en-US" dirty="0">
                <a:latin typeface="Comic Sans MS" panose="030F0702030302020204" pitchFamily="2" charset="0"/>
                <a:ea typeface="宋体" panose="02010600030101010101" pitchFamily="2" charset="-122"/>
              </a:rPr>
              <a:t>为异步复位端。</a:t>
            </a:r>
            <a:endParaRPr lang="zh-CN" altLang="en-US" dirty="0">
              <a:latin typeface="Comic Sans MS" panose="030F0702030302020204" pitchFamily="2" charset="0"/>
              <a:ea typeface="宋体" panose="02010600030101010101" pitchFamily="2" charset="-122"/>
            </a:endParaRPr>
          </a:p>
        </p:txBody>
      </p:sp>
      <p:sp>
        <p:nvSpPr>
          <p:cNvPr id="80900" name="文本框 1"/>
          <p:cNvSpPr txBox="1"/>
          <p:nvPr/>
        </p:nvSpPr>
        <p:spPr>
          <a:xfrm>
            <a:off x="857250" y="5365750"/>
            <a:ext cx="7839075" cy="922338"/>
          </a:xfrm>
          <a:prstGeom prst="rect">
            <a:avLst/>
          </a:prstGeom>
          <a:noFill/>
          <a:ln w="9525">
            <a:noFill/>
          </a:ln>
        </p:spPr>
        <p:txBody>
          <a:bodyPr wrap="square" anchor="t" anchorCtr="0">
            <a:spAutoFit/>
          </a:bodyPr>
          <a:p>
            <a:pPr>
              <a:lnSpc>
                <a:spcPct val="150000"/>
              </a:lnSpc>
            </a:pP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将74HC290内部的二进制计数器和五进制计数器级联即可扩展为十进制计数器，有两种连接方案。</a:t>
            </a:r>
            <a:endParaRPr lang="zh-CN" altLang="en-US" dirty="0">
              <a:latin typeface="Comic Sans MS" panose="030F0702030302020204" pitchFamily="2" charset="0"/>
              <a:ea typeface="宋体" panose="02010600030101010101" pitchFamily="2" charset="-122"/>
            </a:endParaRPr>
          </a:p>
        </p:txBody>
      </p:sp>
      <p:sp>
        <p:nvSpPr>
          <p:cNvPr id="80901" name="矩形 52228"/>
          <p:cNvSpPr/>
          <p:nvPr/>
        </p:nvSpPr>
        <p:spPr>
          <a:xfrm>
            <a:off x="652463" y="966788"/>
            <a:ext cx="8137525"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74HC290为异步二-五-十进制计数器，内部由两个独立的计数器构成：一是一位二进制计数器，时钟脉冲为CLK</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，状态输出为Q</a:t>
            </a:r>
            <a:r>
              <a:rPr lang="zh-CN" altLang="en-US" baseline="-25000" dirty="0">
                <a:latin typeface="Comic Sans MS" panose="030F0702030302020204" pitchFamily="2" charset="0"/>
                <a:ea typeface="宋体" panose="02010600030101010101" pitchFamily="2" charset="-122"/>
              </a:rPr>
              <a:t>0</a:t>
            </a:r>
            <a:r>
              <a:rPr lang="zh-CN" altLang="en-US" dirty="0">
                <a:latin typeface="Comic Sans MS" panose="030F0702030302020204" pitchFamily="2" charset="0"/>
                <a:ea typeface="宋体" panose="02010600030101010101" pitchFamily="2" charset="-122"/>
              </a:rPr>
              <a:t>；二是异步五进制计数器，时钟脉冲为CLK</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，状态输出为Q</a:t>
            </a:r>
            <a:r>
              <a:rPr lang="zh-CN" altLang="en-US" baseline="-25000" dirty="0">
                <a:latin typeface="Comic Sans MS" panose="030F0702030302020204" pitchFamily="2" charset="0"/>
                <a:ea typeface="宋体" panose="02010600030101010101" pitchFamily="2" charset="-122"/>
              </a:rPr>
              <a:t>3</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2</a:t>
            </a:r>
            <a:r>
              <a:rPr lang="zh-CN" altLang="en-US" dirty="0">
                <a:latin typeface="Comic Sans MS" panose="030F0702030302020204" pitchFamily="2" charset="0"/>
                <a:ea typeface="宋体" panose="02010600030101010101" pitchFamily="2" charset="-122"/>
              </a:rPr>
              <a:t>Q</a:t>
            </a:r>
            <a:r>
              <a:rPr lang="zh-CN" altLang="en-US" baseline="-25000" dirty="0">
                <a:latin typeface="Comic Sans MS" panose="030F0702030302020204" pitchFamily="2" charset="0"/>
                <a:ea typeface="宋体" panose="02010600030101010101" pitchFamily="2" charset="-122"/>
              </a:rPr>
              <a:t>1</a:t>
            </a:r>
            <a:r>
              <a:rPr lang="zh-CN" altLang="en-US" dirty="0">
                <a:latin typeface="Comic Sans MS" panose="030F0702030302020204" pitchFamily="2" charset="0"/>
                <a:ea typeface="宋体" panose="02010600030101010101" pitchFamily="2" charset="-122"/>
              </a:rPr>
              <a:t>。</a:t>
            </a:r>
            <a:endParaRPr lang="zh-CN" altLang="en-US" dirty="0">
              <a:latin typeface="Comic Sans MS" panose="030F0702030302020204" pitchFamily="2" charset="0"/>
              <a:ea typeface="宋体" panose="02010600030101010101" pitchFamily="2" charset="-122"/>
            </a:endParaRPr>
          </a:p>
        </p:txBody>
      </p:sp>
      <p:graphicFrame>
        <p:nvGraphicFramePr>
          <p:cNvPr id="2" name="对象 -2147482193"/>
          <p:cNvGraphicFramePr/>
          <p:nvPr/>
        </p:nvGraphicFramePr>
        <p:xfrm>
          <a:off x="2339975" y="2305050"/>
          <a:ext cx="4330700" cy="2289175"/>
        </p:xfrm>
        <a:graphic>
          <a:graphicData uri="http://schemas.openxmlformats.org/presentationml/2006/ole">
            <mc:AlternateContent xmlns:mc="http://schemas.openxmlformats.org/markup-compatibility/2006">
              <mc:Choice xmlns:v="urn:schemas-microsoft-com:vml" Requires="v">
                <p:oleObj spid="_x0000_s3189" name="" r:id="rId1" imgW="3670300" imgH="1663700" progId="Visio.Drawing.11">
                  <p:embed/>
                </p:oleObj>
              </mc:Choice>
              <mc:Fallback>
                <p:oleObj name="" r:id="rId1" imgW="3670300" imgH="1663700" progId="Visio.Drawing.11">
                  <p:embed/>
                  <p:pic>
                    <p:nvPicPr>
                      <p:cNvPr id="0" name="图片 3188"/>
                      <p:cNvPicPr/>
                      <p:nvPr/>
                    </p:nvPicPr>
                    <p:blipFill>
                      <a:blip r:embed="rId2"/>
                      <a:stretch>
                        <a:fillRect/>
                      </a:stretch>
                    </p:blipFill>
                    <p:spPr>
                      <a:xfrm>
                        <a:off x="2339975" y="2305050"/>
                        <a:ext cx="4330700" cy="22891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0897"/>
                                        </p:tgtEl>
                                        <p:attrNameLst>
                                          <p:attrName>style.visibility</p:attrName>
                                        </p:attrNameLst>
                                      </p:cBhvr>
                                      <p:to>
                                        <p:strVal val="visible"/>
                                      </p:to>
                                    </p:set>
                                    <p:anim calcmode="discrete" valueType="clr">
                                      <p:cBhvr override="childStyle">
                                        <p:cTn id="7" dur="80"/>
                                        <p:tgtEl>
                                          <p:spTgt spid="8089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0897"/>
                                        </p:tgtEl>
                                        <p:attrNameLst>
                                          <p:attrName>fillcolor</p:attrName>
                                        </p:attrNameLst>
                                      </p:cBhvr>
                                      <p:tavLst>
                                        <p:tav tm="0">
                                          <p:val>
                                            <p:clrVal>
                                              <a:schemeClr val="accent2"/>
                                            </p:clrVal>
                                          </p:val>
                                        </p:tav>
                                        <p:tav tm="50000">
                                          <p:val>
                                            <p:clrVal>
                                              <a:schemeClr val="hlink"/>
                                            </p:clrVal>
                                          </p:val>
                                        </p:tav>
                                      </p:tavLst>
                                    </p:anim>
                                    <p:set>
                                      <p:cBhvr>
                                        <p:cTn id="9" dur="80"/>
                                        <p:tgtEl>
                                          <p:spTgt spid="8089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0901"/>
                                        </p:tgtEl>
                                        <p:attrNameLst>
                                          <p:attrName>style.visibility</p:attrName>
                                        </p:attrNameLst>
                                      </p:cBhvr>
                                      <p:to>
                                        <p:strVal val="visible"/>
                                      </p:to>
                                    </p:set>
                                    <p:animEffect transition="in" filter="wipe(left)">
                                      <p:cBhvr>
                                        <p:cTn id="14" dur="500"/>
                                        <p:tgtEl>
                                          <p:spTgt spid="80901"/>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0898"/>
                                        </p:tgtEl>
                                        <p:attrNameLst>
                                          <p:attrName>style.visibility</p:attrName>
                                        </p:attrNameLst>
                                      </p:cBhvr>
                                      <p:to>
                                        <p:strVal val="visible"/>
                                      </p:to>
                                    </p:set>
                                    <p:animEffect transition="in" filter="wipe(left)">
                                      <p:cBhvr>
                                        <p:cTn id="24" dur="500"/>
                                        <p:tgtEl>
                                          <p:spTgt spid="808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0900"/>
                                        </p:tgtEl>
                                        <p:attrNameLst>
                                          <p:attrName>style.visibility</p:attrName>
                                        </p:attrNameLst>
                                      </p:cBhvr>
                                      <p:to>
                                        <p:strVal val="visible"/>
                                      </p:to>
                                    </p:set>
                                    <p:animEffect transition="in" filter="wipe(left)">
                                      <p:cBhvr>
                                        <p:cTn id="29"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p:bldP spid="80897" grpId="1"/>
      <p:bldP spid="80901" grpId="0"/>
      <p:bldP spid="80901" grpId="1"/>
      <p:bldP spid="80898" grpId="0"/>
      <p:bldP spid="80898" grpId="1"/>
      <p:bldP spid="80900" grpId="0"/>
      <p:bldP spid="80900"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1921" name="对象 -2147482198"/>
          <p:cNvGraphicFramePr>
            <a:graphicFrameLocks noChangeAspect="1"/>
          </p:cNvGraphicFramePr>
          <p:nvPr/>
        </p:nvGraphicFramePr>
        <p:xfrm>
          <a:off x="2987675" y="548323"/>
          <a:ext cx="5500688" cy="1744662"/>
        </p:xfrm>
        <a:graphic>
          <a:graphicData uri="http://schemas.openxmlformats.org/presentationml/2006/ole">
            <mc:AlternateContent xmlns:mc="http://schemas.openxmlformats.org/markup-compatibility/2006">
              <mc:Choice xmlns:v="urn:schemas-microsoft-com:vml" Requires="v">
                <p:oleObj spid="_x0000_s3188" name="" r:id="rId1" imgW="6934200" imgH="2197100" progId="Visio.Drawing.11">
                  <p:embed/>
                </p:oleObj>
              </mc:Choice>
              <mc:Fallback>
                <p:oleObj name="" r:id="rId1" imgW="6934200" imgH="2197100" progId="Visio.Drawing.11">
                  <p:embed/>
                  <p:pic>
                    <p:nvPicPr>
                      <p:cNvPr id="0" name="图片 3187"/>
                      <p:cNvPicPr/>
                      <p:nvPr/>
                    </p:nvPicPr>
                    <p:blipFill>
                      <a:blip r:embed="rId2"/>
                      <a:stretch>
                        <a:fillRect/>
                      </a:stretch>
                    </p:blipFill>
                    <p:spPr>
                      <a:xfrm>
                        <a:off x="2987675" y="548323"/>
                        <a:ext cx="5500688" cy="1744662"/>
                      </a:xfrm>
                      <a:prstGeom prst="rect">
                        <a:avLst/>
                      </a:prstGeom>
                      <a:noFill/>
                      <a:ln w="38100">
                        <a:noFill/>
                        <a:miter/>
                      </a:ln>
                    </p:spPr>
                  </p:pic>
                </p:oleObj>
              </mc:Fallback>
            </mc:AlternateContent>
          </a:graphicData>
        </a:graphic>
      </p:graphicFrame>
      <p:graphicFrame>
        <p:nvGraphicFramePr>
          <p:cNvPr id="81922" name="对象 3"/>
          <p:cNvGraphicFramePr/>
          <p:nvPr/>
        </p:nvGraphicFramePr>
        <p:xfrm>
          <a:off x="1581150" y="2392363"/>
          <a:ext cx="6192838" cy="3894137"/>
        </p:xfrm>
        <a:graphic>
          <a:graphicData uri="http://schemas.openxmlformats.org/presentationml/2006/ole">
            <mc:AlternateContent xmlns:mc="http://schemas.openxmlformats.org/markup-compatibility/2006">
              <mc:Choice xmlns:v="urn:schemas-microsoft-com:vml" Requires="v">
                <p:oleObj spid="_x0000_s3187" name="" r:id="rId3" imgW="6905625" imgH="4676775" progId="Paint.Picture">
                  <p:embed/>
                </p:oleObj>
              </mc:Choice>
              <mc:Fallback>
                <p:oleObj name="" r:id="rId3" imgW="6905625" imgH="4676775" progId="Paint.Picture">
                  <p:embed/>
                  <p:pic>
                    <p:nvPicPr>
                      <p:cNvPr id="0" name="图片 3186"/>
                      <p:cNvPicPr/>
                      <p:nvPr/>
                    </p:nvPicPr>
                    <p:blipFill>
                      <a:blip r:embed="rId4"/>
                      <a:stretch>
                        <a:fillRect/>
                      </a:stretch>
                    </p:blipFill>
                    <p:spPr>
                      <a:xfrm>
                        <a:off x="1581150" y="2392363"/>
                        <a:ext cx="6192838" cy="3894137"/>
                      </a:xfrm>
                      <a:prstGeom prst="rect">
                        <a:avLst/>
                      </a:prstGeom>
                      <a:noFill/>
                      <a:ln w="38100">
                        <a:noFill/>
                        <a:miter/>
                      </a:ln>
                    </p:spPr>
                  </p:pic>
                </p:oleObj>
              </mc:Fallback>
            </mc:AlternateContent>
          </a:graphicData>
        </a:graphic>
      </p:graphicFrame>
      <p:sp>
        <p:nvSpPr>
          <p:cNvPr id="54280" name="矩形 11270"/>
          <p:cNvSpPr/>
          <p:nvPr/>
        </p:nvSpPr>
        <p:spPr>
          <a:xfrm>
            <a:off x="4233863" y="3276600"/>
            <a:ext cx="288925" cy="1889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6945313" y="3276600"/>
            <a:ext cx="244475" cy="12557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6945313" y="4635500"/>
            <a:ext cx="244475" cy="12985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4233863" y="3810000"/>
            <a:ext cx="288925" cy="1889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4233863" y="4343400"/>
            <a:ext cx="288925" cy="18891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4233863" y="4930775"/>
            <a:ext cx="288925" cy="19050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7" name="矩形 11270"/>
          <p:cNvSpPr/>
          <p:nvPr/>
        </p:nvSpPr>
        <p:spPr>
          <a:xfrm>
            <a:off x="4233863" y="5456238"/>
            <a:ext cx="288925" cy="18891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81930" name="对象 -2147482193"/>
          <p:cNvGraphicFramePr/>
          <p:nvPr/>
        </p:nvGraphicFramePr>
        <p:xfrm>
          <a:off x="755650" y="764540"/>
          <a:ext cx="2030730" cy="1249045"/>
        </p:xfrm>
        <a:graphic>
          <a:graphicData uri="http://schemas.openxmlformats.org/presentationml/2006/ole">
            <mc:AlternateContent xmlns:mc="http://schemas.openxmlformats.org/markup-compatibility/2006">
              <mc:Choice xmlns:v="urn:schemas-microsoft-com:vml" Requires="v">
                <p:oleObj spid="_x0000_s3186" name="" r:id="rId5" imgW="3670300" imgH="1663700" progId="Visio.Drawing.11">
                  <p:embed/>
                </p:oleObj>
              </mc:Choice>
              <mc:Fallback>
                <p:oleObj name="" r:id="rId5" imgW="3670300" imgH="1663700" progId="Visio.Drawing.11">
                  <p:embed/>
                  <p:pic>
                    <p:nvPicPr>
                      <p:cNvPr id="0" name="图片 3185"/>
                      <p:cNvPicPr/>
                      <p:nvPr/>
                    </p:nvPicPr>
                    <p:blipFill>
                      <a:blip r:embed="rId6"/>
                      <a:stretch>
                        <a:fillRect/>
                      </a:stretch>
                    </p:blipFill>
                    <p:spPr>
                      <a:xfrm>
                        <a:off x="755650" y="764540"/>
                        <a:ext cx="2030730" cy="12490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21"/>
                                        </p:tgtEl>
                                        <p:attrNameLst>
                                          <p:attrName>style.visibility</p:attrName>
                                        </p:attrNameLst>
                                      </p:cBhvr>
                                      <p:to>
                                        <p:strVal val="visible"/>
                                      </p:to>
                                    </p:set>
                                    <p:animEffect transition="in" filter="dissolve">
                                      <p:cBhvr>
                                        <p:cTn id="7" dur="500"/>
                                        <p:tgtEl>
                                          <p:spTgt spid="819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922"/>
                                        </p:tgtEl>
                                        <p:attrNameLst>
                                          <p:attrName>style.visibility</p:attrName>
                                        </p:attrNameLst>
                                      </p:cBhvr>
                                      <p:to>
                                        <p:strVal val="visible"/>
                                      </p:to>
                                    </p:set>
                                    <p:animEffect transition="in" filter="dissolve">
                                      <p:cBhvr>
                                        <p:cTn id="12" dur="500"/>
                                        <p:tgtEl>
                                          <p:spTgt spid="819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2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bldLvl="0" animBg="1"/>
      <p:bldP spid="54280" grpId="1" animBg="1"/>
      <p:bldP spid="2" grpId="0" bldLvl="0" animBg="1"/>
      <p:bldP spid="2" grpId="1" animBg="1"/>
      <p:bldP spid="3" grpId="0" bldLvl="0" animBg="1"/>
      <p:bldP spid="3" grpId="1" animBg="1"/>
      <p:bldP spid="4" grpId="0" bldLvl="0" animBg="1"/>
      <p:bldP spid="4" grpId="1" animBg="1"/>
      <p:bldP spid="5" grpId="0" bldLvl="0" animBg="1"/>
      <p:bldP spid="5" grpId="1" animBg="1"/>
      <p:bldP spid="6" grpId="0" bldLvl="0" animBg="1"/>
      <p:bldP spid="6" grpId="1" animBg="1"/>
      <p:bldP spid="7" grpId="0" bldLvl="0" animBg="1"/>
      <p:bldP spid="7"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矩形 53249"/>
          <p:cNvSpPr/>
          <p:nvPr/>
        </p:nvSpPr>
        <p:spPr>
          <a:xfrm>
            <a:off x="693738" y="641350"/>
            <a:ext cx="2663825"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3. </a:t>
            </a:r>
            <a:r>
              <a:rPr lang="zh-CN" altLang="en-US" sz="2400" dirty="0">
                <a:solidFill>
                  <a:srgbClr val="C00000"/>
                </a:solidFill>
                <a:latin typeface="Arial" panose="020B0604020202020204" pitchFamily="34" charset="0"/>
                <a:ea typeface="宋体" panose="02010600030101010101" pitchFamily="2" charset="-122"/>
              </a:rPr>
              <a:t>任意进制计数器</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49154" name="矩形 33796"/>
          <p:cNvSpPr/>
          <p:nvPr/>
        </p:nvSpPr>
        <p:spPr>
          <a:xfrm>
            <a:off x="1035050" y="1101725"/>
            <a:ext cx="2208213" cy="922338"/>
          </a:xfrm>
          <a:prstGeom prst="rect">
            <a:avLst/>
          </a:prstGeom>
          <a:noFill/>
          <a:ln w="9525">
            <a:noFill/>
          </a:ln>
        </p:spPr>
        <p:txBody>
          <a:bodyPr wrap="square" anchor="t" anchorCtr="0">
            <a:spAutoFit/>
          </a:bodyPr>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根据计数容量</a:t>
            </a:r>
            <a:endParaRPr lang="zh-CN" altLang="en-US" dirty="0">
              <a:solidFill>
                <a:srgbClr val="C00000"/>
              </a:solidFill>
              <a:latin typeface="Comic Sans MS" panose="030F0702030302020204" pitchFamily="2" charset="0"/>
              <a:ea typeface="宋体" panose="02010600030101010101" pitchFamily="2" charset="-122"/>
            </a:endParaRPr>
          </a:p>
          <a:p>
            <a:pPr marL="342900" indent="-342900" eaLnBrk="0" hangingPunct="0">
              <a:lnSpc>
                <a:spcPct val="150000"/>
              </a:lnSpc>
            </a:pPr>
            <a:r>
              <a:rPr lang="zh-CN" altLang="en-US" dirty="0">
                <a:solidFill>
                  <a:srgbClr val="C00000"/>
                </a:solidFill>
                <a:latin typeface="Comic Sans MS" panose="030F0702030302020204" pitchFamily="2" charset="0"/>
                <a:ea typeface="宋体" panose="02010600030101010101" pitchFamily="2" charset="-122"/>
              </a:rPr>
              <a:t>    </a:t>
            </a:r>
            <a:r>
              <a:rPr lang="en-US" altLang="zh-CN" dirty="0">
                <a:solidFill>
                  <a:srgbClr val="C00000"/>
                </a:solidFill>
                <a:latin typeface="Comic Sans MS" panose="030F0702030302020204" pitchFamily="2" charset="0"/>
                <a:ea typeface="宋体" panose="02010600030101010101" pitchFamily="2" charset="-122"/>
              </a:rPr>
              <a:t>(VOLUME)</a:t>
            </a:r>
            <a:r>
              <a:rPr lang="zh-CN" altLang="en-US" dirty="0">
                <a:latin typeface="Comic Sans MS" panose="030F0702030302020204" pitchFamily="2" charset="0"/>
                <a:ea typeface="宋体" panose="02010600030101010101" pitchFamily="2" charset="-122"/>
              </a:rPr>
              <a:t>  </a:t>
            </a:r>
            <a:endParaRPr lang="zh-CN" altLang="en-US" dirty="0">
              <a:latin typeface="Comic Sans MS" panose="030F0702030302020204" pitchFamily="2" charset="0"/>
              <a:ea typeface="宋体" panose="02010600030101010101" pitchFamily="2" charset="-122"/>
            </a:endParaRPr>
          </a:p>
        </p:txBody>
      </p:sp>
      <p:sp>
        <p:nvSpPr>
          <p:cNvPr id="49163" name="文本框 4"/>
          <p:cNvSpPr txBox="1"/>
          <p:nvPr/>
        </p:nvSpPr>
        <p:spPr>
          <a:xfrm>
            <a:off x="1335088" y="2012950"/>
            <a:ext cx="1792287" cy="1338263"/>
          </a:xfrm>
          <a:prstGeom prst="rect">
            <a:avLst/>
          </a:prstGeom>
          <a:noFill/>
          <a:ln w="9525">
            <a:noFill/>
          </a:ln>
        </p:spPr>
        <p:txBody>
          <a:bodyPr wrap="none" anchor="t" anchorCtr="0">
            <a:spAutoFit/>
          </a:bodyPr>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二进制计数器</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marL="342900" indent="-342900" eaLnBrk="0" hangingPunct="0">
              <a:lnSpc>
                <a:spcPct val="150000"/>
              </a:lnSpc>
            </a:pPr>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十进制计数器</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marL="342900" indent="-342900" eaLnBrk="0" hangingPunct="0">
              <a:lnSpc>
                <a:spcPct val="150000"/>
              </a:lnSpc>
            </a:pPr>
            <a:r>
              <a:rPr lang="zh-CN" altLang="en-US" dirty="0">
                <a:latin typeface="Comic Sans MS" panose="030F0702030302020204" pitchFamily="2" charset="0"/>
                <a:ea typeface="宋体" panose="02010600030101010101" pitchFamily="2" charset="-122"/>
                <a:sym typeface="宋体" panose="02010600030101010101" pitchFamily="2" charset="-122"/>
              </a:rPr>
              <a:t>任意进制计数器</a:t>
            </a:r>
            <a:endParaRPr lang="zh-CN" altLang="en-US">
              <a:latin typeface="Arial" panose="020B0604020202020204" pitchFamily="34" charset="0"/>
              <a:ea typeface="宋体" panose="02010600030101010101" pitchFamily="2" charset="-122"/>
            </a:endParaRPr>
          </a:p>
        </p:txBody>
      </p:sp>
      <p:sp>
        <p:nvSpPr>
          <p:cNvPr id="82948" name="文本框 3"/>
          <p:cNvSpPr txBox="1"/>
          <p:nvPr/>
        </p:nvSpPr>
        <p:spPr>
          <a:xfrm>
            <a:off x="3438525" y="2125663"/>
            <a:ext cx="3386138"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74HC161/163,74HC191/193</a:t>
            </a:r>
            <a:endParaRPr lang="zh-CN" altLang="en-US">
              <a:latin typeface="Arial" panose="020B0604020202020204" pitchFamily="34" charset="0"/>
              <a:ea typeface="宋体" panose="02010600030101010101" pitchFamily="2" charset="-122"/>
            </a:endParaRPr>
          </a:p>
        </p:txBody>
      </p:sp>
      <p:sp>
        <p:nvSpPr>
          <p:cNvPr id="82949" name="文本框 4"/>
          <p:cNvSpPr txBox="1"/>
          <p:nvPr/>
        </p:nvSpPr>
        <p:spPr>
          <a:xfrm>
            <a:off x="3438525" y="2565400"/>
            <a:ext cx="3386138"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74HC160/162,74HC190/192</a:t>
            </a:r>
            <a:endParaRPr lang="en-US" altLang="zh-CN">
              <a:latin typeface="Arial" panose="020B0604020202020204" pitchFamily="34" charset="0"/>
              <a:ea typeface="宋体" panose="02010600030101010101" pitchFamily="2" charset="-122"/>
            </a:endParaRPr>
          </a:p>
        </p:txBody>
      </p:sp>
      <p:sp>
        <p:nvSpPr>
          <p:cNvPr id="82950" name="文本框 5"/>
          <p:cNvSpPr txBox="1"/>
          <p:nvPr/>
        </p:nvSpPr>
        <p:spPr>
          <a:xfrm>
            <a:off x="958850" y="3465513"/>
            <a:ext cx="6777038" cy="368300"/>
          </a:xfrm>
          <a:prstGeom prst="rect">
            <a:avLst/>
          </a:prstGeom>
          <a:noFill/>
          <a:ln w="9525">
            <a:noFill/>
          </a:ln>
        </p:spPr>
        <p:txBody>
          <a:bodyPr wrap="none" anchor="t" anchorCtr="0">
            <a:spAutoFit/>
          </a:bodyPr>
          <a:p>
            <a:pPr marL="342900" indent="-342900" eaLnBrk="0" hangingPunct="0"/>
            <a:r>
              <a:rPr lang="zh-CN" altLang="en-US">
                <a:latin typeface="Comic Sans MS" panose="030F0702030302020204" pitchFamily="2" charset="0"/>
                <a:ea typeface="宋体" panose="02010600030101010101" pitchFamily="2" charset="-122"/>
              </a:rPr>
              <a:t>假设有</a:t>
            </a:r>
            <a:r>
              <a:rPr lang="en-US" altLang="zh-CN">
                <a:latin typeface="Comic Sans MS" panose="030F0702030302020204" pitchFamily="2" charset="0"/>
                <a:ea typeface="宋体" panose="02010600030101010101" pitchFamily="2" charset="-122"/>
              </a:rPr>
              <a:t>N</a:t>
            </a:r>
            <a:r>
              <a:rPr lang="zh-CN" altLang="en-US">
                <a:latin typeface="Comic Sans MS" panose="030F0702030302020204" pitchFamily="2" charset="0"/>
                <a:ea typeface="宋体" panose="02010600030101010101" pitchFamily="2" charset="-122"/>
              </a:rPr>
              <a:t>进制计数器，需要</a:t>
            </a:r>
            <a:r>
              <a:rPr lang="en-US" altLang="zh-CN">
                <a:latin typeface="Comic Sans MS" panose="030F0702030302020204" pitchFamily="2" charset="0"/>
                <a:ea typeface="宋体" panose="02010600030101010101" pitchFamily="2" charset="-122"/>
              </a:rPr>
              <a:t>M</a:t>
            </a:r>
            <a:r>
              <a:rPr lang="zh-CN" altLang="en-US">
                <a:latin typeface="Comic Sans MS" panose="030F0702030302020204" pitchFamily="2" charset="0"/>
                <a:ea typeface="宋体" panose="02010600030101010101" pitchFamily="2" charset="-122"/>
              </a:rPr>
              <a:t>进制计数器。</a:t>
            </a:r>
            <a:r>
              <a:rPr lang="zh-CN" altLang="en-US">
                <a:solidFill>
                  <a:srgbClr val="C00000"/>
                </a:solidFill>
                <a:latin typeface="Comic Sans MS" panose="030F0702030302020204" pitchFamily="2" charset="0"/>
                <a:ea typeface="宋体" panose="02010600030101010101" pitchFamily="2" charset="-122"/>
              </a:rPr>
              <a:t>分两种情况进行讨论：</a:t>
            </a:r>
            <a:endParaRPr lang="zh-CN" altLang="en-US">
              <a:solidFill>
                <a:srgbClr val="C00000"/>
              </a:solidFill>
              <a:latin typeface="Comic Sans MS" panose="030F0702030302020204" pitchFamily="2" charset="0"/>
              <a:ea typeface="宋体" panose="02010600030101010101" pitchFamily="2" charset="-122"/>
            </a:endParaRPr>
          </a:p>
        </p:txBody>
      </p:sp>
      <p:sp>
        <p:nvSpPr>
          <p:cNvPr id="82951" name="文本框 6"/>
          <p:cNvSpPr txBox="1"/>
          <p:nvPr/>
        </p:nvSpPr>
        <p:spPr>
          <a:xfrm>
            <a:off x="1249363" y="4951413"/>
            <a:ext cx="1552575" cy="368300"/>
          </a:xfrm>
          <a:prstGeom prst="rect">
            <a:avLst/>
          </a:prstGeom>
          <a:noFill/>
          <a:ln w="9525">
            <a:noFill/>
          </a:ln>
        </p:spPr>
        <p:txBody>
          <a:bodyPr wrap="none" anchor="t" anchorCtr="0">
            <a:spAutoFit/>
          </a:bodyPr>
          <a:p>
            <a:pPr marL="342900" indent="-342900" eaLnBrk="0" hangingPunct="0"/>
            <a:r>
              <a:rPr lang="en-US" altLang="zh-CN">
                <a:solidFill>
                  <a:srgbClr val="C00000"/>
                </a:solidFill>
                <a:latin typeface="Comic Sans MS" panose="030F0702030302020204" pitchFamily="2" charset="0"/>
                <a:ea typeface="宋体" panose="02010600030101010101" pitchFamily="2" charset="-122"/>
              </a:rPr>
              <a:t>(2) </a:t>
            </a:r>
            <a:r>
              <a:rPr lang="zh-CN" altLang="en-US">
                <a:solidFill>
                  <a:srgbClr val="C00000"/>
                </a:solidFill>
                <a:latin typeface="Comic Sans MS" panose="030F0702030302020204" pitchFamily="2" charset="0"/>
                <a:ea typeface="宋体" panose="02010600030101010101" pitchFamily="2" charset="-122"/>
              </a:rPr>
              <a:t>当</a:t>
            </a:r>
            <a:r>
              <a:rPr lang="en-US" altLang="zh-CN">
                <a:solidFill>
                  <a:srgbClr val="C00000"/>
                </a:solidFill>
                <a:latin typeface="Comic Sans MS" panose="030F0702030302020204" pitchFamily="2" charset="0"/>
                <a:ea typeface="宋体" panose="02010600030101010101" pitchFamily="2" charset="-122"/>
              </a:rPr>
              <a:t>N</a:t>
            </a:r>
            <a:r>
              <a:rPr lang="en-US" altLang="zh-CN">
                <a:solidFill>
                  <a:srgbClr val="C00000"/>
                </a:solidFill>
                <a:latin typeface="宋体" panose="02010600030101010101" pitchFamily="2" charset="-122"/>
                <a:ea typeface="宋体" panose="02010600030101010101" pitchFamily="2" charset="-122"/>
              </a:rPr>
              <a:t>&lt;</a:t>
            </a:r>
            <a:r>
              <a:rPr lang="en-US" altLang="zh-CN">
                <a:solidFill>
                  <a:srgbClr val="C00000"/>
                </a:solidFill>
                <a:latin typeface="Comic Sans MS" panose="030F0702030302020204" pitchFamily="2" charset="0"/>
                <a:ea typeface="宋体" panose="02010600030101010101" pitchFamily="2" charset="-122"/>
              </a:rPr>
              <a:t>M</a:t>
            </a:r>
            <a:r>
              <a:rPr lang="zh-CN" altLang="en-US">
                <a:solidFill>
                  <a:srgbClr val="C00000"/>
                </a:solidFill>
                <a:latin typeface="Comic Sans MS" panose="030F0702030302020204" pitchFamily="2" charset="0"/>
                <a:ea typeface="宋体" panose="02010600030101010101" pitchFamily="2" charset="-122"/>
              </a:rPr>
              <a:t>时</a:t>
            </a:r>
            <a:endParaRPr lang="zh-CN" altLang="en-US">
              <a:solidFill>
                <a:srgbClr val="C00000"/>
              </a:solidFill>
              <a:latin typeface="Comic Sans MS" panose="030F0702030302020204" pitchFamily="2" charset="0"/>
              <a:ea typeface="宋体" panose="02010600030101010101" pitchFamily="2" charset="-122"/>
            </a:endParaRPr>
          </a:p>
        </p:txBody>
      </p:sp>
      <p:sp>
        <p:nvSpPr>
          <p:cNvPr id="82952" name="文本框 7"/>
          <p:cNvSpPr txBox="1"/>
          <p:nvPr/>
        </p:nvSpPr>
        <p:spPr>
          <a:xfrm>
            <a:off x="1520825" y="5611813"/>
            <a:ext cx="151765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rPr>
              <a:t>N</a:t>
            </a:r>
            <a:r>
              <a:rPr lang="zh-CN" altLang="en-US">
                <a:latin typeface="Comic Sans MS" panose="030F0702030302020204" pitchFamily="2" charset="0"/>
                <a:ea typeface="宋体" panose="02010600030101010101" pitchFamily="2" charset="-122"/>
              </a:rPr>
              <a:t>进制计数器</a:t>
            </a:r>
            <a:endParaRPr lang="zh-CN" altLang="en-US">
              <a:latin typeface="Arial" panose="020B0604020202020204" pitchFamily="34" charset="0"/>
              <a:ea typeface="宋体" panose="02010600030101010101" pitchFamily="2" charset="-122"/>
            </a:endParaRPr>
          </a:p>
        </p:txBody>
      </p:sp>
      <p:sp>
        <p:nvSpPr>
          <p:cNvPr id="82953" name="文本框 8"/>
          <p:cNvSpPr txBox="1"/>
          <p:nvPr/>
        </p:nvSpPr>
        <p:spPr>
          <a:xfrm>
            <a:off x="3770313" y="5611813"/>
            <a:ext cx="156051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N</a:t>
            </a:r>
            <a:r>
              <a:rPr lang="en-US" altLang="zh-CN" baseline="30000">
                <a:latin typeface="Comic Sans MS" panose="030F0702030302020204" pitchFamily="2" charset="0"/>
                <a:ea typeface="宋体" panose="02010600030101010101" pitchFamily="2" charset="-122"/>
                <a:sym typeface="宋体" panose="02010600030101010101" pitchFamily="2" charset="-122"/>
              </a:rPr>
              <a:t>i</a:t>
            </a:r>
            <a:r>
              <a:rPr lang="zh-CN" altLang="en-US">
                <a:latin typeface="Comic Sans MS" panose="030F0702030302020204" pitchFamily="2" charset="0"/>
                <a:ea typeface="宋体" panose="02010600030101010101" pitchFamily="2" charset="-122"/>
                <a:sym typeface="宋体" panose="02010600030101010101" pitchFamily="2" charset="-122"/>
              </a:rPr>
              <a:t>进制计数器</a:t>
            </a:r>
            <a:endParaRPr lang="zh-CN" altLang="en-US">
              <a:latin typeface="Arial" panose="020B0604020202020204" pitchFamily="34" charset="0"/>
              <a:ea typeface="宋体" panose="02010600030101010101" pitchFamily="2" charset="-122"/>
            </a:endParaRPr>
          </a:p>
        </p:txBody>
      </p:sp>
      <p:sp>
        <p:nvSpPr>
          <p:cNvPr id="82954" name="右箭头 9"/>
          <p:cNvSpPr/>
          <p:nvPr/>
        </p:nvSpPr>
        <p:spPr>
          <a:xfrm>
            <a:off x="3152775" y="5688013"/>
            <a:ext cx="481013" cy="215900"/>
          </a:xfrm>
          <a:prstGeom prst="rightArrow">
            <a:avLst>
              <a:gd name="adj1" fmla="val 50000"/>
              <a:gd name="adj2" fmla="val 49747"/>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2955" name="文本框 10"/>
          <p:cNvSpPr txBox="1"/>
          <p:nvPr/>
        </p:nvSpPr>
        <p:spPr>
          <a:xfrm>
            <a:off x="3038475" y="5319713"/>
            <a:ext cx="642938" cy="368300"/>
          </a:xfrm>
          <a:prstGeom prst="rect">
            <a:avLst/>
          </a:prstGeom>
          <a:noFill/>
          <a:ln w="9525">
            <a:noFill/>
          </a:ln>
        </p:spPr>
        <p:txBody>
          <a:bodyPr wrap="none" anchor="t" anchorCtr="0">
            <a:spAutoFit/>
          </a:bodyPr>
          <a:p>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扩展</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2956" name="右箭头 11"/>
          <p:cNvSpPr/>
          <p:nvPr/>
        </p:nvSpPr>
        <p:spPr>
          <a:xfrm>
            <a:off x="5546725" y="5688013"/>
            <a:ext cx="481013" cy="215900"/>
          </a:xfrm>
          <a:prstGeom prst="rightArrow">
            <a:avLst>
              <a:gd name="adj1" fmla="val 50000"/>
              <a:gd name="adj2" fmla="val 49747"/>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2957" name="文本框 12"/>
          <p:cNvSpPr txBox="1"/>
          <p:nvPr/>
        </p:nvSpPr>
        <p:spPr>
          <a:xfrm>
            <a:off x="5465763" y="5319713"/>
            <a:ext cx="642937" cy="368300"/>
          </a:xfrm>
          <a:prstGeom prst="rect">
            <a:avLst/>
          </a:prstGeom>
          <a:noFill/>
          <a:ln w="9525">
            <a:noFill/>
          </a:ln>
        </p:spPr>
        <p:txBody>
          <a:bodyPr wrap="none" anchor="t" anchorCtr="0">
            <a:spAutoFit/>
          </a:bodyPr>
          <a:p>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改接</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2958" name="文本框 13"/>
          <p:cNvSpPr txBox="1"/>
          <p:nvPr/>
        </p:nvSpPr>
        <p:spPr>
          <a:xfrm>
            <a:off x="6240463" y="5611813"/>
            <a:ext cx="1533525"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rPr>
              <a:t>M</a:t>
            </a:r>
            <a:r>
              <a:rPr lang="zh-CN" altLang="en-US">
                <a:latin typeface="Comic Sans MS" panose="030F0702030302020204" pitchFamily="2" charset="0"/>
                <a:ea typeface="宋体" panose="02010600030101010101" pitchFamily="2" charset="-122"/>
              </a:rPr>
              <a:t>进制计数器</a:t>
            </a:r>
            <a:endParaRPr lang="zh-CN" altLang="en-US">
              <a:latin typeface="Arial" panose="020B0604020202020204" pitchFamily="34" charset="0"/>
              <a:ea typeface="宋体" panose="02010600030101010101" pitchFamily="2" charset="-122"/>
            </a:endParaRPr>
          </a:p>
        </p:txBody>
      </p:sp>
      <p:sp>
        <p:nvSpPr>
          <p:cNvPr id="82959" name="文本框 14"/>
          <p:cNvSpPr txBox="1"/>
          <p:nvPr/>
        </p:nvSpPr>
        <p:spPr>
          <a:xfrm>
            <a:off x="3867150" y="5243513"/>
            <a:ext cx="1366838"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N</a:t>
            </a:r>
            <a:r>
              <a:rPr lang="en-US" altLang="zh-CN" baseline="30000">
                <a:solidFill>
                  <a:srgbClr val="0070C0"/>
                </a:solidFill>
                <a:latin typeface="Comic Sans MS" panose="030F0702030302020204" pitchFamily="2" charset="0"/>
                <a:ea typeface="宋体" panose="02010600030101010101" pitchFamily="2" charset="-122"/>
                <a:sym typeface="宋体" panose="02010600030101010101" pitchFamily="2" charset="-122"/>
              </a:rPr>
              <a:t>i-1</a:t>
            </a:r>
            <a:r>
              <a:rPr lang="en-US" altLang="zh-CN">
                <a:solidFill>
                  <a:srgbClr val="0070C0"/>
                </a:solidFill>
                <a:latin typeface="宋体" panose="02010600030101010101" pitchFamily="2" charset="-122"/>
                <a:ea typeface="宋体" panose="02010600030101010101" pitchFamily="2" charset="-122"/>
                <a:sym typeface="宋体" panose="02010600030101010101" pitchFamily="2" charset="-122"/>
              </a:rPr>
              <a:t>&lt;</a:t>
            </a:r>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M</a:t>
            </a:r>
            <a:r>
              <a:rPr lang="en-US" altLang="zh-CN">
                <a:solidFill>
                  <a:srgbClr val="0070C0"/>
                </a:solidFill>
                <a:latin typeface="宋体" panose="02010600030101010101" pitchFamily="2" charset="-122"/>
                <a:ea typeface="宋体" panose="02010600030101010101" pitchFamily="2" charset="-122"/>
                <a:sym typeface="宋体" panose="02010600030101010101" pitchFamily="2" charset="-122"/>
              </a:rPr>
              <a:t>≤</a:t>
            </a:r>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N</a:t>
            </a:r>
            <a:r>
              <a:rPr lang="en-US" altLang="zh-CN" baseline="30000">
                <a:solidFill>
                  <a:srgbClr val="0070C0"/>
                </a:solidFill>
                <a:latin typeface="Comic Sans MS" panose="030F0702030302020204" pitchFamily="2" charset="0"/>
                <a:ea typeface="宋体" panose="02010600030101010101" pitchFamily="2" charset="-122"/>
                <a:sym typeface="宋体" panose="02010600030101010101" pitchFamily="2" charset="-122"/>
              </a:rPr>
              <a:t>i</a:t>
            </a:r>
            <a:endParaRPr lang="en-US" altLang="zh-CN" baseline="3000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2960" name="文本框 15"/>
          <p:cNvSpPr txBox="1"/>
          <p:nvPr/>
        </p:nvSpPr>
        <p:spPr>
          <a:xfrm>
            <a:off x="1249363" y="3833813"/>
            <a:ext cx="1552575" cy="506412"/>
          </a:xfrm>
          <a:prstGeom prst="rect">
            <a:avLst/>
          </a:prstGeom>
          <a:noFill/>
          <a:ln w="9525">
            <a:noFill/>
          </a:ln>
        </p:spPr>
        <p:txBody>
          <a:bodyPr wrap="none" anchor="t" anchorCtr="0">
            <a:spAutoFit/>
          </a:bodyPr>
          <a:p>
            <a:pPr marL="342900" indent="-342900" eaLnBrk="0" hangingPunct="0">
              <a:lnSpc>
                <a:spcPct val="150000"/>
              </a:lnSpc>
            </a:pPr>
            <a:r>
              <a:rPr lang="en-US" altLang="zh-CN">
                <a:solidFill>
                  <a:srgbClr val="C00000"/>
                </a:solidFill>
                <a:latin typeface="Comic Sans MS" panose="030F0702030302020204" pitchFamily="2" charset="0"/>
                <a:ea typeface="宋体" panose="02010600030101010101" pitchFamily="2" charset="-122"/>
              </a:rPr>
              <a:t>(1) </a:t>
            </a:r>
            <a:r>
              <a:rPr lang="zh-CN" altLang="en-US">
                <a:solidFill>
                  <a:srgbClr val="C00000"/>
                </a:solidFill>
                <a:latin typeface="Comic Sans MS" panose="030F0702030302020204" pitchFamily="2" charset="0"/>
                <a:ea typeface="宋体" panose="02010600030101010101" pitchFamily="2" charset="-122"/>
              </a:rPr>
              <a:t>当</a:t>
            </a:r>
            <a:r>
              <a:rPr lang="en-US" altLang="zh-CN">
                <a:solidFill>
                  <a:srgbClr val="C00000"/>
                </a:solidFill>
                <a:latin typeface="Comic Sans MS" panose="030F0702030302020204" pitchFamily="2" charset="0"/>
                <a:ea typeface="宋体" panose="02010600030101010101" pitchFamily="2" charset="-122"/>
              </a:rPr>
              <a:t>N</a:t>
            </a:r>
            <a:r>
              <a:rPr lang="en-US" altLang="zh-CN">
                <a:solidFill>
                  <a:srgbClr val="C00000"/>
                </a:solidFill>
                <a:latin typeface="宋体" panose="02010600030101010101" pitchFamily="2" charset="-122"/>
                <a:ea typeface="宋体" panose="02010600030101010101" pitchFamily="2" charset="-122"/>
              </a:rPr>
              <a:t>&gt;</a:t>
            </a:r>
            <a:r>
              <a:rPr lang="en-US" altLang="zh-CN">
                <a:solidFill>
                  <a:srgbClr val="C00000"/>
                </a:solidFill>
                <a:latin typeface="Comic Sans MS" panose="030F0702030302020204" pitchFamily="2" charset="0"/>
                <a:ea typeface="宋体" panose="02010600030101010101" pitchFamily="2" charset="-122"/>
              </a:rPr>
              <a:t>M</a:t>
            </a:r>
            <a:r>
              <a:rPr lang="zh-CN" altLang="en-US">
                <a:solidFill>
                  <a:srgbClr val="C00000"/>
                </a:solidFill>
                <a:latin typeface="Comic Sans MS" panose="030F0702030302020204" pitchFamily="2" charset="0"/>
                <a:ea typeface="宋体" panose="02010600030101010101" pitchFamily="2" charset="-122"/>
              </a:rPr>
              <a:t>时</a:t>
            </a:r>
            <a:endParaRPr lang="zh-CN" altLang="en-US">
              <a:solidFill>
                <a:srgbClr val="C00000"/>
              </a:solidFill>
              <a:latin typeface="Comic Sans MS" panose="030F0702030302020204" pitchFamily="2" charset="0"/>
              <a:ea typeface="宋体" panose="02010600030101010101" pitchFamily="2" charset="-122"/>
            </a:endParaRPr>
          </a:p>
        </p:txBody>
      </p:sp>
      <p:sp>
        <p:nvSpPr>
          <p:cNvPr id="82961" name="文本框 16"/>
          <p:cNvSpPr txBox="1"/>
          <p:nvPr/>
        </p:nvSpPr>
        <p:spPr>
          <a:xfrm>
            <a:off x="1544638" y="4459288"/>
            <a:ext cx="1519237"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N</a:t>
            </a:r>
            <a:r>
              <a:rPr lang="zh-CN" altLang="en-US">
                <a:latin typeface="Comic Sans MS" panose="030F0702030302020204" pitchFamily="2" charset="0"/>
                <a:ea typeface="宋体" panose="02010600030101010101" pitchFamily="2" charset="-122"/>
                <a:sym typeface="宋体" panose="02010600030101010101" pitchFamily="2" charset="-122"/>
              </a:rPr>
              <a:t>进制计数器</a:t>
            </a:r>
            <a:endParaRPr lang="zh-CN" altLang="en-US">
              <a:latin typeface="Arial" panose="020B0604020202020204" pitchFamily="34" charset="0"/>
              <a:ea typeface="宋体" panose="02010600030101010101" pitchFamily="2" charset="-122"/>
            </a:endParaRPr>
          </a:p>
        </p:txBody>
      </p:sp>
      <p:sp>
        <p:nvSpPr>
          <p:cNvPr id="82962" name="右箭头 20"/>
          <p:cNvSpPr/>
          <p:nvPr/>
        </p:nvSpPr>
        <p:spPr>
          <a:xfrm>
            <a:off x="3217863" y="4535488"/>
            <a:ext cx="481012" cy="215900"/>
          </a:xfrm>
          <a:prstGeom prst="rightArrow">
            <a:avLst>
              <a:gd name="adj1" fmla="val 50000"/>
              <a:gd name="adj2" fmla="val 49746"/>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2963" name="文本框 21"/>
          <p:cNvSpPr txBox="1"/>
          <p:nvPr/>
        </p:nvSpPr>
        <p:spPr>
          <a:xfrm>
            <a:off x="3081338" y="4167188"/>
            <a:ext cx="642937" cy="368300"/>
          </a:xfrm>
          <a:prstGeom prst="rect">
            <a:avLst/>
          </a:prstGeom>
          <a:noFill/>
          <a:ln w="9525">
            <a:noFill/>
          </a:ln>
        </p:spPr>
        <p:txBody>
          <a:bodyPr wrap="none" anchor="t" anchorCtr="0">
            <a:spAutoFit/>
          </a:bodyPr>
          <a:p>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改接</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2964" name="文本框 22"/>
          <p:cNvSpPr txBox="1"/>
          <p:nvPr/>
        </p:nvSpPr>
        <p:spPr>
          <a:xfrm>
            <a:off x="3868738" y="4459288"/>
            <a:ext cx="1535112"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sym typeface="宋体" panose="02010600030101010101" pitchFamily="2" charset="-122"/>
              </a:rPr>
              <a:t>M</a:t>
            </a:r>
            <a:r>
              <a:rPr lang="zh-CN" altLang="en-US">
                <a:latin typeface="Comic Sans MS" panose="030F0702030302020204" pitchFamily="2" charset="0"/>
                <a:ea typeface="宋体" panose="02010600030101010101" pitchFamily="2" charset="-122"/>
                <a:sym typeface="宋体" panose="02010600030101010101" pitchFamily="2" charset="-122"/>
              </a:rPr>
              <a:t>进制计数器</a:t>
            </a:r>
            <a:endParaRPr lang="zh-CN" altLang="en-US">
              <a:latin typeface="Arial" panose="020B0604020202020204" pitchFamily="34" charset="0"/>
              <a:ea typeface="宋体" panose="02010600030101010101" pitchFamily="2" charset="-122"/>
            </a:endParaRPr>
          </a:p>
        </p:txBody>
      </p:sp>
      <p:sp>
        <p:nvSpPr>
          <p:cNvPr id="2" name="文本框 4"/>
          <p:cNvSpPr txBox="1"/>
          <p:nvPr/>
        </p:nvSpPr>
        <p:spPr>
          <a:xfrm>
            <a:off x="3494088" y="2909888"/>
            <a:ext cx="2232025"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rPr>
              <a:t>arbitrary counters </a:t>
            </a:r>
            <a:endParaRPr lang="en-US" altLang="zh-CN">
              <a:latin typeface="Comic Sans MS" panose="030F0702030302020204" pitchFamily="2" charset="0"/>
              <a:ea typeface="宋体" panose="02010600030101010101" pitchFamily="2" charset="-122"/>
            </a:endParaRPr>
          </a:p>
        </p:txBody>
      </p:sp>
      <p:sp>
        <p:nvSpPr>
          <p:cNvPr id="3" name="文本框 2"/>
          <p:cNvSpPr txBox="1"/>
          <p:nvPr/>
        </p:nvSpPr>
        <p:spPr>
          <a:xfrm>
            <a:off x="6505575" y="5243513"/>
            <a:ext cx="728663"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M</a:t>
            </a:r>
            <a:r>
              <a:rPr lang="en-US" altLang="zh-CN">
                <a:solidFill>
                  <a:srgbClr val="0070C0"/>
                </a:solidFill>
                <a:latin typeface="宋体" panose="02010600030101010101" pitchFamily="2" charset="-122"/>
                <a:ea typeface="宋体" panose="02010600030101010101" pitchFamily="2" charset="-122"/>
                <a:sym typeface="宋体" panose="02010600030101010101" pitchFamily="2" charset="-122"/>
              </a:rPr>
              <a:t>&lt;</a:t>
            </a:r>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N</a:t>
            </a:r>
            <a:r>
              <a:rPr lang="en-US" altLang="zh-CN" baseline="30000">
                <a:solidFill>
                  <a:srgbClr val="0070C0"/>
                </a:solidFill>
                <a:latin typeface="Comic Sans MS" panose="030F0702030302020204" pitchFamily="2" charset="0"/>
                <a:ea typeface="宋体" panose="02010600030101010101" pitchFamily="2" charset="-122"/>
                <a:sym typeface="宋体" panose="02010600030101010101" pitchFamily="2" charset="-122"/>
              </a:rPr>
              <a:t>i</a:t>
            </a:r>
            <a:endParaRPr lang="en-US" altLang="zh-CN" baseline="3000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5" name="文本框 4"/>
          <p:cNvSpPr txBox="1"/>
          <p:nvPr/>
        </p:nvSpPr>
        <p:spPr>
          <a:xfrm>
            <a:off x="5403850" y="4029075"/>
            <a:ext cx="1984375" cy="922338"/>
          </a:xfrm>
          <a:prstGeom prst="rect">
            <a:avLst/>
          </a:prstGeom>
          <a:noFill/>
          <a:ln w="9525">
            <a:noFill/>
          </a:ln>
        </p:spPr>
        <p:txBody>
          <a:bodyPr wrap="square" anchor="t" anchorCtr="0">
            <a:spAutoFit/>
          </a:bodyPr>
          <a:p>
            <a:pPr>
              <a:lnSpc>
                <a:spcPct val="150000"/>
              </a:lnSpc>
            </a:pPr>
            <a:r>
              <a:rPr lang="zh-CN" altLang="en-US">
                <a:solidFill>
                  <a:srgbClr val="C00000"/>
                </a:solidFill>
                <a:latin typeface="Comic Sans MS" panose="030F0702030302020204" pitchFamily="2" charset="0"/>
                <a:ea typeface="宋体" panose="02010600030101010101" pitchFamily="2" charset="-122"/>
                <a:sym typeface="宋体" panose="02010600030101010101" pitchFamily="2" charset="-122"/>
              </a:rPr>
              <a:t>从</a:t>
            </a:r>
            <a:r>
              <a:rPr lang="en-US" altLang="zh-CN">
                <a:solidFill>
                  <a:srgbClr val="C00000"/>
                </a:solidFill>
                <a:latin typeface="Comic Sans MS" panose="030F0702030302020204" pitchFamily="2" charset="0"/>
                <a:ea typeface="宋体" panose="02010600030101010101" pitchFamily="2" charset="-122"/>
                <a:sym typeface="宋体" panose="02010600030101010101" pitchFamily="2" charset="-122"/>
              </a:rPr>
              <a:t>N</a:t>
            </a:r>
            <a:r>
              <a:rPr lang="zh-CN" altLang="en-US">
                <a:solidFill>
                  <a:srgbClr val="C00000"/>
                </a:solidFill>
                <a:latin typeface="Comic Sans MS" panose="030F0702030302020204" pitchFamily="2" charset="0"/>
                <a:ea typeface="宋体" panose="02010600030101010101" pitchFamily="2" charset="-122"/>
                <a:sym typeface="宋体" panose="02010600030101010101" pitchFamily="2" charset="-122"/>
              </a:rPr>
              <a:t>进制状态循环中跳过</a:t>
            </a:r>
            <a:r>
              <a:rPr lang="en-US" altLang="zh-CN">
                <a:solidFill>
                  <a:srgbClr val="C00000"/>
                </a:solidFill>
                <a:latin typeface="Comic Sans MS" panose="030F0702030302020204" pitchFamily="2" charset="0"/>
                <a:ea typeface="宋体" panose="02010600030101010101" pitchFamily="2" charset="-122"/>
                <a:sym typeface="宋体" panose="02010600030101010101" pitchFamily="2" charset="-122"/>
              </a:rPr>
              <a:t>N-M</a:t>
            </a:r>
            <a:r>
              <a:rPr lang="zh-CN" altLang="en-US">
                <a:solidFill>
                  <a:srgbClr val="C00000"/>
                </a:solidFill>
                <a:latin typeface="Comic Sans MS" panose="030F0702030302020204" pitchFamily="2" charset="0"/>
                <a:ea typeface="宋体" panose="02010600030101010101" pitchFamily="2" charset="-122"/>
                <a:sym typeface="宋体" panose="02010600030101010101" pitchFamily="2" charset="-122"/>
              </a:rPr>
              <a:t>状态！</a:t>
            </a:r>
            <a:endParaRPr lang="zh-CN" altLang="en-US" baseline="3000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4" name="文本框 3"/>
          <p:cNvSpPr txBox="1"/>
          <p:nvPr/>
        </p:nvSpPr>
        <p:spPr>
          <a:xfrm>
            <a:off x="7531100" y="4167188"/>
            <a:ext cx="1165225"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R</a:t>
            </a:r>
            <a:r>
              <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D</a:t>
            </a:r>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'/CLR'</a:t>
            </a:r>
            <a:endParaRPr lang="zh-CN" altLang="en-US">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5"/>
          <p:cNvSpPr txBox="1"/>
          <p:nvPr/>
        </p:nvSpPr>
        <p:spPr>
          <a:xfrm>
            <a:off x="7531100" y="4583113"/>
            <a:ext cx="573088"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LD'</a:t>
            </a:r>
            <a:endPar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2945"/>
                                        </p:tgtEl>
                                        <p:attrNameLst>
                                          <p:attrName>style.visibility</p:attrName>
                                        </p:attrNameLst>
                                      </p:cBhvr>
                                      <p:to>
                                        <p:strVal val="visible"/>
                                      </p:to>
                                    </p:set>
                                    <p:anim calcmode="discrete" valueType="clr">
                                      <p:cBhvr override="childStyle">
                                        <p:cTn id="7" dur="80"/>
                                        <p:tgtEl>
                                          <p:spTgt spid="8294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2945"/>
                                        </p:tgtEl>
                                        <p:attrNameLst>
                                          <p:attrName>fillcolor</p:attrName>
                                        </p:attrNameLst>
                                      </p:cBhvr>
                                      <p:tavLst>
                                        <p:tav tm="0">
                                          <p:val>
                                            <p:clrVal>
                                              <a:schemeClr val="accent2"/>
                                            </p:clrVal>
                                          </p:val>
                                        </p:tav>
                                        <p:tav tm="50000">
                                          <p:val>
                                            <p:clrVal>
                                              <a:schemeClr val="hlink"/>
                                            </p:clrVal>
                                          </p:val>
                                        </p:tav>
                                      </p:tavLst>
                                    </p:anim>
                                    <p:set>
                                      <p:cBhvr>
                                        <p:cTn id="9" dur="80"/>
                                        <p:tgtEl>
                                          <p:spTgt spid="8294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9154"/>
                                        </p:tgtEl>
                                        <p:attrNameLst>
                                          <p:attrName>style.visibility</p:attrName>
                                        </p:attrNameLst>
                                      </p:cBhvr>
                                      <p:to>
                                        <p:strVal val="visible"/>
                                      </p:to>
                                    </p:set>
                                    <p:anim calcmode="discrete" valueType="clr">
                                      <p:cBhvr override="childStyle">
                                        <p:cTn id="14" dur="80"/>
                                        <p:tgtEl>
                                          <p:spTgt spid="4915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9154"/>
                                        </p:tgtEl>
                                        <p:attrNameLst>
                                          <p:attrName>fillcolor</p:attrName>
                                        </p:attrNameLst>
                                      </p:cBhvr>
                                      <p:tavLst>
                                        <p:tav tm="0">
                                          <p:val>
                                            <p:clrVal>
                                              <a:schemeClr val="accent2"/>
                                            </p:clrVal>
                                          </p:val>
                                        </p:tav>
                                        <p:tav tm="50000">
                                          <p:val>
                                            <p:clrVal>
                                              <a:schemeClr val="hlink"/>
                                            </p:clrVal>
                                          </p:val>
                                        </p:tav>
                                      </p:tavLst>
                                    </p:anim>
                                    <p:set>
                                      <p:cBhvr>
                                        <p:cTn id="16" dur="80"/>
                                        <p:tgtEl>
                                          <p:spTgt spid="49154"/>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9163"/>
                                        </p:tgtEl>
                                        <p:attrNameLst>
                                          <p:attrName>style.visibility</p:attrName>
                                        </p:attrNameLst>
                                      </p:cBhvr>
                                      <p:to>
                                        <p:strVal val="visible"/>
                                      </p:to>
                                    </p:set>
                                    <p:animEffect transition="in" filter="wipe(up)">
                                      <p:cBhvr>
                                        <p:cTn id="21" dur="500"/>
                                        <p:tgtEl>
                                          <p:spTgt spid="49163"/>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82948"/>
                                        </p:tgtEl>
                                        <p:attrNameLst>
                                          <p:attrName>style.visibility</p:attrName>
                                        </p:attrNameLst>
                                      </p:cBhvr>
                                      <p:to>
                                        <p:strVal val="visible"/>
                                      </p:to>
                                    </p:set>
                                    <p:anim calcmode="discrete" valueType="clr">
                                      <p:cBhvr override="childStyle">
                                        <p:cTn id="26" dur="80"/>
                                        <p:tgtEl>
                                          <p:spTgt spid="82948"/>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82948"/>
                                        </p:tgtEl>
                                        <p:attrNameLst>
                                          <p:attrName>fillcolor</p:attrName>
                                        </p:attrNameLst>
                                      </p:cBhvr>
                                      <p:tavLst>
                                        <p:tav tm="0">
                                          <p:val>
                                            <p:clrVal>
                                              <a:schemeClr val="accent2"/>
                                            </p:clrVal>
                                          </p:val>
                                        </p:tav>
                                        <p:tav tm="50000">
                                          <p:val>
                                            <p:clrVal>
                                              <a:schemeClr val="hlink"/>
                                            </p:clrVal>
                                          </p:val>
                                        </p:tav>
                                      </p:tavLst>
                                    </p:anim>
                                    <p:set>
                                      <p:cBhvr>
                                        <p:cTn id="28" dur="80"/>
                                        <p:tgtEl>
                                          <p:spTgt spid="82948"/>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82949"/>
                                        </p:tgtEl>
                                        <p:attrNameLst>
                                          <p:attrName>style.visibility</p:attrName>
                                        </p:attrNameLst>
                                      </p:cBhvr>
                                      <p:to>
                                        <p:strVal val="visible"/>
                                      </p:to>
                                    </p:set>
                                    <p:anim calcmode="discrete" valueType="clr">
                                      <p:cBhvr override="childStyle">
                                        <p:cTn id="33" dur="80"/>
                                        <p:tgtEl>
                                          <p:spTgt spid="82949"/>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82949"/>
                                        </p:tgtEl>
                                        <p:attrNameLst>
                                          <p:attrName>fillcolor</p:attrName>
                                        </p:attrNameLst>
                                      </p:cBhvr>
                                      <p:tavLst>
                                        <p:tav tm="0">
                                          <p:val>
                                            <p:clrVal>
                                              <a:schemeClr val="accent2"/>
                                            </p:clrVal>
                                          </p:val>
                                        </p:tav>
                                        <p:tav tm="50000">
                                          <p:val>
                                            <p:clrVal>
                                              <a:schemeClr val="hlink"/>
                                            </p:clrVal>
                                          </p:val>
                                        </p:tav>
                                      </p:tavLst>
                                    </p:anim>
                                    <p:set>
                                      <p:cBhvr>
                                        <p:cTn id="35" dur="80"/>
                                        <p:tgtEl>
                                          <p:spTgt spid="82949"/>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2"/>
                                        </p:tgtEl>
                                        <p:attrNameLst>
                                          <p:attrName>style.visibility</p:attrName>
                                        </p:attrNameLst>
                                      </p:cBhvr>
                                      <p:to>
                                        <p:strVal val="visible"/>
                                      </p:to>
                                    </p:set>
                                    <p:anim calcmode="discrete" valueType="clr">
                                      <p:cBhvr override="childStyle">
                                        <p:cTn id="40"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2"/>
                                        </p:tgtEl>
                                        <p:attrNameLst>
                                          <p:attrName>fillcolor</p:attrName>
                                        </p:attrNameLst>
                                      </p:cBhvr>
                                      <p:tavLst>
                                        <p:tav tm="0">
                                          <p:val>
                                            <p:clrVal>
                                              <a:schemeClr val="accent2"/>
                                            </p:clrVal>
                                          </p:val>
                                        </p:tav>
                                        <p:tav tm="50000">
                                          <p:val>
                                            <p:clrVal>
                                              <a:schemeClr val="hlink"/>
                                            </p:clrVal>
                                          </p:val>
                                        </p:tav>
                                      </p:tavLst>
                                    </p:anim>
                                    <p:set>
                                      <p:cBhvr>
                                        <p:cTn id="42" dur="80"/>
                                        <p:tgtEl>
                                          <p:spTgt spid="2"/>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2950"/>
                                        </p:tgtEl>
                                        <p:attrNameLst>
                                          <p:attrName>style.visibility</p:attrName>
                                        </p:attrNameLst>
                                      </p:cBhvr>
                                      <p:to>
                                        <p:strVal val="visible"/>
                                      </p:to>
                                    </p:set>
                                    <p:animEffect transition="in" filter="wipe(left)">
                                      <p:cBhvr>
                                        <p:cTn id="47" dur="500"/>
                                        <p:tgtEl>
                                          <p:spTgt spid="82950"/>
                                        </p:tgtEl>
                                      </p:cBhvr>
                                    </p:animEffect>
                                  </p:childTnLst>
                                </p:cTn>
                              </p:par>
                            </p:childTnLst>
                          </p:cTn>
                        </p:par>
                      </p:childTnLst>
                    </p:cTn>
                  </p:par>
                  <p:par>
                    <p:cTn id="48" fill="hold">
                      <p:stCondLst>
                        <p:cond delay="indefinite"/>
                      </p:stCondLst>
                      <p:childTnLst>
                        <p:par>
                          <p:cTn id="49" fill="hold">
                            <p:stCondLst>
                              <p:cond delay="0"/>
                            </p:stCondLst>
                            <p:childTnLst>
                              <p:par>
                                <p:cTn id="50" presetID="27" presetClass="entr" presetSubtype="0" fill="hold" grpId="0" nodeType="clickEffect">
                                  <p:stCondLst>
                                    <p:cond delay="0"/>
                                  </p:stCondLst>
                                  <p:iterate type="lt">
                                    <p:tmPct val="50000"/>
                                  </p:iterate>
                                  <p:childTnLst>
                                    <p:set>
                                      <p:cBhvr>
                                        <p:cTn id="51" dur="1" fill="hold">
                                          <p:stCondLst>
                                            <p:cond delay="0"/>
                                          </p:stCondLst>
                                        </p:cTn>
                                        <p:tgtEl>
                                          <p:spTgt spid="82960"/>
                                        </p:tgtEl>
                                        <p:attrNameLst>
                                          <p:attrName>style.visibility</p:attrName>
                                        </p:attrNameLst>
                                      </p:cBhvr>
                                      <p:to>
                                        <p:strVal val="visible"/>
                                      </p:to>
                                    </p:set>
                                    <p:anim calcmode="discrete" valueType="clr">
                                      <p:cBhvr override="childStyle">
                                        <p:cTn id="52" dur="80"/>
                                        <p:tgtEl>
                                          <p:spTgt spid="82960"/>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82960"/>
                                        </p:tgtEl>
                                        <p:attrNameLst>
                                          <p:attrName>fillcolor</p:attrName>
                                        </p:attrNameLst>
                                      </p:cBhvr>
                                      <p:tavLst>
                                        <p:tav tm="0">
                                          <p:val>
                                            <p:clrVal>
                                              <a:schemeClr val="accent2"/>
                                            </p:clrVal>
                                          </p:val>
                                        </p:tav>
                                        <p:tav tm="50000">
                                          <p:val>
                                            <p:clrVal>
                                              <a:schemeClr val="hlink"/>
                                            </p:clrVal>
                                          </p:val>
                                        </p:tav>
                                      </p:tavLst>
                                    </p:anim>
                                    <p:set>
                                      <p:cBhvr>
                                        <p:cTn id="54" dur="80"/>
                                        <p:tgtEl>
                                          <p:spTgt spid="82960"/>
                                        </p:tgtEl>
                                        <p:attrNameLst>
                                          <p:attrName>fill.type</p:attrName>
                                        </p:attrNameLst>
                                      </p:cBhvr>
                                      <p:to>
                                        <p:strVal val="solid"/>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lt">
                                    <p:tmPct val="50000"/>
                                  </p:iterate>
                                  <p:childTnLst>
                                    <p:set>
                                      <p:cBhvr>
                                        <p:cTn id="58" dur="1" fill="hold">
                                          <p:stCondLst>
                                            <p:cond delay="0"/>
                                          </p:stCondLst>
                                        </p:cTn>
                                        <p:tgtEl>
                                          <p:spTgt spid="82961"/>
                                        </p:tgtEl>
                                        <p:attrNameLst>
                                          <p:attrName>style.visibility</p:attrName>
                                        </p:attrNameLst>
                                      </p:cBhvr>
                                      <p:to>
                                        <p:strVal val="visible"/>
                                      </p:to>
                                    </p:set>
                                    <p:anim calcmode="discrete" valueType="clr">
                                      <p:cBhvr override="childStyle">
                                        <p:cTn id="59" dur="80"/>
                                        <p:tgtEl>
                                          <p:spTgt spid="82961"/>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82961"/>
                                        </p:tgtEl>
                                        <p:attrNameLst>
                                          <p:attrName>fillcolor</p:attrName>
                                        </p:attrNameLst>
                                      </p:cBhvr>
                                      <p:tavLst>
                                        <p:tav tm="0">
                                          <p:val>
                                            <p:clrVal>
                                              <a:schemeClr val="accent2"/>
                                            </p:clrVal>
                                          </p:val>
                                        </p:tav>
                                        <p:tav tm="50000">
                                          <p:val>
                                            <p:clrVal>
                                              <a:schemeClr val="hlink"/>
                                            </p:clrVal>
                                          </p:val>
                                        </p:tav>
                                      </p:tavLst>
                                    </p:anim>
                                    <p:set>
                                      <p:cBhvr>
                                        <p:cTn id="61" dur="80"/>
                                        <p:tgtEl>
                                          <p:spTgt spid="82961"/>
                                        </p:tgtEl>
                                        <p:attrNameLst>
                                          <p:attrName>fill.type</p:attrName>
                                        </p:attrNameLst>
                                      </p:cBhvr>
                                      <p:to>
                                        <p:strVal val="solid"/>
                                      </p:to>
                                    </p:set>
                                  </p:childTnLst>
                                </p:cTn>
                              </p:par>
                            </p:childTnLst>
                          </p:cTn>
                        </p:par>
                        <p:par>
                          <p:cTn id="62" fill="hold">
                            <p:stCondLst>
                              <p:cond delay="280"/>
                            </p:stCondLst>
                            <p:childTnLst>
                              <p:par>
                                <p:cTn id="63" presetID="1" presetClass="entr" presetSubtype="0" fill="hold" grpId="0" nodeType="afterEffect">
                                  <p:stCondLst>
                                    <p:cond delay="0"/>
                                  </p:stCondLst>
                                  <p:childTnLst>
                                    <p:set>
                                      <p:cBhvr>
                                        <p:cTn id="64" dur="1" fill="hold">
                                          <p:stCondLst>
                                            <p:cond delay="0"/>
                                          </p:stCondLst>
                                        </p:cTn>
                                        <p:tgtEl>
                                          <p:spTgt spid="82962"/>
                                        </p:tgtEl>
                                        <p:attrNameLst>
                                          <p:attrName>style.visibility</p:attrName>
                                        </p:attrNameLst>
                                      </p:cBhvr>
                                      <p:to>
                                        <p:strVal val="visible"/>
                                      </p:to>
                                    </p:set>
                                  </p:childTnLst>
                                </p:cTn>
                              </p:par>
                            </p:childTnLst>
                          </p:cTn>
                        </p:par>
                        <p:par>
                          <p:cTn id="65" fill="hold">
                            <p:stCondLst>
                              <p:cond delay="280"/>
                            </p:stCondLst>
                            <p:childTnLst>
                              <p:par>
                                <p:cTn id="66" presetID="27" presetClass="entr" presetSubtype="0" fill="hold" grpId="0" nodeType="afterEffect">
                                  <p:stCondLst>
                                    <p:cond delay="0"/>
                                  </p:stCondLst>
                                  <p:iterate type="lt">
                                    <p:tmPct val="50000"/>
                                  </p:iterate>
                                  <p:childTnLst>
                                    <p:set>
                                      <p:cBhvr>
                                        <p:cTn id="67" dur="1" fill="hold">
                                          <p:stCondLst>
                                            <p:cond delay="0"/>
                                          </p:stCondLst>
                                        </p:cTn>
                                        <p:tgtEl>
                                          <p:spTgt spid="82963"/>
                                        </p:tgtEl>
                                        <p:attrNameLst>
                                          <p:attrName>style.visibility</p:attrName>
                                        </p:attrNameLst>
                                      </p:cBhvr>
                                      <p:to>
                                        <p:strVal val="visible"/>
                                      </p:to>
                                    </p:set>
                                    <p:anim calcmode="discrete" valueType="clr">
                                      <p:cBhvr override="childStyle">
                                        <p:cTn id="68" dur="80"/>
                                        <p:tgtEl>
                                          <p:spTgt spid="82963"/>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82963"/>
                                        </p:tgtEl>
                                        <p:attrNameLst>
                                          <p:attrName>fillcolor</p:attrName>
                                        </p:attrNameLst>
                                      </p:cBhvr>
                                      <p:tavLst>
                                        <p:tav tm="0">
                                          <p:val>
                                            <p:clrVal>
                                              <a:schemeClr val="accent2"/>
                                            </p:clrVal>
                                          </p:val>
                                        </p:tav>
                                        <p:tav tm="50000">
                                          <p:val>
                                            <p:clrVal>
                                              <a:schemeClr val="hlink"/>
                                            </p:clrVal>
                                          </p:val>
                                        </p:tav>
                                      </p:tavLst>
                                    </p:anim>
                                    <p:set>
                                      <p:cBhvr>
                                        <p:cTn id="70" dur="80"/>
                                        <p:tgtEl>
                                          <p:spTgt spid="82963"/>
                                        </p:tgtEl>
                                        <p:attrNameLst>
                                          <p:attrName>fill.type</p:attrName>
                                        </p:attrNameLst>
                                      </p:cBhvr>
                                      <p:to>
                                        <p:strVal val="solid"/>
                                      </p:to>
                                    </p:set>
                                  </p:childTnLst>
                                </p:cTn>
                              </p:par>
                            </p:childTnLst>
                          </p:cTn>
                        </p:par>
                        <p:par>
                          <p:cTn id="71" fill="hold">
                            <p:stCondLst>
                              <p:cond delay="400"/>
                            </p:stCondLst>
                            <p:childTnLst>
                              <p:par>
                                <p:cTn id="72" presetID="27" presetClass="entr" presetSubtype="0" fill="hold" grpId="0" nodeType="afterEffect">
                                  <p:stCondLst>
                                    <p:cond delay="0"/>
                                  </p:stCondLst>
                                  <p:iterate type="lt">
                                    <p:tmPct val="50000"/>
                                  </p:iterate>
                                  <p:childTnLst>
                                    <p:set>
                                      <p:cBhvr>
                                        <p:cTn id="73" dur="1" fill="hold">
                                          <p:stCondLst>
                                            <p:cond delay="0"/>
                                          </p:stCondLst>
                                        </p:cTn>
                                        <p:tgtEl>
                                          <p:spTgt spid="82964"/>
                                        </p:tgtEl>
                                        <p:attrNameLst>
                                          <p:attrName>style.visibility</p:attrName>
                                        </p:attrNameLst>
                                      </p:cBhvr>
                                      <p:to>
                                        <p:strVal val="visible"/>
                                      </p:to>
                                    </p:set>
                                    <p:anim calcmode="discrete" valueType="clr">
                                      <p:cBhvr override="childStyle">
                                        <p:cTn id="74" dur="80"/>
                                        <p:tgtEl>
                                          <p:spTgt spid="82964"/>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82964"/>
                                        </p:tgtEl>
                                        <p:attrNameLst>
                                          <p:attrName>fillcolor</p:attrName>
                                        </p:attrNameLst>
                                      </p:cBhvr>
                                      <p:tavLst>
                                        <p:tav tm="0">
                                          <p:val>
                                            <p:clrVal>
                                              <a:schemeClr val="accent2"/>
                                            </p:clrVal>
                                          </p:val>
                                        </p:tav>
                                        <p:tav tm="50000">
                                          <p:val>
                                            <p:clrVal>
                                              <a:schemeClr val="hlink"/>
                                            </p:clrVal>
                                          </p:val>
                                        </p:tav>
                                      </p:tavLst>
                                    </p:anim>
                                    <p:set>
                                      <p:cBhvr>
                                        <p:cTn id="76" dur="80"/>
                                        <p:tgtEl>
                                          <p:spTgt spid="82964"/>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27" presetClass="entr" presetSubtype="0" fill="hold" grpId="0" nodeType="clickEffect">
                                  <p:stCondLst>
                                    <p:cond delay="0"/>
                                  </p:stCondLst>
                                  <p:iterate type="lt">
                                    <p:tmPct val="50000"/>
                                  </p:iterate>
                                  <p:childTnLst>
                                    <p:set>
                                      <p:cBhvr>
                                        <p:cTn id="80" dur="1" fill="hold">
                                          <p:stCondLst>
                                            <p:cond delay="0"/>
                                          </p:stCondLst>
                                        </p:cTn>
                                        <p:tgtEl>
                                          <p:spTgt spid="5"/>
                                        </p:tgtEl>
                                        <p:attrNameLst>
                                          <p:attrName>style.visibility</p:attrName>
                                        </p:attrNameLst>
                                      </p:cBhvr>
                                      <p:to>
                                        <p:strVal val="visible"/>
                                      </p:to>
                                    </p:set>
                                    <p:anim calcmode="discrete" valueType="clr">
                                      <p:cBhvr override="childStyle">
                                        <p:cTn id="81"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5"/>
                                        </p:tgtEl>
                                        <p:attrNameLst>
                                          <p:attrName>fillcolor</p:attrName>
                                        </p:attrNameLst>
                                      </p:cBhvr>
                                      <p:tavLst>
                                        <p:tav tm="0">
                                          <p:val>
                                            <p:clrVal>
                                              <a:schemeClr val="accent2"/>
                                            </p:clrVal>
                                          </p:val>
                                        </p:tav>
                                        <p:tav tm="50000">
                                          <p:val>
                                            <p:clrVal>
                                              <a:schemeClr val="hlink"/>
                                            </p:clrVal>
                                          </p:val>
                                        </p:tav>
                                      </p:tavLst>
                                    </p:anim>
                                    <p:set>
                                      <p:cBhvr>
                                        <p:cTn id="83" dur="80"/>
                                        <p:tgtEl>
                                          <p:spTgt spid="5"/>
                                        </p:tgtEl>
                                        <p:attrNameLst>
                                          <p:attrName>fill.type</p:attrName>
                                        </p:attrNameLst>
                                      </p:cBhvr>
                                      <p:to>
                                        <p:strVal val="solid"/>
                                      </p:to>
                                    </p:set>
                                  </p:childTnLst>
                                </p:cTn>
                              </p:par>
                            </p:childTnLst>
                          </p:cTn>
                        </p:par>
                      </p:childTnLst>
                    </p:cTn>
                  </p:par>
                  <p:par>
                    <p:cTn id="84" fill="hold">
                      <p:stCondLst>
                        <p:cond delay="indefinite"/>
                      </p:stCondLst>
                      <p:childTnLst>
                        <p:par>
                          <p:cTn id="85" fill="hold">
                            <p:stCondLst>
                              <p:cond delay="0"/>
                            </p:stCondLst>
                            <p:childTnLst>
                              <p:par>
                                <p:cTn id="86" presetID="27" presetClass="entr" presetSubtype="0" fill="hold" grpId="0" nodeType="clickEffect">
                                  <p:stCondLst>
                                    <p:cond delay="0"/>
                                  </p:stCondLst>
                                  <p:iterate type="lt">
                                    <p:tmPct val="50000"/>
                                  </p:iterate>
                                  <p:childTnLst>
                                    <p:set>
                                      <p:cBhvr>
                                        <p:cTn id="87" dur="1" fill="hold">
                                          <p:stCondLst>
                                            <p:cond delay="0"/>
                                          </p:stCondLst>
                                        </p:cTn>
                                        <p:tgtEl>
                                          <p:spTgt spid="4"/>
                                        </p:tgtEl>
                                        <p:attrNameLst>
                                          <p:attrName>style.visibility</p:attrName>
                                        </p:attrNameLst>
                                      </p:cBhvr>
                                      <p:to>
                                        <p:strVal val="visible"/>
                                      </p:to>
                                    </p:set>
                                    <p:anim calcmode="discrete" valueType="clr">
                                      <p:cBhvr override="childStyle">
                                        <p:cTn id="8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9" dur="80"/>
                                        <p:tgtEl>
                                          <p:spTgt spid="4"/>
                                        </p:tgtEl>
                                        <p:attrNameLst>
                                          <p:attrName>fillcolor</p:attrName>
                                        </p:attrNameLst>
                                      </p:cBhvr>
                                      <p:tavLst>
                                        <p:tav tm="0">
                                          <p:val>
                                            <p:clrVal>
                                              <a:schemeClr val="accent2"/>
                                            </p:clrVal>
                                          </p:val>
                                        </p:tav>
                                        <p:tav tm="50000">
                                          <p:val>
                                            <p:clrVal>
                                              <a:schemeClr val="hlink"/>
                                            </p:clrVal>
                                          </p:val>
                                        </p:tav>
                                      </p:tavLst>
                                    </p:anim>
                                    <p:set>
                                      <p:cBhvr>
                                        <p:cTn id="90" dur="80"/>
                                        <p:tgtEl>
                                          <p:spTgt spid="4"/>
                                        </p:tgtEl>
                                        <p:attrNameLst>
                                          <p:attrName>fill.type</p:attrName>
                                        </p:attrNameLst>
                                      </p:cBhvr>
                                      <p:to>
                                        <p:strVal val="solid"/>
                                      </p:to>
                                    </p:set>
                                  </p:childTnLst>
                                </p:cTn>
                              </p:par>
                            </p:childTnLst>
                          </p:cTn>
                        </p:par>
                      </p:childTnLst>
                    </p:cTn>
                  </p:par>
                  <p:par>
                    <p:cTn id="91" fill="hold">
                      <p:stCondLst>
                        <p:cond delay="indefinite"/>
                      </p:stCondLst>
                      <p:childTnLst>
                        <p:par>
                          <p:cTn id="92" fill="hold">
                            <p:stCondLst>
                              <p:cond delay="0"/>
                            </p:stCondLst>
                            <p:childTnLst>
                              <p:par>
                                <p:cTn id="93" presetID="27" presetClass="entr" presetSubtype="0" fill="hold" grpId="0" nodeType="clickEffect">
                                  <p:stCondLst>
                                    <p:cond delay="0"/>
                                  </p:stCondLst>
                                  <p:iterate type="lt">
                                    <p:tmPct val="50000"/>
                                  </p:iterate>
                                  <p:childTnLst>
                                    <p:set>
                                      <p:cBhvr>
                                        <p:cTn id="94" dur="1" fill="hold">
                                          <p:stCondLst>
                                            <p:cond delay="0"/>
                                          </p:stCondLst>
                                        </p:cTn>
                                        <p:tgtEl>
                                          <p:spTgt spid="6"/>
                                        </p:tgtEl>
                                        <p:attrNameLst>
                                          <p:attrName>style.visibility</p:attrName>
                                        </p:attrNameLst>
                                      </p:cBhvr>
                                      <p:to>
                                        <p:strVal val="visible"/>
                                      </p:to>
                                    </p:set>
                                    <p:anim calcmode="discrete" valueType="clr">
                                      <p:cBhvr override="childStyle">
                                        <p:cTn id="95"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96" dur="80"/>
                                        <p:tgtEl>
                                          <p:spTgt spid="6"/>
                                        </p:tgtEl>
                                        <p:attrNameLst>
                                          <p:attrName>fillcolor</p:attrName>
                                        </p:attrNameLst>
                                      </p:cBhvr>
                                      <p:tavLst>
                                        <p:tav tm="0">
                                          <p:val>
                                            <p:clrVal>
                                              <a:schemeClr val="accent2"/>
                                            </p:clrVal>
                                          </p:val>
                                        </p:tav>
                                        <p:tav tm="50000">
                                          <p:val>
                                            <p:clrVal>
                                              <a:schemeClr val="hlink"/>
                                            </p:clrVal>
                                          </p:val>
                                        </p:tav>
                                      </p:tavLst>
                                    </p:anim>
                                    <p:set>
                                      <p:cBhvr>
                                        <p:cTn id="97" dur="80"/>
                                        <p:tgtEl>
                                          <p:spTgt spid="6"/>
                                        </p:tgtEl>
                                        <p:attrNameLst>
                                          <p:attrName>fill.type</p:attrName>
                                        </p:attrNameLst>
                                      </p:cBhvr>
                                      <p:to>
                                        <p:strVal val="solid"/>
                                      </p:to>
                                    </p:set>
                                  </p:childTnLst>
                                </p:cTn>
                              </p:par>
                            </p:childTnLst>
                          </p:cTn>
                        </p:par>
                      </p:childTnLst>
                    </p:cTn>
                  </p:par>
                  <p:par>
                    <p:cTn id="98" fill="hold">
                      <p:stCondLst>
                        <p:cond delay="indefinite"/>
                      </p:stCondLst>
                      <p:childTnLst>
                        <p:par>
                          <p:cTn id="99" fill="hold">
                            <p:stCondLst>
                              <p:cond delay="0"/>
                            </p:stCondLst>
                            <p:childTnLst>
                              <p:par>
                                <p:cTn id="100" presetID="27" presetClass="entr" presetSubtype="0" fill="hold" grpId="0" nodeType="clickEffect">
                                  <p:stCondLst>
                                    <p:cond delay="0"/>
                                  </p:stCondLst>
                                  <p:iterate type="lt">
                                    <p:tmPct val="50000"/>
                                  </p:iterate>
                                  <p:childTnLst>
                                    <p:set>
                                      <p:cBhvr>
                                        <p:cTn id="101" dur="1" fill="hold">
                                          <p:stCondLst>
                                            <p:cond delay="0"/>
                                          </p:stCondLst>
                                        </p:cTn>
                                        <p:tgtEl>
                                          <p:spTgt spid="82951"/>
                                        </p:tgtEl>
                                        <p:attrNameLst>
                                          <p:attrName>style.visibility</p:attrName>
                                        </p:attrNameLst>
                                      </p:cBhvr>
                                      <p:to>
                                        <p:strVal val="visible"/>
                                      </p:to>
                                    </p:set>
                                    <p:anim calcmode="discrete" valueType="clr">
                                      <p:cBhvr override="childStyle">
                                        <p:cTn id="102" dur="80"/>
                                        <p:tgtEl>
                                          <p:spTgt spid="82951"/>
                                        </p:tgtEl>
                                        <p:attrNameLst>
                                          <p:attrName>style.color</p:attrName>
                                        </p:attrNameLst>
                                      </p:cBhvr>
                                      <p:tavLst>
                                        <p:tav tm="0">
                                          <p:val>
                                            <p:clrVal>
                                              <a:schemeClr val="accent2"/>
                                            </p:clrVal>
                                          </p:val>
                                        </p:tav>
                                        <p:tav tm="50000">
                                          <p:val>
                                            <p:clrVal>
                                              <a:schemeClr val="hlink"/>
                                            </p:clrVal>
                                          </p:val>
                                        </p:tav>
                                      </p:tavLst>
                                    </p:anim>
                                    <p:anim calcmode="discrete" valueType="clr">
                                      <p:cBhvr>
                                        <p:cTn id="103" dur="80"/>
                                        <p:tgtEl>
                                          <p:spTgt spid="82951"/>
                                        </p:tgtEl>
                                        <p:attrNameLst>
                                          <p:attrName>fillcolor</p:attrName>
                                        </p:attrNameLst>
                                      </p:cBhvr>
                                      <p:tavLst>
                                        <p:tav tm="0">
                                          <p:val>
                                            <p:clrVal>
                                              <a:schemeClr val="accent2"/>
                                            </p:clrVal>
                                          </p:val>
                                        </p:tav>
                                        <p:tav tm="50000">
                                          <p:val>
                                            <p:clrVal>
                                              <a:schemeClr val="hlink"/>
                                            </p:clrVal>
                                          </p:val>
                                        </p:tav>
                                      </p:tavLst>
                                    </p:anim>
                                    <p:set>
                                      <p:cBhvr>
                                        <p:cTn id="104" dur="80"/>
                                        <p:tgtEl>
                                          <p:spTgt spid="82951"/>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27" presetClass="entr" presetSubtype="0" fill="hold" grpId="0" nodeType="clickEffect">
                                  <p:stCondLst>
                                    <p:cond delay="0"/>
                                  </p:stCondLst>
                                  <p:iterate type="lt">
                                    <p:tmPct val="50000"/>
                                  </p:iterate>
                                  <p:childTnLst>
                                    <p:set>
                                      <p:cBhvr>
                                        <p:cTn id="108" dur="1" fill="hold">
                                          <p:stCondLst>
                                            <p:cond delay="0"/>
                                          </p:stCondLst>
                                        </p:cTn>
                                        <p:tgtEl>
                                          <p:spTgt spid="82952"/>
                                        </p:tgtEl>
                                        <p:attrNameLst>
                                          <p:attrName>style.visibility</p:attrName>
                                        </p:attrNameLst>
                                      </p:cBhvr>
                                      <p:to>
                                        <p:strVal val="visible"/>
                                      </p:to>
                                    </p:set>
                                    <p:anim calcmode="discrete" valueType="clr">
                                      <p:cBhvr override="childStyle">
                                        <p:cTn id="109" dur="80"/>
                                        <p:tgtEl>
                                          <p:spTgt spid="82952"/>
                                        </p:tgtEl>
                                        <p:attrNameLst>
                                          <p:attrName>style.color</p:attrName>
                                        </p:attrNameLst>
                                      </p:cBhvr>
                                      <p:tavLst>
                                        <p:tav tm="0">
                                          <p:val>
                                            <p:clrVal>
                                              <a:schemeClr val="accent2"/>
                                            </p:clrVal>
                                          </p:val>
                                        </p:tav>
                                        <p:tav tm="50000">
                                          <p:val>
                                            <p:clrVal>
                                              <a:schemeClr val="hlink"/>
                                            </p:clrVal>
                                          </p:val>
                                        </p:tav>
                                      </p:tavLst>
                                    </p:anim>
                                    <p:anim calcmode="discrete" valueType="clr">
                                      <p:cBhvr>
                                        <p:cTn id="110" dur="80"/>
                                        <p:tgtEl>
                                          <p:spTgt spid="82952"/>
                                        </p:tgtEl>
                                        <p:attrNameLst>
                                          <p:attrName>fillcolor</p:attrName>
                                        </p:attrNameLst>
                                      </p:cBhvr>
                                      <p:tavLst>
                                        <p:tav tm="0">
                                          <p:val>
                                            <p:clrVal>
                                              <a:schemeClr val="accent2"/>
                                            </p:clrVal>
                                          </p:val>
                                        </p:tav>
                                        <p:tav tm="50000">
                                          <p:val>
                                            <p:clrVal>
                                              <a:schemeClr val="hlink"/>
                                            </p:clrVal>
                                          </p:val>
                                        </p:tav>
                                      </p:tavLst>
                                    </p:anim>
                                    <p:set>
                                      <p:cBhvr>
                                        <p:cTn id="111" dur="80"/>
                                        <p:tgtEl>
                                          <p:spTgt spid="82952"/>
                                        </p:tgtEl>
                                        <p:attrNameLst>
                                          <p:attrName>fill.type</p:attrName>
                                        </p:attrNameLst>
                                      </p:cBhvr>
                                      <p:to>
                                        <p:strVal val="solid"/>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82954"/>
                                        </p:tgtEl>
                                        <p:attrNameLst>
                                          <p:attrName>style.visibility</p:attrName>
                                        </p:attrNameLst>
                                      </p:cBhvr>
                                      <p:to>
                                        <p:strVal val="visible"/>
                                      </p:to>
                                    </p:set>
                                  </p:childTnLst>
                                </p:cTn>
                              </p:par>
                            </p:childTnLst>
                          </p:cTn>
                        </p:par>
                        <p:par>
                          <p:cTn id="116" fill="hold">
                            <p:stCondLst>
                              <p:cond delay="0"/>
                            </p:stCondLst>
                            <p:childTnLst>
                              <p:par>
                                <p:cTn id="117" presetID="27" presetClass="entr" presetSubtype="0" fill="hold" grpId="0" nodeType="afterEffect">
                                  <p:stCondLst>
                                    <p:cond delay="0"/>
                                  </p:stCondLst>
                                  <p:iterate type="lt">
                                    <p:tmPct val="50000"/>
                                  </p:iterate>
                                  <p:childTnLst>
                                    <p:set>
                                      <p:cBhvr>
                                        <p:cTn id="118" dur="1" fill="hold">
                                          <p:stCondLst>
                                            <p:cond delay="0"/>
                                          </p:stCondLst>
                                        </p:cTn>
                                        <p:tgtEl>
                                          <p:spTgt spid="82955"/>
                                        </p:tgtEl>
                                        <p:attrNameLst>
                                          <p:attrName>style.visibility</p:attrName>
                                        </p:attrNameLst>
                                      </p:cBhvr>
                                      <p:to>
                                        <p:strVal val="visible"/>
                                      </p:to>
                                    </p:set>
                                    <p:anim calcmode="discrete" valueType="clr">
                                      <p:cBhvr override="childStyle">
                                        <p:cTn id="119" dur="80"/>
                                        <p:tgtEl>
                                          <p:spTgt spid="82955"/>
                                        </p:tgtEl>
                                        <p:attrNameLst>
                                          <p:attrName>style.color</p:attrName>
                                        </p:attrNameLst>
                                      </p:cBhvr>
                                      <p:tavLst>
                                        <p:tav tm="0">
                                          <p:val>
                                            <p:clrVal>
                                              <a:schemeClr val="accent2"/>
                                            </p:clrVal>
                                          </p:val>
                                        </p:tav>
                                        <p:tav tm="50000">
                                          <p:val>
                                            <p:clrVal>
                                              <a:schemeClr val="hlink"/>
                                            </p:clrVal>
                                          </p:val>
                                        </p:tav>
                                      </p:tavLst>
                                    </p:anim>
                                    <p:anim calcmode="discrete" valueType="clr">
                                      <p:cBhvr>
                                        <p:cTn id="120" dur="80"/>
                                        <p:tgtEl>
                                          <p:spTgt spid="82955"/>
                                        </p:tgtEl>
                                        <p:attrNameLst>
                                          <p:attrName>fillcolor</p:attrName>
                                        </p:attrNameLst>
                                      </p:cBhvr>
                                      <p:tavLst>
                                        <p:tav tm="0">
                                          <p:val>
                                            <p:clrVal>
                                              <a:schemeClr val="accent2"/>
                                            </p:clrVal>
                                          </p:val>
                                        </p:tav>
                                        <p:tav tm="50000">
                                          <p:val>
                                            <p:clrVal>
                                              <a:schemeClr val="hlink"/>
                                            </p:clrVal>
                                          </p:val>
                                        </p:tav>
                                      </p:tavLst>
                                    </p:anim>
                                    <p:set>
                                      <p:cBhvr>
                                        <p:cTn id="121" dur="80"/>
                                        <p:tgtEl>
                                          <p:spTgt spid="82955"/>
                                        </p:tgtEl>
                                        <p:attrNameLst>
                                          <p:attrName>fill.type</p:attrName>
                                        </p:attrNameLst>
                                      </p:cBhvr>
                                      <p:to>
                                        <p:strVal val="solid"/>
                                      </p:to>
                                    </p:set>
                                  </p:childTnLst>
                                </p:cTn>
                              </p:par>
                            </p:childTnLst>
                          </p:cTn>
                        </p:par>
                        <p:par>
                          <p:cTn id="122" fill="hold">
                            <p:stCondLst>
                              <p:cond delay="120"/>
                            </p:stCondLst>
                            <p:childTnLst>
                              <p:par>
                                <p:cTn id="123" presetID="27" presetClass="entr" presetSubtype="0" fill="hold" grpId="0" nodeType="afterEffect">
                                  <p:stCondLst>
                                    <p:cond delay="0"/>
                                  </p:stCondLst>
                                  <p:iterate type="lt">
                                    <p:tmPct val="50000"/>
                                  </p:iterate>
                                  <p:childTnLst>
                                    <p:set>
                                      <p:cBhvr>
                                        <p:cTn id="124" dur="1" fill="hold">
                                          <p:stCondLst>
                                            <p:cond delay="0"/>
                                          </p:stCondLst>
                                        </p:cTn>
                                        <p:tgtEl>
                                          <p:spTgt spid="82953"/>
                                        </p:tgtEl>
                                        <p:attrNameLst>
                                          <p:attrName>style.visibility</p:attrName>
                                        </p:attrNameLst>
                                      </p:cBhvr>
                                      <p:to>
                                        <p:strVal val="visible"/>
                                      </p:to>
                                    </p:set>
                                    <p:anim calcmode="discrete" valueType="clr">
                                      <p:cBhvr override="childStyle">
                                        <p:cTn id="125" dur="80"/>
                                        <p:tgtEl>
                                          <p:spTgt spid="82953"/>
                                        </p:tgtEl>
                                        <p:attrNameLst>
                                          <p:attrName>style.color</p:attrName>
                                        </p:attrNameLst>
                                      </p:cBhvr>
                                      <p:tavLst>
                                        <p:tav tm="0">
                                          <p:val>
                                            <p:clrVal>
                                              <a:schemeClr val="accent2"/>
                                            </p:clrVal>
                                          </p:val>
                                        </p:tav>
                                        <p:tav tm="50000">
                                          <p:val>
                                            <p:clrVal>
                                              <a:schemeClr val="hlink"/>
                                            </p:clrVal>
                                          </p:val>
                                        </p:tav>
                                      </p:tavLst>
                                    </p:anim>
                                    <p:anim calcmode="discrete" valueType="clr">
                                      <p:cBhvr>
                                        <p:cTn id="126" dur="80"/>
                                        <p:tgtEl>
                                          <p:spTgt spid="82953"/>
                                        </p:tgtEl>
                                        <p:attrNameLst>
                                          <p:attrName>fillcolor</p:attrName>
                                        </p:attrNameLst>
                                      </p:cBhvr>
                                      <p:tavLst>
                                        <p:tav tm="0">
                                          <p:val>
                                            <p:clrVal>
                                              <a:schemeClr val="accent2"/>
                                            </p:clrVal>
                                          </p:val>
                                        </p:tav>
                                        <p:tav tm="50000">
                                          <p:val>
                                            <p:clrVal>
                                              <a:schemeClr val="hlink"/>
                                            </p:clrVal>
                                          </p:val>
                                        </p:tav>
                                      </p:tavLst>
                                    </p:anim>
                                    <p:set>
                                      <p:cBhvr>
                                        <p:cTn id="127" dur="80"/>
                                        <p:tgtEl>
                                          <p:spTgt spid="82953"/>
                                        </p:tgtEl>
                                        <p:attrNameLst>
                                          <p:attrName>fill.type</p:attrName>
                                        </p:attrNameLst>
                                      </p:cBhvr>
                                      <p:to>
                                        <p:strVal val="solid"/>
                                      </p:to>
                                    </p:set>
                                  </p:childTnLst>
                                </p:cTn>
                              </p:par>
                            </p:childTnLst>
                          </p:cTn>
                        </p:par>
                      </p:childTnLst>
                    </p:cTn>
                  </p:par>
                  <p:par>
                    <p:cTn id="128" fill="hold">
                      <p:stCondLst>
                        <p:cond delay="indefinite"/>
                      </p:stCondLst>
                      <p:childTnLst>
                        <p:par>
                          <p:cTn id="129" fill="hold">
                            <p:stCondLst>
                              <p:cond delay="0"/>
                            </p:stCondLst>
                            <p:childTnLst>
                              <p:par>
                                <p:cTn id="130" presetID="27" presetClass="entr" presetSubtype="0" fill="hold" grpId="0" nodeType="clickEffect">
                                  <p:stCondLst>
                                    <p:cond delay="0"/>
                                  </p:stCondLst>
                                  <p:iterate type="lt">
                                    <p:tmPct val="50000"/>
                                  </p:iterate>
                                  <p:childTnLst>
                                    <p:set>
                                      <p:cBhvr>
                                        <p:cTn id="131" dur="1" fill="hold">
                                          <p:stCondLst>
                                            <p:cond delay="0"/>
                                          </p:stCondLst>
                                        </p:cTn>
                                        <p:tgtEl>
                                          <p:spTgt spid="82959"/>
                                        </p:tgtEl>
                                        <p:attrNameLst>
                                          <p:attrName>style.visibility</p:attrName>
                                        </p:attrNameLst>
                                      </p:cBhvr>
                                      <p:to>
                                        <p:strVal val="visible"/>
                                      </p:to>
                                    </p:set>
                                    <p:anim calcmode="discrete" valueType="clr">
                                      <p:cBhvr override="childStyle">
                                        <p:cTn id="132" dur="80"/>
                                        <p:tgtEl>
                                          <p:spTgt spid="82959"/>
                                        </p:tgtEl>
                                        <p:attrNameLst>
                                          <p:attrName>style.color</p:attrName>
                                        </p:attrNameLst>
                                      </p:cBhvr>
                                      <p:tavLst>
                                        <p:tav tm="0">
                                          <p:val>
                                            <p:clrVal>
                                              <a:schemeClr val="accent2"/>
                                            </p:clrVal>
                                          </p:val>
                                        </p:tav>
                                        <p:tav tm="50000">
                                          <p:val>
                                            <p:clrVal>
                                              <a:schemeClr val="hlink"/>
                                            </p:clrVal>
                                          </p:val>
                                        </p:tav>
                                      </p:tavLst>
                                    </p:anim>
                                    <p:anim calcmode="discrete" valueType="clr">
                                      <p:cBhvr>
                                        <p:cTn id="133" dur="80"/>
                                        <p:tgtEl>
                                          <p:spTgt spid="82959"/>
                                        </p:tgtEl>
                                        <p:attrNameLst>
                                          <p:attrName>fillcolor</p:attrName>
                                        </p:attrNameLst>
                                      </p:cBhvr>
                                      <p:tavLst>
                                        <p:tav tm="0">
                                          <p:val>
                                            <p:clrVal>
                                              <a:schemeClr val="accent2"/>
                                            </p:clrVal>
                                          </p:val>
                                        </p:tav>
                                        <p:tav tm="50000">
                                          <p:val>
                                            <p:clrVal>
                                              <a:schemeClr val="hlink"/>
                                            </p:clrVal>
                                          </p:val>
                                        </p:tav>
                                      </p:tavLst>
                                    </p:anim>
                                    <p:set>
                                      <p:cBhvr>
                                        <p:cTn id="134" dur="80"/>
                                        <p:tgtEl>
                                          <p:spTgt spid="82959"/>
                                        </p:tgtEl>
                                        <p:attrNameLst>
                                          <p:attrName>fill.type</p:attrName>
                                        </p:attrNameLst>
                                      </p:cBhvr>
                                      <p:to>
                                        <p:strVal val="solid"/>
                                      </p:to>
                                    </p:set>
                                  </p:childTnLst>
                                </p:cTn>
                              </p:par>
                            </p:childTnLst>
                          </p:cTn>
                        </p:par>
                      </p:childTnLst>
                    </p:cTn>
                  </p:par>
                  <p:par>
                    <p:cTn id="135" fill="hold">
                      <p:stCondLst>
                        <p:cond delay="indefinite"/>
                      </p:stCondLst>
                      <p:childTnLst>
                        <p:par>
                          <p:cTn id="136" fill="hold">
                            <p:stCondLst>
                              <p:cond delay="0"/>
                            </p:stCondLst>
                            <p:childTnLst>
                              <p:par>
                                <p:cTn id="137" presetID="27" presetClass="entr" presetSubtype="0" fill="hold" grpId="0" nodeType="clickEffect">
                                  <p:stCondLst>
                                    <p:cond delay="0"/>
                                  </p:stCondLst>
                                  <p:iterate type="lt">
                                    <p:tmPct val="50000"/>
                                  </p:iterate>
                                  <p:childTnLst>
                                    <p:set>
                                      <p:cBhvr>
                                        <p:cTn id="138" dur="1" fill="hold">
                                          <p:stCondLst>
                                            <p:cond delay="0"/>
                                          </p:stCondLst>
                                        </p:cTn>
                                        <p:tgtEl>
                                          <p:spTgt spid="3"/>
                                        </p:tgtEl>
                                        <p:attrNameLst>
                                          <p:attrName>style.visibility</p:attrName>
                                        </p:attrNameLst>
                                      </p:cBhvr>
                                      <p:to>
                                        <p:strVal val="visible"/>
                                      </p:to>
                                    </p:set>
                                    <p:anim calcmode="discrete" valueType="clr">
                                      <p:cBhvr override="childStyle">
                                        <p:cTn id="139"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40" dur="80"/>
                                        <p:tgtEl>
                                          <p:spTgt spid="3"/>
                                        </p:tgtEl>
                                        <p:attrNameLst>
                                          <p:attrName>fillcolor</p:attrName>
                                        </p:attrNameLst>
                                      </p:cBhvr>
                                      <p:tavLst>
                                        <p:tav tm="0">
                                          <p:val>
                                            <p:clrVal>
                                              <a:schemeClr val="accent2"/>
                                            </p:clrVal>
                                          </p:val>
                                        </p:tav>
                                        <p:tav tm="50000">
                                          <p:val>
                                            <p:clrVal>
                                              <a:schemeClr val="hlink"/>
                                            </p:clrVal>
                                          </p:val>
                                        </p:tav>
                                      </p:tavLst>
                                    </p:anim>
                                    <p:set>
                                      <p:cBhvr>
                                        <p:cTn id="141" dur="80"/>
                                        <p:tgtEl>
                                          <p:spTgt spid="3"/>
                                        </p:tgtEl>
                                        <p:attrNameLst>
                                          <p:attrName>fill.type</p:attrName>
                                        </p:attrNameLst>
                                      </p:cBhvr>
                                      <p:to>
                                        <p:strVal val="solid"/>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82956"/>
                                        </p:tgtEl>
                                        <p:attrNameLst>
                                          <p:attrName>style.visibility</p:attrName>
                                        </p:attrNameLst>
                                      </p:cBhvr>
                                      <p:to>
                                        <p:strVal val="visible"/>
                                      </p:to>
                                    </p:set>
                                  </p:childTnLst>
                                </p:cTn>
                              </p:par>
                            </p:childTnLst>
                          </p:cTn>
                        </p:par>
                        <p:par>
                          <p:cTn id="146" fill="hold">
                            <p:stCondLst>
                              <p:cond delay="0"/>
                            </p:stCondLst>
                            <p:childTnLst>
                              <p:par>
                                <p:cTn id="147" presetID="27" presetClass="entr" presetSubtype="0" fill="hold" grpId="0" nodeType="afterEffect">
                                  <p:stCondLst>
                                    <p:cond delay="0"/>
                                  </p:stCondLst>
                                  <p:iterate type="lt">
                                    <p:tmPct val="50000"/>
                                  </p:iterate>
                                  <p:childTnLst>
                                    <p:set>
                                      <p:cBhvr>
                                        <p:cTn id="148" dur="1" fill="hold">
                                          <p:stCondLst>
                                            <p:cond delay="0"/>
                                          </p:stCondLst>
                                        </p:cTn>
                                        <p:tgtEl>
                                          <p:spTgt spid="82957"/>
                                        </p:tgtEl>
                                        <p:attrNameLst>
                                          <p:attrName>style.visibility</p:attrName>
                                        </p:attrNameLst>
                                      </p:cBhvr>
                                      <p:to>
                                        <p:strVal val="visible"/>
                                      </p:to>
                                    </p:set>
                                    <p:anim calcmode="discrete" valueType="clr">
                                      <p:cBhvr override="childStyle">
                                        <p:cTn id="149" dur="80"/>
                                        <p:tgtEl>
                                          <p:spTgt spid="82957"/>
                                        </p:tgtEl>
                                        <p:attrNameLst>
                                          <p:attrName>style.color</p:attrName>
                                        </p:attrNameLst>
                                      </p:cBhvr>
                                      <p:tavLst>
                                        <p:tav tm="0">
                                          <p:val>
                                            <p:clrVal>
                                              <a:schemeClr val="accent2"/>
                                            </p:clrVal>
                                          </p:val>
                                        </p:tav>
                                        <p:tav tm="50000">
                                          <p:val>
                                            <p:clrVal>
                                              <a:schemeClr val="hlink"/>
                                            </p:clrVal>
                                          </p:val>
                                        </p:tav>
                                      </p:tavLst>
                                    </p:anim>
                                    <p:anim calcmode="discrete" valueType="clr">
                                      <p:cBhvr>
                                        <p:cTn id="150" dur="80"/>
                                        <p:tgtEl>
                                          <p:spTgt spid="82957"/>
                                        </p:tgtEl>
                                        <p:attrNameLst>
                                          <p:attrName>fillcolor</p:attrName>
                                        </p:attrNameLst>
                                      </p:cBhvr>
                                      <p:tavLst>
                                        <p:tav tm="0">
                                          <p:val>
                                            <p:clrVal>
                                              <a:schemeClr val="accent2"/>
                                            </p:clrVal>
                                          </p:val>
                                        </p:tav>
                                        <p:tav tm="50000">
                                          <p:val>
                                            <p:clrVal>
                                              <a:schemeClr val="hlink"/>
                                            </p:clrVal>
                                          </p:val>
                                        </p:tav>
                                      </p:tavLst>
                                    </p:anim>
                                    <p:set>
                                      <p:cBhvr>
                                        <p:cTn id="151" dur="80"/>
                                        <p:tgtEl>
                                          <p:spTgt spid="82957"/>
                                        </p:tgtEl>
                                        <p:attrNameLst>
                                          <p:attrName>fill.type</p:attrName>
                                        </p:attrNameLst>
                                      </p:cBhvr>
                                      <p:to>
                                        <p:strVal val="solid"/>
                                      </p:to>
                                    </p:set>
                                  </p:childTnLst>
                                </p:cTn>
                              </p:par>
                            </p:childTnLst>
                          </p:cTn>
                        </p:par>
                        <p:par>
                          <p:cTn id="152" fill="hold">
                            <p:stCondLst>
                              <p:cond delay="120"/>
                            </p:stCondLst>
                            <p:childTnLst>
                              <p:par>
                                <p:cTn id="153" presetID="27" presetClass="entr" presetSubtype="0" fill="hold" grpId="0" nodeType="afterEffect">
                                  <p:stCondLst>
                                    <p:cond delay="0"/>
                                  </p:stCondLst>
                                  <p:iterate type="lt">
                                    <p:tmPct val="50000"/>
                                  </p:iterate>
                                  <p:childTnLst>
                                    <p:set>
                                      <p:cBhvr>
                                        <p:cTn id="154" dur="1" fill="hold">
                                          <p:stCondLst>
                                            <p:cond delay="0"/>
                                          </p:stCondLst>
                                        </p:cTn>
                                        <p:tgtEl>
                                          <p:spTgt spid="82958"/>
                                        </p:tgtEl>
                                        <p:attrNameLst>
                                          <p:attrName>style.visibility</p:attrName>
                                        </p:attrNameLst>
                                      </p:cBhvr>
                                      <p:to>
                                        <p:strVal val="visible"/>
                                      </p:to>
                                    </p:set>
                                    <p:anim calcmode="discrete" valueType="clr">
                                      <p:cBhvr override="childStyle">
                                        <p:cTn id="155" dur="80"/>
                                        <p:tgtEl>
                                          <p:spTgt spid="82958"/>
                                        </p:tgtEl>
                                        <p:attrNameLst>
                                          <p:attrName>style.color</p:attrName>
                                        </p:attrNameLst>
                                      </p:cBhvr>
                                      <p:tavLst>
                                        <p:tav tm="0">
                                          <p:val>
                                            <p:clrVal>
                                              <a:schemeClr val="accent2"/>
                                            </p:clrVal>
                                          </p:val>
                                        </p:tav>
                                        <p:tav tm="50000">
                                          <p:val>
                                            <p:clrVal>
                                              <a:schemeClr val="hlink"/>
                                            </p:clrVal>
                                          </p:val>
                                        </p:tav>
                                      </p:tavLst>
                                    </p:anim>
                                    <p:anim calcmode="discrete" valueType="clr">
                                      <p:cBhvr>
                                        <p:cTn id="156" dur="80"/>
                                        <p:tgtEl>
                                          <p:spTgt spid="82958"/>
                                        </p:tgtEl>
                                        <p:attrNameLst>
                                          <p:attrName>fillcolor</p:attrName>
                                        </p:attrNameLst>
                                      </p:cBhvr>
                                      <p:tavLst>
                                        <p:tav tm="0">
                                          <p:val>
                                            <p:clrVal>
                                              <a:schemeClr val="accent2"/>
                                            </p:clrVal>
                                          </p:val>
                                        </p:tav>
                                        <p:tav tm="50000">
                                          <p:val>
                                            <p:clrVal>
                                              <a:schemeClr val="hlink"/>
                                            </p:clrVal>
                                          </p:val>
                                        </p:tav>
                                      </p:tavLst>
                                    </p:anim>
                                    <p:set>
                                      <p:cBhvr>
                                        <p:cTn id="157" dur="80"/>
                                        <p:tgtEl>
                                          <p:spTgt spid="8295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5" grpId="0"/>
      <p:bldP spid="82945" grpId="1"/>
      <p:bldP spid="49154" grpId="0"/>
      <p:bldP spid="49154" grpId="1"/>
      <p:bldP spid="49163" grpId="0"/>
      <p:bldP spid="49163" grpId="1"/>
      <p:bldP spid="82948" grpId="0"/>
      <p:bldP spid="82948" grpId="1"/>
      <p:bldP spid="82949" grpId="0"/>
      <p:bldP spid="82949" grpId="1"/>
      <p:bldP spid="2" grpId="0"/>
      <p:bldP spid="2" grpId="1"/>
      <p:bldP spid="82950" grpId="0"/>
      <p:bldP spid="82950" grpId="1"/>
      <p:bldP spid="82951" grpId="0"/>
      <p:bldP spid="82951" grpId="1"/>
      <p:bldP spid="82952" grpId="0"/>
      <p:bldP spid="82952" grpId="1"/>
      <p:bldP spid="82954" grpId="0" bldLvl="0" animBg="1"/>
      <p:bldP spid="82954" grpId="1" animBg="1"/>
      <p:bldP spid="82955" grpId="0"/>
      <p:bldP spid="82955" grpId="1"/>
      <p:bldP spid="82953" grpId="0"/>
      <p:bldP spid="82953" grpId="1"/>
      <p:bldP spid="82959" grpId="0"/>
      <p:bldP spid="82959" grpId="1"/>
      <p:bldP spid="82956" grpId="0" bldLvl="0" animBg="1"/>
      <p:bldP spid="82956" grpId="1" animBg="1"/>
      <p:bldP spid="82957" grpId="0"/>
      <p:bldP spid="82957" grpId="1"/>
      <p:bldP spid="82958" grpId="0"/>
      <p:bldP spid="82958" grpId="1"/>
      <p:bldP spid="3" grpId="0"/>
      <p:bldP spid="3" grpId="1"/>
      <p:bldP spid="82960" grpId="0"/>
      <p:bldP spid="82960" grpId="1"/>
      <p:bldP spid="82961" grpId="0"/>
      <p:bldP spid="82961" grpId="1"/>
      <p:bldP spid="82962" grpId="0" bldLvl="0" animBg="1"/>
      <p:bldP spid="82962" grpId="1" animBg="1"/>
      <p:bldP spid="82963" grpId="0"/>
      <p:bldP spid="82963" grpId="1"/>
      <p:bldP spid="82964" grpId="0"/>
      <p:bldP spid="82964" grpId="1"/>
      <p:bldP spid="5" grpId="0"/>
      <p:bldP spid="5" grpId="1"/>
      <p:bldP spid="4" grpId="0"/>
      <p:bldP spid="4" grpId="1"/>
      <p:bldP spid="6" grpId="0"/>
      <p:bldP spid="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矩形 53251"/>
          <p:cNvSpPr/>
          <p:nvPr/>
        </p:nvSpPr>
        <p:spPr>
          <a:xfrm>
            <a:off x="727075" y="676275"/>
            <a:ext cx="4086225" cy="398780"/>
          </a:xfrm>
          <a:prstGeom prst="rect">
            <a:avLst/>
          </a:prstGeom>
          <a:noFill/>
          <a:ln w="9525">
            <a:noFill/>
          </a:ln>
        </p:spPr>
        <p:txBody>
          <a:bodyPr wrap="square" anchor="t" anchorCtr="0">
            <a:spAutoFit/>
          </a:bodyPr>
          <a:p>
            <a:pPr eaLnBrk="0" hangingPunct="0"/>
            <a:r>
              <a:rPr lang="en-US" altLang="zh-CN" sz="2000" dirty="0">
                <a:solidFill>
                  <a:srgbClr val="C00000"/>
                </a:solidFill>
                <a:latin typeface="Comic Sans MS" panose="030F0702030302020204" pitchFamily="2" charset="0"/>
                <a:ea typeface="宋体" panose="02010600030101010101" pitchFamily="2" charset="-122"/>
              </a:rPr>
              <a:t>(a) </a:t>
            </a:r>
            <a:r>
              <a:rPr lang="zh-CN" altLang="zh-CN" sz="2000" dirty="0">
                <a:solidFill>
                  <a:srgbClr val="C00000"/>
                </a:solidFill>
                <a:latin typeface="Comic Sans MS" panose="030F0702030302020204" pitchFamily="2" charset="0"/>
                <a:ea typeface="宋体" panose="02010600030101010101" pitchFamily="2" charset="-122"/>
              </a:rPr>
              <a:t>计数容量的扩展</a:t>
            </a:r>
            <a:endParaRPr lang="zh-CN" altLang="zh-CN" sz="2000" dirty="0">
              <a:solidFill>
                <a:srgbClr val="C00000"/>
              </a:solidFill>
              <a:latin typeface="Comic Sans MS" panose="030F0702030302020204" pitchFamily="2" charset="0"/>
              <a:ea typeface="宋体" panose="02010600030101010101" pitchFamily="2" charset="-122"/>
            </a:endParaRPr>
          </a:p>
        </p:txBody>
      </p:sp>
      <p:sp>
        <p:nvSpPr>
          <p:cNvPr id="83970" name="矩形 53251"/>
          <p:cNvSpPr/>
          <p:nvPr/>
        </p:nvSpPr>
        <p:spPr>
          <a:xfrm>
            <a:off x="727075" y="1154113"/>
            <a:ext cx="7839075" cy="1338262"/>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zh-CN" dirty="0">
                <a:latin typeface="Comic Sans MS" panose="030F0702030302020204" pitchFamily="2" charset="0"/>
                <a:ea typeface="宋体" panose="02010600030101010101" pitchFamily="2" charset="-122"/>
              </a:rPr>
              <a:t>当单片计数器的容量不能满足设计要求时，就需要将多片计数器级联以扩展计数容量。例如，将两片十进制计数器级联可以扩展成100进制计数器，将两片十六进制计数器级联可以扩展成256进制计数器。</a:t>
            </a:r>
            <a:endParaRPr lang="zh-CN" altLang="zh-CN" dirty="0">
              <a:latin typeface="Comic Sans MS" panose="030F0702030302020204" pitchFamily="2" charset="0"/>
              <a:ea typeface="宋体" panose="02010600030101010101" pitchFamily="2" charset="-122"/>
            </a:endParaRPr>
          </a:p>
        </p:txBody>
      </p:sp>
      <p:graphicFrame>
        <p:nvGraphicFramePr>
          <p:cNvPr id="83971" name="对象 -2147482197"/>
          <p:cNvGraphicFramePr>
            <a:graphicFrameLocks noChangeAspect="1"/>
          </p:cNvGraphicFramePr>
          <p:nvPr/>
        </p:nvGraphicFramePr>
        <p:xfrm>
          <a:off x="1693863" y="3609975"/>
          <a:ext cx="6451600" cy="2117725"/>
        </p:xfrm>
        <a:graphic>
          <a:graphicData uri="http://schemas.openxmlformats.org/presentationml/2006/ole">
            <mc:AlternateContent xmlns:mc="http://schemas.openxmlformats.org/markup-compatibility/2006">
              <mc:Choice xmlns:v="urn:schemas-microsoft-com:vml" Requires="v">
                <p:oleObj spid="_x0000_s3174" name="" r:id="rId1" imgW="7886700" imgH="2590800" progId="Visio.Drawing.11">
                  <p:embed/>
                </p:oleObj>
              </mc:Choice>
              <mc:Fallback>
                <p:oleObj name="" r:id="rId1" imgW="7886700" imgH="2590800" progId="Visio.Drawing.11">
                  <p:embed/>
                  <p:pic>
                    <p:nvPicPr>
                      <p:cNvPr id="0" name="图片 3173"/>
                      <p:cNvPicPr/>
                      <p:nvPr/>
                    </p:nvPicPr>
                    <p:blipFill>
                      <a:blip r:embed="rId2"/>
                      <a:stretch>
                        <a:fillRect/>
                      </a:stretch>
                    </p:blipFill>
                    <p:spPr>
                      <a:xfrm>
                        <a:off x="1693863" y="3609975"/>
                        <a:ext cx="6451600" cy="2117725"/>
                      </a:xfrm>
                      <a:prstGeom prst="rect">
                        <a:avLst/>
                      </a:prstGeom>
                      <a:noFill/>
                      <a:ln w="38100">
                        <a:noFill/>
                        <a:miter/>
                      </a:ln>
                    </p:spPr>
                  </p:pic>
                </p:oleObj>
              </mc:Fallback>
            </mc:AlternateContent>
          </a:graphicData>
        </a:graphic>
      </p:graphicFrame>
      <p:sp>
        <p:nvSpPr>
          <p:cNvPr id="83972" name="矩形 53251"/>
          <p:cNvSpPr/>
          <p:nvPr/>
        </p:nvSpPr>
        <p:spPr>
          <a:xfrm>
            <a:off x="3284538" y="5829300"/>
            <a:ext cx="2938462" cy="336550"/>
          </a:xfrm>
          <a:prstGeom prst="rect">
            <a:avLst/>
          </a:prstGeom>
          <a:noFill/>
          <a:ln w="9525">
            <a:noFill/>
          </a:ln>
        </p:spPr>
        <p:txBody>
          <a:bodyPr wrap="square" anchor="t" anchorCtr="0">
            <a:spAutoFit/>
          </a:bodyPr>
          <a:p>
            <a:pPr eaLnBrk="0" hangingPunct="0"/>
            <a:r>
              <a:rPr lang="zh-CN" altLang="zh-CN" sz="1600" dirty="0">
                <a:solidFill>
                  <a:srgbClr val="0070C0"/>
                </a:solidFill>
                <a:latin typeface="Comic Sans MS" panose="030F0702030302020204" pitchFamily="2" charset="0"/>
                <a:ea typeface="宋体" panose="02010600030101010101" pitchFamily="2" charset="-122"/>
              </a:rPr>
              <a:t>并行进位方式 </a:t>
            </a:r>
            <a:r>
              <a:rPr lang="en-US" altLang="zh-CN" sz="1600" dirty="0">
                <a:solidFill>
                  <a:srgbClr val="0070C0"/>
                </a:solidFill>
                <a:latin typeface="Comic Sans MS" panose="030F0702030302020204" pitchFamily="2" charset="0"/>
                <a:ea typeface="宋体" panose="02010600030101010101" pitchFamily="2" charset="-122"/>
              </a:rPr>
              <a:t>(</a:t>
            </a:r>
            <a:r>
              <a:rPr lang="zh-CN" altLang="zh-CN" sz="1600" dirty="0">
                <a:solidFill>
                  <a:srgbClr val="0070C0"/>
                </a:solidFill>
                <a:latin typeface="Comic Sans MS" panose="030F0702030302020204" pitchFamily="2" charset="0"/>
                <a:ea typeface="宋体" panose="02010600030101010101" pitchFamily="2" charset="-122"/>
              </a:rPr>
              <a:t>同步方法</a:t>
            </a:r>
            <a:r>
              <a:rPr lang="en-US" altLang="zh-CN" sz="1600" dirty="0">
                <a:solidFill>
                  <a:srgbClr val="0070C0"/>
                </a:solidFill>
                <a:latin typeface="Comic Sans MS" panose="030F0702030302020204" pitchFamily="2" charset="0"/>
                <a:ea typeface="宋体" panose="02010600030101010101" pitchFamily="2" charset="-122"/>
              </a:rPr>
              <a:t>)</a:t>
            </a:r>
            <a:endParaRPr lang="zh-CN" altLang="zh-CN" sz="1600" dirty="0">
              <a:solidFill>
                <a:srgbClr val="0070C0"/>
              </a:solidFill>
              <a:latin typeface="Comic Sans MS" panose="030F0702030302020204" pitchFamily="2" charset="0"/>
              <a:ea typeface="宋体" panose="02010600030101010101" pitchFamily="2" charset="-122"/>
            </a:endParaRPr>
          </a:p>
        </p:txBody>
      </p:sp>
      <p:sp>
        <p:nvSpPr>
          <p:cNvPr id="83973" name="矩形 53251"/>
          <p:cNvSpPr/>
          <p:nvPr/>
        </p:nvSpPr>
        <p:spPr>
          <a:xfrm>
            <a:off x="1003300" y="3121025"/>
            <a:ext cx="5703888" cy="368300"/>
          </a:xfrm>
          <a:prstGeom prst="rect">
            <a:avLst/>
          </a:prstGeom>
          <a:noFill/>
          <a:ln w="9525">
            <a:noFill/>
          </a:ln>
        </p:spPr>
        <p:txBody>
          <a:bodyPr wrap="square" anchor="t" anchorCtr="0">
            <a:spAutoFit/>
          </a:bodyPr>
          <a:p>
            <a:pPr eaLnBrk="0" hangingPunct="0"/>
            <a:r>
              <a:rPr lang="zh-CN" altLang="zh-CN" dirty="0">
                <a:solidFill>
                  <a:srgbClr val="C00000"/>
                </a:solidFill>
                <a:latin typeface="宋体" panose="02010600030101010101" pitchFamily="2" charset="-122"/>
                <a:ea typeface="宋体" panose="02010600030101010101" pitchFamily="2" charset="-122"/>
              </a:rPr>
              <a:t>计数器容量的扩展有并行进位和串行进位两种方式。</a:t>
            </a:r>
            <a:endParaRPr lang="zh-CN" altLang="zh-CN" dirty="0">
              <a:solidFill>
                <a:srgbClr val="C00000"/>
              </a:solidFill>
              <a:latin typeface="宋体" panose="02010600030101010101" pitchFamily="2" charset="-122"/>
              <a:ea typeface="宋体" panose="02010600030101010101" pitchFamily="2" charset="-122"/>
            </a:endParaRPr>
          </a:p>
        </p:txBody>
      </p:sp>
      <p:sp>
        <p:nvSpPr>
          <p:cNvPr id="2" name="文本框 1"/>
          <p:cNvSpPr txBox="1"/>
          <p:nvPr/>
        </p:nvSpPr>
        <p:spPr>
          <a:xfrm>
            <a:off x="941388" y="2492375"/>
            <a:ext cx="7624762" cy="506413"/>
          </a:xfrm>
          <a:prstGeom prst="rect">
            <a:avLst/>
          </a:prstGeom>
          <a:noFill/>
          <a:ln w="9525">
            <a:noFill/>
          </a:ln>
        </p:spPr>
        <p:txBody>
          <a:bodyPr wrap="none" anchor="t" anchorCtr="0">
            <a:spAutoFit/>
          </a:bodyPr>
          <a:p>
            <a:pPr eaLnBrk="0" hangingPunct="0">
              <a:lnSpc>
                <a:spcPct val="150000"/>
              </a:lnSpc>
            </a:pPr>
            <a:r>
              <a:rPr lang="zh-CN" altLang="zh-CN" dirty="0">
                <a:solidFill>
                  <a:srgbClr val="0070C0"/>
                </a:solidFill>
                <a:latin typeface="Comic Sans MS" panose="030F0702030302020204" pitchFamily="2" charset="0"/>
                <a:ea typeface="宋体" panose="02010600030101010101" pitchFamily="2" charset="-122"/>
              </a:rPr>
              <a:t>一般地，N进制计数器和M进制计数器级联可以扩展出N×M进制计数器。</a:t>
            </a:r>
            <a:endParaRPr lang="zh-CN" altLang="zh-CN" dirty="0">
              <a:solidFill>
                <a:srgbClr val="0070C0"/>
              </a:solidFill>
              <a:latin typeface="Comic Sans MS" panose="030F0702030302020204" pitchFamily="2" charset="0"/>
              <a:ea typeface="宋体" panose="02010600030101010101" pitchFamily="2" charset="-122"/>
            </a:endParaRPr>
          </a:p>
        </p:txBody>
      </p:sp>
      <p:graphicFrame>
        <p:nvGraphicFramePr>
          <p:cNvPr id="11" name="对象 10"/>
          <p:cNvGraphicFramePr/>
          <p:nvPr/>
        </p:nvGraphicFramePr>
        <p:xfrm>
          <a:off x="1371600" y="5727700"/>
          <a:ext cx="1052513" cy="438150"/>
        </p:xfrm>
        <a:graphic>
          <a:graphicData uri="http://schemas.openxmlformats.org/presentationml/2006/ole">
            <mc:AlternateContent xmlns:mc="http://schemas.openxmlformats.org/markup-compatibility/2006">
              <mc:Choice xmlns:v="urn:schemas-microsoft-com:vml" Requires="v">
                <p:oleObj spid="_x0000_s3175" name="" r:id="rId3" imgW="1376045" imgH="544830" progId="Paint.Picture">
                  <p:embed/>
                </p:oleObj>
              </mc:Choice>
              <mc:Fallback>
                <p:oleObj name="" r:id="rId3" imgW="1376045" imgH="544830" progId="Paint.Picture">
                  <p:embed/>
                  <p:pic>
                    <p:nvPicPr>
                      <p:cNvPr id="0" name="图片 3174"/>
                      <p:cNvPicPr/>
                      <p:nvPr/>
                    </p:nvPicPr>
                    <p:blipFill>
                      <a:blip r:embed="rId4"/>
                      <a:stretch>
                        <a:fillRect/>
                      </a:stretch>
                    </p:blipFill>
                    <p:spPr>
                      <a:xfrm>
                        <a:off x="1371600" y="5727700"/>
                        <a:ext cx="1052513" cy="438150"/>
                      </a:xfrm>
                      <a:prstGeom prst="rect">
                        <a:avLst/>
                      </a:prstGeom>
                      <a:noFill/>
                      <a:ln w="38100">
                        <a:noFill/>
                        <a:miter/>
                      </a:ln>
                    </p:spPr>
                  </p:pic>
                </p:oleObj>
              </mc:Fallback>
            </mc:AlternateContent>
          </a:graphicData>
        </a:graphic>
      </p:graphicFrame>
      <p:sp>
        <p:nvSpPr>
          <p:cNvPr id="3" name="文本框 2"/>
          <p:cNvSpPr txBox="1"/>
          <p:nvPr/>
        </p:nvSpPr>
        <p:spPr>
          <a:xfrm>
            <a:off x="1371600" y="3751263"/>
            <a:ext cx="322263" cy="368300"/>
          </a:xfrm>
          <a:prstGeom prst="rect">
            <a:avLst/>
          </a:prstGeom>
          <a:noFill/>
          <a:ln w="9525">
            <a:noFill/>
          </a:ln>
        </p:spPr>
        <p:txBody>
          <a:bodyPr wrap="none" anchor="t" anchorCtr="0">
            <a:spAutoFit/>
          </a:bodyPr>
          <a:p>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1</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7" name="矩形 11270"/>
          <p:cNvSpPr/>
          <p:nvPr/>
        </p:nvSpPr>
        <p:spPr>
          <a:xfrm>
            <a:off x="1693863" y="5330825"/>
            <a:ext cx="458787" cy="3968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4213225" y="4575175"/>
            <a:ext cx="523875" cy="5984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6938963" y="4575175"/>
            <a:ext cx="458787" cy="5984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7221538" y="3609975"/>
            <a:ext cx="458787" cy="5095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8" name="曲线连接符 7"/>
          <p:cNvCxnSpPr/>
          <p:nvPr/>
        </p:nvCxnSpPr>
        <p:spPr>
          <a:xfrm>
            <a:off x="4206875" y="4454525"/>
            <a:ext cx="1012825" cy="198438"/>
          </a:xfrm>
          <a:prstGeom prst="curvedConnector3">
            <a:avLst>
              <a:gd name="adj1" fmla="val 50063"/>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9" name="矩形 11270"/>
          <p:cNvSpPr/>
          <p:nvPr/>
        </p:nvSpPr>
        <p:spPr>
          <a:xfrm>
            <a:off x="2079625" y="4514850"/>
            <a:ext cx="238125" cy="3079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矩形 11270"/>
          <p:cNvSpPr/>
          <p:nvPr/>
        </p:nvSpPr>
        <p:spPr>
          <a:xfrm>
            <a:off x="1693863" y="3736975"/>
            <a:ext cx="458787" cy="3968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3969"/>
                                        </p:tgtEl>
                                        <p:attrNameLst>
                                          <p:attrName>style.visibility</p:attrName>
                                        </p:attrNameLst>
                                      </p:cBhvr>
                                      <p:to>
                                        <p:strVal val="visible"/>
                                      </p:to>
                                    </p:set>
                                    <p:anim calcmode="discrete" valueType="clr">
                                      <p:cBhvr override="childStyle">
                                        <p:cTn id="7" dur="80"/>
                                        <p:tgtEl>
                                          <p:spTgt spid="8396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3969"/>
                                        </p:tgtEl>
                                        <p:attrNameLst>
                                          <p:attrName>fillcolor</p:attrName>
                                        </p:attrNameLst>
                                      </p:cBhvr>
                                      <p:tavLst>
                                        <p:tav tm="0">
                                          <p:val>
                                            <p:clrVal>
                                              <a:schemeClr val="accent2"/>
                                            </p:clrVal>
                                          </p:val>
                                        </p:tav>
                                        <p:tav tm="50000">
                                          <p:val>
                                            <p:clrVal>
                                              <a:schemeClr val="hlink"/>
                                            </p:clrVal>
                                          </p:val>
                                        </p:tav>
                                      </p:tavLst>
                                    </p:anim>
                                    <p:set>
                                      <p:cBhvr>
                                        <p:cTn id="9" dur="80"/>
                                        <p:tgtEl>
                                          <p:spTgt spid="8396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3970"/>
                                        </p:tgtEl>
                                        <p:attrNameLst>
                                          <p:attrName>style.visibility</p:attrName>
                                        </p:attrNameLst>
                                      </p:cBhvr>
                                      <p:to>
                                        <p:strVal val="visible"/>
                                      </p:to>
                                    </p:set>
                                    <p:animEffect transition="in" filter="wipe(left)">
                                      <p:cBhvr>
                                        <p:cTn id="14" dur="500"/>
                                        <p:tgtEl>
                                          <p:spTgt spid="8397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83973"/>
                                        </p:tgtEl>
                                        <p:attrNameLst>
                                          <p:attrName>style.visibility</p:attrName>
                                        </p:attrNameLst>
                                      </p:cBhvr>
                                      <p:to>
                                        <p:strVal val="visible"/>
                                      </p:to>
                                    </p:set>
                                    <p:anim calcmode="discrete" valueType="clr">
                                      <p:cBhvr override="childStyle">
                                        <p:cTn id="24" dur="80"/>
                                        <p:tgtEl>
                                          <p:spTgt spid="83973"/>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83973"/>
                                        </p:tgtEl>
                                        <p:attrNameLst>
                                          <p:attrName>fillcolor</p:attrName>
                                        </p:attrNameLst>
                                      </p:cBhvr>
                                      <p:tavLst>
                                        <p:tav tm="0">
                                          <p:val>
                                            <p:clrVal>
                                              <a:schemeClr val="accent2"/>
                                            </p:clrVal>
                                          </p:val>
                                        </p:tav>
                                        <p:tav tm="50000">
                                          <p:val>
                                            <p:clrVal>
                                              <a:schemeClr val="hlink"/>
                                            </p:clrVal>
                                          </p:val>
                                        </p:tav>
                                      </p:tavLst>
                                    </p:anim>
                                    <p:set>
                                      <p:cBhvr>
                                        <p:cTn id="26" dur="80"/>
                                        <p:tgtEl>
                                          <p:spTgt spid="83973"/>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83971"/>
                                        </p:tgtEl>
                                        <p:attrNameLst>
                                          <p:attrName>style.visibility</p:attrName>
                                        </p:attrNameLst>
                                      </p:cBhvr>
                                      <p:to>
                                        <p:strVal val="visible"/>
                                      </p:to>
                                    </p:set>
                                    <p:animEffect transition="in" filter="dissolve">
                                      <p:cBhvr>
                                        <p:cTn id="31" dur="500"/>
                                        <p:tgtEl>
                                          <p:spTgt spid="83971"/>
                                        </p:tgtEl>
                                      </p:cBhvr>
                                    </p:animEffect>
                                  </p:childTnLst>
                                </p:cTn>
                              </p:par>
                            </p:childTnLst>
                          </p:cTn>
                        </p:par>
                        <p:par>
                          <p:cTn id="32" fill="hold">
                            <p:stCondLst>
                              <p:cond delay="50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83972"/>
                                        </p:tgtEl>
                                        <p:attrNameLst>
                                          <p:attrName>style.visibility</p:attrName>
                                        </p:attrNameLst>
                                      </p:cBhvr>
                                      <p:to>
                                        <p:strVal val="visible"/>
                                      </p:to>
                                    </p:set>
                                    <p:anim calcmode="discrete" valueType="clr">
                                      <p:cBhvr override="childStyle">
                                        <p:cTn id="35" dur="80"/>
                                        <p:tgtEl>
                                          <p:spTgt spid="8397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83972"/>
                                        </p:tgtEl>
                                        <p:attrNameLst>
                                          <p:attrName>fillcolor</p:attrName>
                                        </p:attrNameLst>
                                      </p:cBhvr>
                                      <p:tavLst>
                                        <p:tav tm="0">
                                          <p:val>
                                            <p:clrVal>
                                              <a:schemeClr val="accent2"/>
                                            </p:clrVal>
                                          </p:val>
                                        </p:tav>
                                        <p:tav tm="50000">
                                          <p:val>
                                            <p:clrVal>
                                              <a:schemeClr val="hlink"/>
                                            </p:clrVal>
                                          </p:val>
                                        </p:tav>
                                      </p:tavLst>
                                    </p:anim>
                                    <p:set>
                                      <p:cBhvr>
                                        <p:cTn id="37" dur="80"/>
                                        <p:tgtEl>
                                          <p:spTgt spid="83972"/>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left)">
                                      <p:cBhvr>
                                        <p:cTn id="7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9" grpId="0"/>
      <p:bldP spid="83969" grpId="1"/>
      <p:bldP spid="83970" grpId="0"/>
      <p:bldP spid="83970" grpId="1"/>
      <p:bldP spid="2" grpId="0"/>
      <p:bldP spid="2" grpId="1"/>
      <p:bldP spid="83973" grpId="0"/>
      <p:bldP spid="83973" grpId="1"/>
      <p:bldP spid="3" grpId="0"/>
      <p:bldP spid="3" grpId="1"/>
      <p:bldP spid="83972" grpId="0"/>
      <p:bldP spid="83972" grpId="1"/>
      <p:bldP spid="7" grpId="0" bldLvl="0" animBg="1"/>
      <p:bldP spid="7" grpId="1" animBg="1"/>
      <p:bldP spid="4" grpId="0" bldLvl="0" animBg="1"/>
      <p:bldP spid="4" grpId="1" animBg="1"/>
      <p:bldP spid="5" grpId="0" bldLvl="0" animBg="1"/>
      <p:bldP spid="5" grpId="1" animBg="1"/>
      <p:bldP spid="6" grpId="0" bldLvl="0" animBg="1"/>
      <p:bldP spid="6" grpId="1" animBg="1"/>
      <p:bldP spid="9" grpId="0" bldLvl="0" animBg="1"/>
      <p:bldP spid="9" grpId="1" animBg="1"/>
      <p:bldP spid="10" grpId="0" bldLvl="0" animBg="1"/>
      <p:bldP spid="10"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3" name="图片 59393"/>
          <p:cNvPicPr>
            <a:picLocks noChangeAspect="1"/>
          </p:cNvPicPr>
          <p:nvPr/>
        </p:nvPicPr>
        <p:blipFill>
          <a:blip r:embed="rId1"/>
          <a:stretch>
            <a:fillRect/>
          </a:stretch>
        </p:blipFill>
        <p:spPr>
          <a:xfrm>
            <a:off x="963613" y="1522413"/>
            <a:ext cx="7654925" cy="4089400"/>
          </a:xfrm>
          <a:prstGeom prst="rect">
            <a:avLst/>
          </a:prstGeom>
          <a:noFill/>
          <a:ln w="9525">
            <a:noFill/>
          </a:ln>
        </p:spPr>
      </p:pic>
      <p:sp>
        <p:nvSpPr>
          <p:cNvPr id="84994" name="矩形 59394"/>
          <p:cNvSpPr/>
          <p:nvPr/>
        </p:nvSpPr>
        <p:spPr>
          <a:xfrm>
            <a:off x="684213" y="692150"/>
            <a:ext cx="6242050" cy="368300"/>
          </a:xfrm>
          <a:prstGeom prst="rect">
            <a:avLst/>
          </a:prstGeom>
          <a:noFill/>
          <a:ln w="9525">
            <a:noFill/>
          </a:ln>
        </p:spPr>
        <p:txBody>
          <a:bodyPr wrap="square" anchor="t" anchorCtr="0">
            <a:spAutoFit/>
          </a:bodyPr>
          <a:p>
            <a:pPr eaLnBrk="0" hangingPunct="0"/>
            <a:r>
              <a:rPr lang="en-US" altLang="zh-CN" dirty="0">
                <a:solidFill>
                  <a:srgbClr val="C00000"/>
                </a:solidFill>
                <a:latin typeface="Arial" panose="020B0604020202020204" pitchFamily="34" charset="0"/>
                <a:ea typeface="宋体" panose="02010600030101010101" pitchFamily="2" charset="-122"/>
              </a:rPr>
              <a:t>▽ [</a:t>
            </a:r>
            <a:r>
              <a:rPr lang="zh-CN" altLang="en-US" dirty="0">
                <a:solidFill>
                  <a:srgbClr val="C00000"/>
                </a:solidFill>
                <a:latin typeface="Arial" panose="020B0604020202020204" pitchFamily="34" charset="0"/>
                <a:ea typeface="宋体" panose="02010600030101010101" pitchFamily="2" charset="-122"/>
              </a:rPr>
              <a:t>仿真</a:t>
            </a:r>
            <a:r>
              <a:rPr lang="en-US" altLang="zh-CN" dirty="0">
                <a:solidFill>
                  <a:srgbClr val="C00000"/>
                </a:solidFill>
                <a:latin typeface="Arial" panose="020B0604020202020204" pitchFamily="34" charset="0"/>
                <a:ea typeface="宋体" panose="02010600030101010101" pitchFamily="2" charset="-122"/>
              </a:rPr>
              <a:t>]</a:t>
            </a:r>
            <a:r>
              <a:rPr lang="zh-CN" altLang="en-US" dirty="0">
                <a:solidFill>
                  <a:srgbClr val="C00000"/>
                </a:solidFill>
                <a:latin typeface="Arial" panose="020B0604020202020204" pitchFamily="34" charset="0"/>
                <a:ea typeface="宋体" panose="02010600030101010101" pitchFamily="2" charset="-122"/>
              </a:rPr>
              <a:t>用</a:t>
            </a:r>
            <a:r>
              <a:rPr lang="en-US" altLang="zh-CN" dirty="0">
                <a:solidFill>
                  <a:srgbClr val="C00000"/>
                </a:solidFill>
                <a:latin typeface="Arial" panose="020B0604020202020204" pitchFamily="34" charset="0"/>
                <a:ea typeface="宋体" panose="02010600030101010101" pitchFamily="2" charset="-122"/>
              </a:rPr>
              <a:t>Multisim/Proteus</a:t>
            </a:r>
            <a:r>
              <a:rPr lang="zh-CN" altLang="en-US" dirty="0">
                <a:solidFill>
                  <a:srgbClr val="C00000"/>
                </a:solidFill>
                <a:latin typeface="Arial" panose="020B0604020202020204" pitchFamily="34" charset="0"/>
                <a:ea typeface="宋体" panose="02010600030101010101" pitchFamily="2" charset="-122"/>
              </a:rPr>
              <a:t>验证同步扩展方法</a:t>
            </a:r>
            <a:endParaRPr lang="zh-CN" altLang="en-US" dirty="0">
              <a:solidFill>
                <a:srgbClr val="C00000"/>
              </a:solidFill>
              <a:latin typeface="Arial" panose="020B0604020202020204" pitchFamily="34" charset="0"/>
              <a:ea typeface="宋体" panose="02010600030101010101" pitchFamily="2" charset="-122"/>
            </a:endParaRPr>
          </a:p>
        </p:txBody>
      </p:sp>
      <p:sp>
        <p:nvSpPr>
          <p:cNvPr id="84995" name="矩形 59395"/>
          <p:cNvSpPr/>
          <p:nvPr/>
        </p:nvSpPr>
        <p:spPr>
          <a:xfrm>
            <a:off x="4967288" y="5873750"/>
            <a:ext cx="3651250" cy="368300"/>
          </a:xfrm>
          <a:prstGeom prst="rect">
            <a:avLst/>
          </a:prstGeom>
          <a:noFill/>
          <a:ln w="9525">
            <a:noFill/>
          </a:ln>
        </p:spPr>
        <p:txBody>
          <a:bodyPr wrap="square" anchor="t" anchorCtr="0">
            <a:spAutoFit/>
          </a:bodyPr>
          <a:p>
            <a:pPr eaLnBrk="0" hangingPunct="0"/>
            <a:r>
              <a:rPr lang="en-US" altLang="zh-CN" dirty="0">
                <a:solidFill>
                  <a:srgbClr val="009AD0"/>
                </a:solidFill>
                <a:latin typeface="Arial" panose="020B0604020202020204" pitchFamily="34" charset="0"/>
                <a:ea typeface="宋体" panose="02010600030101010101" pitchFamily="2" charset="-122"/>
              </a:rPr>
              <a:t>( </a:t>
            </a:r>
            <a:r>
              <a:rPr lang="zh-CN" altLang="en-US" dirty="0">
                <a:solidFill>
                  <a:srgbClr val="009AD0"/>
                </a:solidFill>
                <a:latin typeface="Arial" panose="020B0604020202020204" pitchFamily="34" charset="0"/>
                <a:ea typeface="宋体" panose="02010600030101010101" pitchFamily="2" charset="-122"/>
              </a:rPr>
              <a:t>仿真程序：</a:t>
            </a:r>
            <a:r>
              <a:rPr lang="en-US" altLang="zh-CN" dirty="0">
                <a:solidFill>
                  <a:srgbClr val="009AD0"/>
                </a:solidFill>
                <a:latin typeface="Arial" panose="020B0604020202020204" pitchFamily="34" charset="0"/>
                <a:ea typeface="宋体" panose="02010600030101010101" pitchFamily="2" charset="-122"/>
              </a:rPr>
              <a:t>ex653_1a.ms11)</a:t>
            </a:r>
            <a:endParaRPr lang="en-US" altLang="zh-CN" dirty="0">
              <a:solidFill>
                <a:srgbClr val="009AD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4994"/>
                                        </p:tgtEl>
                                        <p:attrNameLst>
                                          <p:attrName>style.visibility</p:attrName>
                                        </p:attrNameLst>
                                      </p:cBhvr>
                                      <p:to>
                                        <p:strVal val="visible"/>
                                      </p:to>
                                    </p:set>
                                    <p:anim calcmode="discrete" valueType="clr">
                                      <p:cBhvr override="childStyle">
                                        <p:cTn id="7" dur="80"/>
                                        <p:tgtEl>
                                          <p:spTgt spid="8499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4994"/>
                                        </p:tgtEl>
                                        <p:attrNameLst>
                                          <p:attrName>fillcolor</p:attrName>
                                        </p:attrNameLst>
                                      </p:cBhvr>
                                      <p:tavLst>
                                        <p:tav tm="0">
                                          <p:val>
                                            <p:clrVal>
                                              <a:schemeClr val="accent2"/>
                                            </p:clrVal>
                                          </p:val>
                                        </p:tav>
                                        <p:tav tm="50000">
                                          <p:val>
                                            <p:clrVal>
                                              <a:schemeClr val="hlink"/>
                                            </p:clrVal>
                                          </p:val>
                                        </p:tav>
                                      </p:tavLst>
                                    </p:anim>
                                    <p:set>
                                      <p:cBhvr>
                                        <p:cTn id="9" dur="80"/>
                                        <p:tgtEl>
                                          <p:spTgt spid="8499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84993"/>
                                        </p:tgtEl>
                                        <p:attrNameLst>
                                          <p:attrName>style.visibility</p:attrName>
                                        </p:attrNameLst>
                                      </p:cBhvr>
                                      <p:to>
                                        <p:strVal val="visible"/>
                                      </p:to>
                                    </p:set>
                                    <p:animEffect transition="in" filter="dissolve">
                                      <p:cBhvr>
                                        <p:cTn id="14" dur="500"/>
                                        <p:tgtEl>
                                          <p:spTgt spid="84993"/>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4995"/>
                                        </p:tgtEl>
                                        <p:attrNameLst>
                                          <p:attrName>style.visibility</p:attrName>
                                        </p:attrNameLst>
                                      </p:cBhvr>
                                      <p:to>
                                        <p:strVal val="visible"/>
                                      </p:to>
                                    </p:set>
                                    <p:animEffect transition="in" filter="wipe(left)">
                                      <p:cBhvr>
                                        <p:cTn id="18" dur="5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p:bldP spid="84994" grpId="1"/>
      <p:bldP spid="84995" grpId="0"/>
      <p:bldP spid="8499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文本框 9218"/>
          <p:cNvSpPr txBox="1"/>
          <p:nvPr/>
        </p:nvSpPr>
        <p:spPr>
          <a:xfrm>
            <a:off x="1028700" y="1497013"/>
            <a:ext cx="1584325" cy="366712"/>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输出方程</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组</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3314" name="文本框 9219"/>
          <p:cNvSpPr txBox="1"/>
          <p:nvPr/>
        </p:nvSpPr>
        <p:spPr>
          <a:xfrm>
            <a:off x="1028700" y="2970213"/>
            <a:ext cx="1512888" cy="366712"/>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驱动方程</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组</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13315" name="文本框 9220"/>
          <p:cNvSpPr txBox="1"/>
          <p:nvPr/>
        </p:nvSpPr>
        <p:spPr>
          <a:xfrm>
            <a:off x="1089025" y="4451350"/>
            <a:ext cx="1584325" cy="366713"/>
          </a:xfrm>
          <a:prstGeom prst="rect">
            <a:avLst/>
          </a:prstGeom>
          <a:noFill/>
          <a:ln w="9525">
            <a:noFill/>
          </a:ln>
        </p:spPr>
        <p:txBody>
          <a:bodyPr anchor="t" anchorCtr="0">
            <a:spAutoFit/>
          </a:bodyPr>
          <a:p>
            <a:pPr eaLnBrk="0" hangingPunct="0">
              <a:spcBef>
                <a:spcPct val="50000"/>
              </a:spcBef>
            </a:pPr>
            <a:r>
              <a:rPr lang="zh-CN" altLang="en-US" dirty="0">
                <a:latin typeface="Arial" panose="020B0604020202020204" pitchFamily="34" charset="0"/>
                <a:ea typeface="宋体" panose="02010600030101010101" pitchFamily="2" charset="-122"/>
              </a:rPr>
              <a:t>状态方程</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组</a:t>
            </a:r>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graphicFrame>
        <p:nvGraphicFramePr>
          <p:cNvPr id="13316" name="对象 -2147482273"/>
          <p:cNvGraphicFramePr>
            <a:graphicFrameLocks noChangeAspect="1"/>
          </p:cNvGraphicFramePr>
          <p:nvPr/>
        </p:nvGraphicFramePr>
        <p:xfrm>
          <a:off x="2630488" y="985838"/>
          <a:ext cx="2806700" cy="1390650"/>
        </p:xfrm>
        <a:graphic>
          <a:graphicData uri="http://schemas.openxmlformats.org/presentationml/2006/ole">
            <mc:AlternateContent xmlns:mc="http://schemas.openxmlformats.org/markup-compatibility/2006">
              <mc:Choice xmlns:v="urn:schemas-microsoft-com:vml" Requires="v">
                <p:oleObj spid="_x0000_s3089" name="" r:id="rId1" imgW="1930400" imgH="965200" progId="Equation.3">
                  <p:embed/>
                </p:oleObj>
              </mc:Choice>
              <mc:Fallback>
                <p:oleObj name="" r:id="rId1" imgW="1930400" imgH="965200" progId="Equation.3">
                  <p:embed/>
                  <p:pic>
                    <p:nvPicPr>
                      <p:cNvPr id="0" name="图片 3088"/>
                      <p:cNvPicPr/>
                      <p:nvPr/>
                    </p:nvPicPr>
                    <p:blipFill>
                      <a:blip r:embed="rId2"/>
                      <a:stretch>
                        <a:fillRect/>
                      </a:stretch>
                    </p:blipFill>
                    <p:spPr>
                      <a:xfrm>
                        <a:off x="2630488" y="985838"/>
                        <a:ext cx="2806700" cy="1390650"/>
                      </a:xfrm>
                      <a:prstGeom prst="rect">
                        <a:avLst/>
                      </a:prstGeom>
                      <a:noFill/>
                      <a:ln w="38100">
                        <a:noFill/>
                        <a:miter/>
                      </a:ln>
                    </p:spPr>
                  </p:pic>
                </p:oleObj>
              </mc:Fallback>
            </mc:AlternateContent>
          </a:graphicData>
        </a:graphic>
      </p:graphicFrame>
      <p:graphicFrame>
        <p:nvGraphicFramePr>
          <p:cNvPr id="13317" name="对象 -2147482272"/>
          <p:cNvGraphicFramePr>
            <a:graphicFrameLocks noChangeAspect="1"/>
          </p:cNvGraphicFramePr>
          <p:nvPr/>
        </p:nvGraphicFramePr>
        <p:xfrm>
          <a:off x="2613025" y="2505075"/>
          <a:ext cx="2962275" cy="1358900"/>
        </p:xfrm>
        <a:graphic>
          <a:graphicData uri="http://schemas.openxmlformats.org/presentationml/2006/ole">
            <mc:AlternateContent xmlns:mc="http://schemas.openxmlformats.org/markup-compatibility/2006">
              <mc:Choice xmlns:v="urn:schemas-microsoft-com:vml" Requires="v">
                <p:oleObj spid="_x0000_s3087" name="" r:id="rId3" imgW="2044700" imgH="939800" progId="Equation.3">
                  <p:embed/>
                </p:oleObj>
              </mc:Choice>
              <mc:Fallback>
                <p:oleObj name="" r:id="rId3" imgW="2044700" imgH="939800" progId="Equation.3">
                  <p:embed/>
                  <p:pic>
                    <p:nvPicPr>
                      <p:cNvPr id="0" name="图片 3086"/>
                      <p:cNvPicPr/>
                      <p:nvPr/>
                    </p:nvPicPr>
                    <p:blipFill>
                      <a:blip r:embed="rId4"/>
                      <a:stretch>
                        <a:fillRect/>
                      </a:stretch>
                    </p:blipFill>
                    <p:spPr>
                      <a:xfrm>
                        <a:off x="2613025" y="2505075"/>
                        <a:ext cx="2962275" cy="1358900"/>
                      </a:xfrm>
                      <a:prstGeom prst="rect">
                        <a:avLst/>
                      </a:prstGeom>
                      <a:noFill/>
                      <a:ln w="38100">
                        <a:noFill/>
                        <a:miter/>
                      </a:ln>
                    </p:spPr>
                  </p:pic>
                </p:oleObj>
              </mc:Fallback>
            </mc:AlternateContent>
          </a:graphicData>
        </a:graphic>
      </p:graphicFrame>
      <p:graphicFrame>
        <p:nvGraphicFramePr>
          <p:cNvPr id="13318" name="对象 -2147482271"/>
          <p:cNvGraphicFramePr>
            <a:graphicFrameLocks noChangeAspect="1"/>
          </p:cNvGraphicFramePr>
          <p:nvPr/>
        </p:nvGraphicFramePr>
        <p:xfrm>
          <a:off x="2613025" y="4032568"/>
          <a:ext cx="2841625" cy="1349375"/>
        </p:xfrm>
        <a:graphic>
          <a:graphicData uri="http://schemas.openxmlformats.org/presentationml/2006/ole">
            <mc:AlternateContent xmlns:mc="http://schemas.openxmlformats.org/markup-compatibility/2006">
              <mc:Choice xmlns:v="urn:schemas-microsoft-com:vml" Requires="v">
                <p:oleObj spid="_x0000_s3090" name="" r:id="rId5" imgW="1981200" imgH="939800" progId="Equation.3">
                  <p:embed/>
                </p:oleObj>
              </mc:Choice>
              <mc:Fallback>
                <p:oleObj name="" r:id="rId5" imgW="1981200" imgH="939800" progId="Equation.3">
                  <p:embed/>
                  <p:pic>
                    <p:nvPicPr>
                      <p:cNvPr id="0" name="图片 3089"/>
                      <p:cNvPicPr/>
                      <p:nvPr/>
                    </p:nvPicPr>
                    <p:blipFill>
                      <a:blip r:embed="rId6"/>
                      <a:stretch>
                        <a:fillRect/>
                      </a:stretch>
                    </p:blipFill>
                    <p:spPr>
                      <a:xfrm>
                        <a:off x="2613025" y="4032568"/>
                        <a:ext cx="2841625" cy="1349375"/>
                      </a:xfrm>
                      <a:prstGeom prst="rect">
                        <a:avLst/>
                      </a:prstGeom>
                      <a:noFill/>
                      <a:ln w="38100">
                        <a:noFill/>
                        <a:miter/>
                      </a:ln>
                    </p:spPr>
                  </p:pic>
                </p:oleObj>
              </mc:Fallback>
            </mc:AlternateContent>
          </a:graphicData>
        </a:graphic>
      </p:graphicFrame>
      <p:sp>
        <p:nvSpPr>
          <p:cNvPr id="13319" name="文本框 3"/>
          <p:cNvSpPr txBox="1"/>
          <p:nvPr/>
        </p:nvSpPr>
        <p:spPr>
          <a:xfrm>
            <a:off x="655320" y="587375"/>
            <a:ext cx="4848225" cy="398463"/>
          </a:xfrm>
          <a:prstGeom prst="rect">
            <a:avLst/>
          </a:prstGeom>
          <a:noFill/>
          <a:ln w="9525">
            <a:noFill/>
          </a:ln>
        </p:spPr>
        <p:txBody>
          <a:bodyPr wrap="none" anchor="t" anchorCtr="0">
            <a:spAutoFit/>
          </a:bodyPr>
          <a:p>
            <a:r>
              <a:rPr lang="zh-CN" altLang="en-US" sz="2000" dirty="0">
                <a:solidFill>
                  <a:srgbClr val="C00000"/>
                </a:solidFill>
                <a:latin typeface="Arial" panose="020B0604020202020204" pitchFamily="34" charset="0"/>
                <a:ea typeface="仿宋_GB2312" pitchFamily="1" charset="-122"/>
                <a:sym typeface="宋体" panose="02010600030101010101" pitchFamily="2" charset="-122"/>
              </a:rPr>
              <a:t>◆ </a:t>
            </a:r>
            <a:r>
              <a:rPr lang="zh-CN" altLang="en-US" sz="2000" dirty="0">
                <a:solidFill>
                  <a:srgbClr val="C00000"/>
                </a:solidFill>
                <a:latin typeface="Arial" panose="020B0604020202020204" pitchFamily="34" charset="0"/>
                <a:ea typeface="宋体" panose="02010600030101010101" pitchFamily="2" charset="-122"/>
              </a:rPr>
              <a:t>四种信号之间的关系用三组方程来描述</a:t>
            </a:r>
            <a:endParaRPr lang="en-US" altLang="zh-CN" sz="2000" dirty="0">
              <a:solidFill>
                <a:srgbClr val="C00000"/>
              </a:solidFill>
              <a:latin typeface="Arial" panose="020B0604020202020204" pitchFamily="34" charset="0"/>
              <a:ea typeface="宋体" panose="02010600030101010101" pitchFamily="2" charset="-122"/>
            </a:endParaRPr>
          </a:p>
        </p:txBody>
      </p:sp>
      <p:graphicFrame>
        <p:nvGraphicFramePr>
          <p:cNvPr id="13320" name="对象 1"/>
          <p:cNvGraphicFramePr/>
          <p:nvPr/>
        </p:nvGraphicFramePr>
        <p:xfrm>
          <a:off x="7008813" y="2959100"/>
          <a:ext cx="1382712" cy="361950"/>
        </p:xfrm>
        <a:graphic>
          <a:graphicData uri="http://schemas.openxmlformats.org/presentationml/2006/ole">
            <mc:AlternateContent xmlns:mc="http://schemas.openxmlformats.org/markup-compatibility/2006">
              <mc:Choice xmlns:v="urn:schemas-microsoft-com:vml" Requires="v">
                <p:oleObj spid="_x0000_s3086" name="" r:id="rId7" imgW="1381125" imgH="361950" progId="Paint.Picture">
                  <p:embed/>
                </p:oleObj>
              </mc:Choice>
              <mc:Fallback>
                <p:oleObj name="" r:id="rId7" imgW="1381125" imgH="361950" progId="Paint.Picture">
                  <p:embed/>
                  <p:pic>
                    <p:nvPicPr>
                      <p:cNvPr id="0" name="图片 3085"/>
                      <p:cNvPicPr/>
                      <p:nvPr/>
                    </p:nvPicPr>
                    <p:blipFill>
                      <a:blip r:embed="rId8"/>
                      <a:stretch>
                        <a:fillRect/>
                      </a:stretch>
                    </p:blipFill>
                    <p:spPr>
                      <a:xfrm>
                        <a:off x="7008813" y="2959100"/>
                        <a:ext cx="1382712" cy="361950"/>
                      </a:xfrm>
                      <a:prstGeom prst="rect">
                        <a:avLst/>
                      </a:prstGeom>
                      <a:noFill/>
                      <a:ln w="38100">
                        <a:noFill/>
                        <a:miter/>
                      </a:ln>
                    </p:spPr>
                  </p:pic>
                </p:oleObj>
              </mc:Fallback>
            </mc:AlternateContent>
          </a:graphicData>
        </a:graphic>
      </p:graphicFrame>
      <p:graphicFrame>
        <p:nvGraphicFramePr>
          <p:cNvPr id="13321" name="对象 3"/>
          <p:cNvGraphicFramePr/>
          <p:nvPr/>
        </p:nvGraphicFramePr>
        <p:xfrm>
          <a:off x="7008813" y="3530600"/>
          <a:ext cx="1325562" cy="306388"/>
        </p:xfrm>
        <a:graphic>
          <a:graphicData uri="http://schemas.openxmlformats.org/presentationml/2006/ole">
            <mc:AlternateContent xmlns:mc="http://schemas.openxmlformats.org/markup-compatibility/2006">
              <mc:Choice xmlns:v="urn:schemas-microsoft-com:vml" Requires="v">
                <p:oleObj spid="_x0000_s3084" name="" r:id="rId9" imgW="1323975" imgH="304800" progId="Paint.Picture">
                  <p:embed/>
                </p:oleObj>
              </mc:Choice>
              <mc:Fallback>
                <p:oleObj name="" r:id="rId9" imgW="1323975" imgH="304800" progId="Paint.Picture">
                  <p:embed/>
                  <p:pic>
                    <p:nvPicPr>
                      <p:cNvPr id="0" name="图片 3083"/>
                      <p:cNvPicPr/>
                      <p:nvPr/>
                    </p:nvPicPr>
                    <p:blipFill>
                      <a:blip r:embed="rId10"/>
                      <a:stretch>
                        <a:fillRect/>
                      </a:stretch>
                    </p:blipFill>
                    <p:spPr>
                      <a:xfrm>
                        <a:off x="7008813" y="3530600"/>
                        <a:ext cx="1325562" cy="306388"/>
                      </a:xfrm>
                      <a:prstGeom prst="rect">
                        <a:avLst/>
                      </a:prstGeom>
                      <a:noFill/>
                      <a:ln w="38100">
                        <a:noFill/>
                        <a:miter/>
                      </a:ln>
                    </p:spPr>
                  </p:pic>
                </p:oleObj>
              </mc:Fallback>
            </mc:AlternateContent>
          </a:graphicData>
        </a:graphic>
      </p:graphicFrame>
      <p:graphicFrame>
        <p:nvGraphicFramePr>
          <p:cNvPr id="13322" name="对象 5"/>
          <p:cNvGraphicFramePr/>
          <p:nvPr/>
        </p:nvGraphicFramePr>
        <p:xfrm>
          <a:off x="6913563" y="4008438"/>
          <a:ext cx="1516062" cy="381000"/>
        </p:xfrm>
        <a:graphic>
          <a:graphicData uri="http://schemas.openxmlformats.org/presentationml/2006/ole">
            <mc:AlternateContent xmlns:mc="http://schemas.openxmlformats.org/markup-compatibility/2006">
              <mc:Choice xmlns:v="urn:schemas-microsoft-com:vml" Requires="v">
                <p:oleObj spid="_x0000_s3088" name="" r:id="rId11" imgW="1514475" imgH="381000" progId="Paint.Picture">
                  <p:embed/>
                </p:oleObj>
              </mc:Choice>
              <mc:Fallback>
                <p:oleObj name="" r:id="rId11" imgW="1514475" imgH="381000" progId="Paint.Picture">
                  <p:embed/>
                  <p:pic>
                    <p:nvPicPr>
                      <p:cNvPr id="0" name="图片 3087"/>
                      <p:cNvPicPr/>
                      <p:nvPr/>
                    </p:nvPicPr>
                    <p:blipFill>
                      <a:blip r:embed="rId12"/>
                      <a:stretch>
                        <a:fillRect/>
                      </a:stretch>
                    </p:blipFill>
                    <p:spPr>
                      <a:xfrm>
                        <a:off x="6913563" y="4008438"/>
                        <a:ext cx="1516062" cy="381000"/>
                      </a:xfrm>
                      <a:prstGeom prst="rect">
                        <a:avLst/>
                      </a:prstGeom>
                      <a:noFill/>
                      <a:ln w="38100">
                        <a:noFill/>
                        <a:miter/>
                      </a:ln>
                    </p:spPr>
                  </p:pic>
                </p:oleObj>
              </mc:Fallback>
            </mc:AlternateContent>
          </a:graphicData>
        </a:graphic>
      </p:graphicFrame>
      <p:sp>
        <p:nvSpPr>
          <p:cNvPr id="13323" name="文本框 1"/>
          <p:cNvSpPr txBox="1"/>
          <p:nvPr/>
        </p:nvSpPr>
        <p:spPr>
          <a:xfrm>
            <a:off x="1017270" y="5541963"/>
            <a:ext cx="2805113" cy="400050"/>
          </a:xfrm>
          <a:prstGeom prst="rect">
            <a:avLst/>
          </a:prstGeom>
          <a:noFill/>
          <a:ln w="9525">
            <a:noFill/>
          </a:ln>
        </p:spPr>
        <p:txBody>
          <a:bodyPr wrap="none" anchor="t" anchorCtr="0">
            <a:spAutoFit/>
          </a:bodyPr>
          <a:p>
            <a:pPr eaLnBrk="0" hangingPunct="0"/>
            <a:r>
              <a:rPr lang="zh-CN" altLang="en-US" sz="2000" dirty="0">
                <a:solidFill>
                  <a:srgbClr val="C00000"/>
                </a:solidFill>
                <a:latin typeface="Arial" panose="020B0604020202020204" pitchFamily="34" charset="0"/>
                <a:ea typeface="仿宋_GB2312" pitchFamily="1" charset="-122"/>
                <a:sym typeface="宋体" panose="02010600030101010101" pitchFamily="2" charset="-122"/>
              </a:rPr>
              <a:t>◆ </a:t>
            </a:r>
            <a:r>
              <a:rPr lang="zh-CN" altLang="en-US" sz="2000" dirty="0">
                <a:solidFill>
                  <a:srgbClr val="C00000"/>
                </a:solidFill>
                <a:latin typeface="Arial" panose="020B0604020202020204" pitchFamily="34" charset="0"/>
                <a:ea typeface="宋体" panose="02010600030101010101" pitchFamily="2" charset="-122"/>
              </a:rPr>
              <a:t>时序逻辑电路的特点</a:t>
            </a:r>
            <a:endParaRPr lang="zh-CN" altLang="en-US" sz="2000">
              <a:latin typeface="Arial" panose="020B0604020202020204" pitchFamily="34" charset="0"/>
              <a:ea typeface="宋体" panose="02010600030101010101" pitchFamily="2" charset="-122"/>
            </a:endParaRPr>
          </a:p>
        </p:txBody>
      </p:sp>
      <p:sp>
        <p:nvSpPr>
          <p:cNvPr id="13324" name="文本框 2"/>
          <p:cNvSpPr txBox="1"/>
          <p:nvPr/>
        </p:nvSpPr>
        <p:spPr>
          <a:xfrm>
            <a:off x="3937000" y="5445125"/>
            <a:ext cx="1312863" cy="644525"/>
          </a:xfrm>
          <a:prstGeom prst="rect">
            <a:avLst/>
          </a:prstGeom>
          <a:noFill/>
          <a:ln w="9525">
            <a:noFill/>
          </a:ln>
        </p:spPr>
        <p:txBody>
          <a:bodyPr wrap="square" anchor="t" anchorCtr="0">
            <a:spAutoFit/>
          </a:bodyPr>
          <a:p>
            <a:pPr eaLnBrk="0" hangingPunct="0"/>
            <a:r>
              <a:rPr lang="en-US" altLang="zh-CN" sz="3600" dirty="0">
                <a:solidFill>
                  <a:srgbClr val="C00000"/>
                </a:solidFill>
                <a:latin typeface="Comic Sans MS" panose="030F0702030302020204" pitchFamily="2" charset="0"/>
                <a:ea typeface="仿宋_GB2312" pitchFamily="1" charset="-122"/>
                <a:sym typeface="宋体" panose="02010600030101010101" pitchFamily="2" charset="-122"/>
              </a:rPr>
              <a:t>243</a:t>
            </a:r>
            <a:endParaRPr lang="en-US" altLang="zh-CN" sz="3600" dirty="0">
              <a:solidFill>
                <a:srgbClr val="C00000"/>
              </a:solidFill>
              <a:latin typeface="Comic Sans MS" panose="030F0702030302020204" pitchFamily="2" charset="0"/>
              <a:ea typeface="仿宋_GB2312" pitchFamily="1" charset="-122"/>
              <a:sym typeface="宋体" panose="02010600030101010101" pitchFamily="2" charset="-122"/>
            </a:endParaRPr>
          </a:p>
        </p:txBody>
      </p:sp>
      <p:sp>
        <p:nvSpPr>
          <p:cNvPr id="9" name="右箭头 8"/>
          <p:cNvSpPr/>
          <p:nvPr/>
        </p:nvSpPr>
        <p:spPr>
          <a:xfrm>
            <a:off x="6481763" y="3032125"/>
            <a:ext cx="287338"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 name="右箭头 9"/>
          <p:cNvSpPr/>
          <p:nvPr/>
        </p:nvSpPr>
        <p:spPr>
          <a:xfrm>
            <a:off x="6481763" y="3602038"/>
            <a:ext cx="287338"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 name="右箭头 10"/>
          <p:cNvSpPr/>
          <p:nvPr/>
        </p:nvSpPr>
        <p:spPr>
          <a:xfrm>
            <a:off x="6481763" y="4097338"/>
            <a:ext cx="287338" cy="2159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328" name="文本框 1"/>
          <p:cNvSpPr txBox="1"/>
          <p:nvPr/>
        </p:nvSpPr>
        <p:spPr>
          <a:xfrm>
            <a:off x="5883275" y="5173663"/>
            <a:ext cx="1331913" cy="368300"/>
          </a:xfrm>
          <a:prstGeom prst="rect">
            <a:avLst/>
          </a:prstGeom>
          <a:noFill/>
          <a:ln w="9525">
            <a:noFill/>
          </a:ln>
        </p:spPr>
        <p:txBody>
          <a:bodyPr wrap="none" anchor="t" anchorCtr="0">
            <a:spAutoFit/>
          </a:bodyPr>
          <a:p>
            <a:r>
              <a:rPr lang="zh-CN" altLang="en-US" dirty="0">
                <a:solidFill>
                  <a:srgbClr val="0D0D0D"/>
                </a:solidFill>
                <a:latin typeface="Arial" panose="020B0604020202020204" pitchFamily="34" charset="0"/>
                <a:ea typeface="宋体" panose="02010600030101010101" pitchFamily="2" charset="-122"/>
              </a:rPr>
              <a:t>两部分组成</a:t>
            </a:r>
            <a:endParaRPr lang="zh-CN" altLang="en-US">
              <a:latin typeface="Arial" panose="020B0604020202020204" pitchFamily="34" charset="0"/>
              <a:ea typeface="宋体" panose="02010600030101010101" pitchFamily="2" charset="-122"/>
            </a:endParaRPr>
          </a:p>
        </p:txBody>
      </p:sp>
      <p:sp>
        <p:nvSpPr>
          <p:cNvPr id="13329" name="文本框 2"/>
          <p:cNvSpPr txBox="1"/>
          <p:nvPr/>
        </p:nvSpPr>
        <p:spPr>
          <a:xfrm>
            <a:off x="5980113" y="5572125"/>
            <a:ext cx="1103312" cy="368300"/>
          </a:xfrm>
          <a:prstGeom prst="rect">
            <a:avLst/>
          </a:prstGeom>
          <a:noFill/>
          <a:ln w="9525">
            <a:noFill/>
          </a:ln>
        </p:spPr>
        <p:txBody>
          <a:bodyPr wrap="none" anchor="t" anchorCtr="0">
            <a:spAutoFit/>
          </a:bodyPr>
          <a:p>
            <a:r>
              <a:rPr lang="zh-CN" altLang="en-US" dirty="0">
                <a:solidFill>
                  <a:srgbClr val="0D0D0D"/>
                </a:solidFill>
                <a:latin typeface="Arial" panose="020B0604020202020204" pitchFamily="34" charset="0"/>
                <a:ea typeface="宋体" panose="02010600030101010101" pitchFamily="2" charset="-122"/>
                <a:sym typeface="宋体" panose="02010600030101010101" pitchFamily="2" charset="-122"/>
              </a:rPr>
              <a:t>四种信号</a:t>
            </a:r>
            <a:endParaRPr lang="zh-CN" altLang="en-US">
              <a:latin typeface="Arial" panose="020B0604020202020204" pitchFamily="34" charset="0"/>
              <a:ea typeface="宋体" panose="02010600030101010101" pitchFamily="2" charset="-122"/>
            </a:endParaRPr>
          </a:p>
        </p:txBody>
      </p:sp>
      <p:sp>
        <p:nvSpPr>
          <p:cNvPr id="13330" name="文本框 3"/>
          <p:cNvSpPr txBox="1"/>
          <p:nvPr/>
        </p:nvSpPr>
        <p:spPr>
          <a:xfrm>
            <a:off x="5997575" y="5899150"/>
            <a:ext cx="1103313" cy="368300"/>
          </a:xfrm>
          <a:prstGeom prst="rect">
            <a:avLst/>
          </a:prstGeom>
          <a:noFill/>
          <a:ln w="9525">
            <a:noFill/>
          </a:ln>
        </p:spPr>
        <p:txBody>
          <a:bodyPr wrap="none" anchor="t" anchorCtr="0">
            <a:spAutoFit/>
          </a:bodyPr>
          <a:p>
            <a:r>
              <a:rPr lang="zh-CN" altLang="en-US" dirty="0">
                <a:solidFill>
                  <a:srgbClr val="0D0D0D"/>
                </a:solidFill>
                <a:latin typeface="Arial" panose="020B0604020202020204" pitchFamily="34" charset="0"/>
                <a:ea typeface="宋体" panose="02010600030101010101" pitchFamily="2" charset="-122"/>
                <a:sym typeface="宋体" panose="02010600030101010101" pitchFamily="2" charset="-122"/>
              </a:rPr>
              <a:t>三组方程</a:t>
            </a:r>
            <a:endParaRPr lang="zh-CN" altLang="en-US">
              <a:latin typeface="Arial" panose="020B0604020202020204" pitchFamily="34" charset="0"/>
              <a:ea typeface="宋体" panose="02010600030101010101" pitchFamily="2" charset="-122"/>
            </a:endParaRPr>
          </a:p>
        </p:txBody>
      </p:sp>
      <p:cxnSp>
        <p:nvCxnSpPr>
          <p:cNvPr id="5" name="直接箭头连接符 4"/>
          <p:cNvCxnSpPr/>
          <p:nvPr/>
        </p:nvCxnSpPr>
        <p:spPr>
          <a:xfrm flipV="1">
            <a:off x="4973638" y="5445125"/>
            <a:ext cx="822325" cy="198438"/>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6" name="直接箭头连接符 5"/>
          <p:cNvCxnSpPr/>
          <p:nvPr/>
        </p:nvCxnSpPr>
        <p:spPr>
          <a:xfrm flipV="1">
            <a:off x="5033963" y="5734050"/>
            <a:ext cx="835025" cy="46038"/>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a:off x="5059363" y="5899150"/>
            <a:ext cx="809625" cy="122238"/>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graphicFrame>
        <p:nvGraphicFramePr>
          <p:cNvPr id="13334" name="对象 -2147482274"/>
          <p:cNvGraphicFramePr>
            <a:graphicFrameLocks noChangeAspect="1"/>
          </p:cNvGraphicFramePr>
          <p:nvPr/>
        </p:nvGraphicFramePr>
        <p:xfrm>
          <a:off x="5980113" y="742950"/>
          <a:ext cx="2932112" cy="1874838"/>
        </p:xfrm>
        <a:graphic>
          <a:graphicData uri="http://schemas.openxmlformats.org/presentationml/2006/ole">
            <mc:AlternateContent xmlns:mc="http://schemas.openxmlformats.org/markup-compatibility/2006">
              <mc:Choice xmlns:v="urn:schemas-microsoft-com:vml" Requires="v">
                <p:oleObj spid="_x0000_s3085" name="" r:id="rId13" imgW="2225040" imgH="1425575" progId="Visio.Drawing.11">
                  <p:embed/>
                </p:oleObj>
              </mc:Choice>
              <mc:Fallback>
                <p:oleObj name="" r:id="rId13" imgW="2225040" imgH="1425575" progId="Visio.Drawing.11">
                  <p:embed/>
                  <p:pic>
                    <p:nvPicPr>
                      <p:cNvPr id="0" name="图片 3084"/>
                      <p:cNvPicPr/>
                      <p:nvPr/>
                    </p:nvPicPr>
                    <p:blipFill>
                      <a:blip r:embed="rId14"/>
                      <a:stretch>
                        <a:fillRect/>
                      </a:stretch>
                    </p:blipFill>
                    <p:spPr>
                      <a:xfrm>
                        <a:off x="5980113" y="742950"/>
                        <a:ext cx="2932112" cy="1874838"/>
                      </a:xfrm>
                      <a:prstGeom prst="rect">
                        <a:avLst/>
                      </a:prstGeom>
                      <a:noFill/>
                      <a:ln w="38100">
                        <a:noFill/>
                        <a:miter/>
                      </a:ln>
                    </p:spPr>
                  </p:pic>
                </p:oleObj>
              </mc:Fallback>
            </mc:AlternateContent>
          </a:graphicData>
        </a:graphic>
      </p:graphicFrame>
      <p:sp>
        <p:nvSpPr>
          <p:cNvPr id="3" name="矩形 11270"/>
          <p:cNvSpPr/>
          <p:nvPr/>
        </p:nvSpPr>
        <p:spPr>
          <a:xfrm>
            <a:off x="8637588" y="677863"/>
            <a:ext cx="274637" cy="7572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8223250" y="1858963"/>
            <a:ext cx="274638" cy="758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矩形 11270"/>
          <p:cNvSpPr/>
          <p:nvPr/>
        </p:nvSpPr>
        <p:spPr>
          <a:xfrm>
            <a:off x="6411913" y="1858963"/>
            <a:ext cx="274637" cy="7588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8059738" y="2978150"/>
            <a:ext cx="274637" cy="141128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2" name="文本框 11"/>
          <p:cNvSpPr txBox="1"/>
          <p:nvPr/>
        </p:nvSpPr>
        <p:spPr>
          <a:xfrm>
            <a:off x="7354888" y="4929188"/>
            <a:ext cx="1454150" cy="1338262"/>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Arial" panose="020B0604020202020204" pitchFamily="34" charset="0"/>
                <a:ea typeface="宋体" panose="02010600030101010101" pitchFamily="2" charset="-122"/>
              </a:rPr>
              <a:t>分析和设计时序电路的基础！</a:t>
            </a:r>
            <a:endParaRPr lang="zh-CN" altLang="zh-CN" dirty="0">
              <a:solidFill>
                <a:srgbClr val="0070C0"/>
              </a:solidFill>
              <a:latin typeface="Arial" panose="020B0604020202020204" pitchFamily="34" charset="0"/>
              <a:ea typeface="宋体" panose="02010600030101010101" pitchFamily="2" charset="-122"/>
            </a:endParaRPr>
          </a:p>
        </p:txBody>
      </p:sp>
      <p:sp>
        <p:nvSpPr>
          <p:cNvPr id="15" name="上箭头 14"/>
          <p:cNvSpPr/>
          <p:nvPr/>
        </p:nvSpPr>
        <p:spPr>
          <a:xfrm>
            <a:off x="7632700" y="4568825"/>
            <a:ext cx="287338" cy="360363"/>
          </a:xfrm>
          <a:prstGeom prst="upArrow">
            <a:avLst>
              <a:gd name="adj1" fmla="val 50000"/>
              <a:gd name="adj2" fmla="val 49979"/>
            </a:avLst>
          </a:prstGeom>
          <a:gradFill rotWithShape="1">
            <a:gsLst>
              <a:gs pos="0">
                <a:srgbClr val="E30000"/>
              </a:gs>
              <a:gs pos="100000">
                <a:srgbClr val="760303"/>
              </a:gs>
            </a:gsLst>
            <a:lin ang="0"/>
            <a:tileRect/>
          </a:gra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6" name="矩形 11270"/>
          <p:cNvSpPr/>
          <p:nvPr/>
        </p:nvSpPr>
        <p:spPr>
          <a:xfrm>
            <a:off x="6108700" y="2817813"/>
            <a:ext cx="2528888" cy="1633537"/>
          </a:xfrm>
          <a:prstGeom prst="rect">
            <a:avLst/>
          </a:prstGeom>
          <a:solidFill>
            <a:srgbClr val="7F7F7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3319"/>
                                        </p:tgtEl>
                                        <p:attrNameLst>
                                          <p:attrName>style.visibility</p:attrName>
                                        </p:attrNameLst>
                                      </p:cBhvr>
                                      <p:to>
                                        <p:strVal val="visible"/>
                                      </p:to>
                                    </p:set>
                                    <p:anim calcmode="discrete" valueType="clr">
                                      <p:cBhvr override="childStyle">
                                        <p:cTn id="7" dur="80"/>
                                        <p:tgtEl>
                                          <p:spTgt spid="133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319"/>
                                        </p:tgtEl>
                                        <p:attrNameLst>
                                          <p:attrName>fillcolor</p:attrName>
                                        </p:attrNameLst>
                                      </p:cBhvr>
                                      <p:tavLst>
                                        <p:tav tm="0">
                                          <p:val>
                                            <p:clrVal>
                                              <a:schemeClr val="accent2"/>
                                            </p:clrVal>
                                          </p:val>
                                        </p:tav>
                                        <p:tav tm="50000">
                                          <p:val>
                                            <p:clrVal>
                                              <a:schemeClr val="hlink"/>
                                            </p:clrVal>
                                          </p:val>
                                        </p:tav>
                                      </p:tavLst>
                                    </p:anim>
                                    <p:set>
                                      <p:cBhvr>
                                        <p:cTn id="9" dur="80"/>
                                        <p:tgtEl>
                                          <p:spTgt spid="1331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3313"/>
                                        </p:tgtEl>
                                        <p:attrNameLst>
                                          <p:attrName>style.visibility</p:attrName>
                                        </p:attrNameLst>
                                      </p:cBhvr>
                                      <p:to>
                                        <p:strVal val="visible"/>
                                      </p:to>
                                    </p:set>
                                    <p:anim calcmode="discrete" valueType="clr">
                                      <p:cBhvr override="childStyle">
                                        <p:cTn id="14" dur="80"/>
                                        <p:tgtEl>
                                          <p:spTgt spid="1331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313"/>
                                        </p:tgtEl>
                                        <p:attrNameLst>
                                          <p:attrName>fillcolor</p:attrName>
                                        </p:attrNameLst>
                                      </p:cBhvr>
                                      <p:tavLst>
                                        <p:tav tm="0">
                                          <p:val>
                                            <p:clrVal>
                                              <a:schemeClr val="accent2"/>
                                            </p:clrVal>
                                          </p:val>
                                        </p:tav>
                                        <p:tav tm="50000">
                                          <p:val>
                                            <p:clrVal>
                                              <a:schemeClr val="hlink"/>
                                            </p:clrVal>
                                          </p:val>
                                        </p:tav>
                                      </p:tavLst>
                                    </p:anim>
                                    <p:set>
                                      <p:cBhvr>
                                        <p:cTn id="16" dur="80"/>
                                        <p:tgtEl>
                                          <p:spTgt spid="13313"/>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left)">
                                      <p:cBhvr>
                                        <p:cTn id="26" dur="500"/>
                                        <p:tgtEl>
                                          <p:spTgt spid="13316"/>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13314"/>
                                        </p:tgtEl>
                                        <p:attrNameLst>
                                          <p:attrName>style.visibility</p:attrName>
                                        </p:attrNameLst>
                                      </p:cBhvr>
                                      <p:to>
                                        <p:strVal val="visible"/>
                                      </p:to>
                                    </p:set>
                                    <p:anim calcmode="discrete" valueType="clr">
                                      <p:cBhvr override="childStyle">
                                        <p:cTn id="31" dur="80"/>
                                        <p:tgtEl>
                                          <p:spTgt spid="13314"/>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3314"/>
                                        </p:tgtEl>
                                        <p:attrNameLst>
                                          <p:attrName>fillcolor</p:attrName>
                                        </p:attrNameLst>
                                      </p:cBhvr>
                                      <p:tavLst>
                                        <p:tav tm="0">
                                          <p:val>
                                            <p:clrVal>
                                              <a:schemeClr val="accent2"/>
                                            </p:clrVal>
                                          </p:val>
                                        </p:tav>
                                        <p:tav tm="50000">
                                          <p:val>
                                            <p:clrVal>
                                              <a:schemeClr val="hlink"/>
                                            </p:clrVal>
                                          </p:val>
                                        </p:tav>
                                      </p:tavLst>
                                    </p:anim>
                                    <p:set>
                                      <p:cBhvr>
                                        <p:cTn id="33" dur="80"/>
                                        <p:tgtEl>
                                          <p:spTgt spid="13314"/>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3317"/>
                                        </p:tgtEl>
                                        <p:attrNameLst>
                                          <p:attrName>style.visibility</p:attrName>
                                        </p:attrNameLst>
                                      </p:cBhvr>
                                      <p:to>
                                        <p:strVal val="visible"/>
                                      </p:to>
                                    </p:set>
                                    <p:animEffect transition="in" filter="wipe(left)">
                                      <p:cBhvr>
                                        <p:cTn id="43" dur="500"/>
                                        <p:tgtEl>
                                          <p:spTgt spid="13317"/>
                                        </p:tgtEl>
                                      </p:cBhvr>
                                    </p:animEffect>
                                  </p:childTnLst>
                                </p:cTn>
                              </p:par>
                            </p:childTnLst>
                          </p:cTn>
                        </p:par>
                      </p:childTnLst>
                    </p:cTn>
                  </p:par>
                  <p:par>
                    <p:cTn id="44" fill="hold">
                      <p:stCondLst>
                        <p:cond delay="indefinite"/>
                      </p:stCondLst>
                      <p:childTnLst>
                        <p:par>
                          <p:cTn id="45" fill="hold">
                            <p:stCondLst>
                              <p:cond delay="0"/>
                            </p:stCondLst>
                            <p:childTnLst>
                              <p:par>
                                <p:cTn id="46" presetID="27" presetClass="entr" presetSubtype="0" fill="hold" grpId="0" nodeType="clickEffect">
                                  <p:stCondLst>
                                    <p:cond delay="0"/>
                                  </p:stCondLst>
                                  <p:iterate type="lt">
                                    <p:tmPct val="50000"/>
                                  </p:iterate>
                                  <p:childTnLst>
                                    <p:set>
                                      <p:cBhvr>
                                        <p:cTn id="47" dur="1" fill="hold">
                                          <p:stCondLst>
                                            <p:cond delay="0"/>
                                          </p:stCondLst>
                                        </p:cTn>
                                        <p:tgtEl>
                                          <p:spTgt spid="13315"/>
                                        </p:tgtEl>
                                        <p:attrNameLst>
                                          <p:attrName>style.visibility</p:attrName>
                                        </p:attrNameLst>
                                      </p:cBhvr>
                                      <p:to>
                                        <p:strVal val="visible"/>
                                      </p:to>
                                    </p:set>
                                    <p:anim calcmode="discrete" valueType="clr">
                                      <p:cBhvr override="childStyle">
                                        <p:cTn id="48" dur="80"/>
                                        <p:tgtEl>
                                          <p:spTgt spid="13315"/>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3315"/>
                                        </p:tgtEl>
                                        <p:attrNameLst>
                                          <p:attrName>fillcolor</p:attrName>
                                        </p:attrNameLst>
                                      </p:cBhvr>
                                      <p:tavLst>
                                        <p:tav tm="0">
                                          <p:val>
                                            <p:clrVal>
                                              <a:schemeClr val="accent2"/>
                                            </p:clrVal>
                                          </p:val>
                                        </p:tav>
                                        <p:tav tm="50000">
                                          <p:val>
                                            <p:clrVal>
                                              <a:schemeClr val="hlink"/>
                                            </p:clrVal>
                                          </p:val>
                                        </p:tav>
                                      </p:tavLst>
                                    </p:anim>
                                    <p:set>
                                      <p:cBhvr>
                                        <p:cTn id="50" dur="80"/>
                                        <p:tgtEl>
                                          <p:spTgt spid="13315"/>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dissolv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318"/>
                                        </p:tgtEl>
                                        <p:attrNameLst>
                                          <p:attrName>style.visibility</p:attrName>
                                        </p:attrNameLst>
                                      </p:cBhvr>
                                      <p:to>
                                        <p:strVal val="visible"/>
                                      </p:to>
                                    </p:set>
                                    <p:animEffect transition="in" filter="wipe(down)">
                                      <p:cBhvr>
                                        <p:cTn id="60" dur="500"/>
                                        <p:tgtEl>
                                          <p:spTgt spid="1331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3320"/>
                                        </p:tgtEl>
                                        <p:attrNameLst>
                                          <p:attrName>style.visibility</p:attrName>
                                        </p:attrNameLst>
                                      </p:cBhvr>
                                      <p:to>
                                        <p:strVal val="visible"/>
                                      </p:to>
                                    </p:set>
                                    <p:animEffect transition="in" filter="wipe(left)">
                                      <p:cBhvr>
                                        <p:cTn id="65" dur="500"/>
                                        <p:tgtEl>
                                          <p:spTgt spid="1332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3321"/>
                                        </p:tgtEl>
                                        <p:attrNameLst>
                                          <p:attrName>style.visibility</p:attrName>
                                        </p:attrNameLst>
                                      </p:cBhvr>
                                      <p:to>
                                        <p:strVal val="visible"/>
                                      </p:to>
                                    </p:set>
                                    <p:animEffect transition="in" filter="wipe(left)">
                                      <p:cBhvr>
                                        <p:cTn id="73" dur="500"/>
                                        <p:tgtEl>
                                          <p:spTgt spid="13321"/>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3322"/>
                                        </p:tgtEl>
                                        <p:attrNameLst>
                                          <p:attrName>style.visibility</p:attrName>
                                        </p:attrNameLst>
                                      </p:cBhvr>
                                      <p:to>
                                        <p:strVal val="visible"/>
                                      </p:to>
                                    </p:set>
                                    <p:animEffect transition="in" filter="wipe(left)">
                                      <p:cBhvr>
                                        <p:cTn id="81" dur="500"/>
                                        <p:tgtEl>
                                          <p:spTgt spid="1332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dissolve">
                                      <p:cBhvr>
                                        <p:cTn id="89" dur="500"/>
                                        <p:tgtEl>
                                          <p:spTgt spid="2"/>
                                        </p:tgtEl>
                                      </p:cBhvr>
                                    </p:animEffect>
                                  </p:childTnLst>
                                </p:cTn>
                              </p:par>
                            </p:childTnLst>
                          </p:cTn>
                        </p:par>
                      </p:childTnLst>
                    </p:cTn>
                  </p:par>
                  <p:par>
                    <p:cTn id="90" fill="hold">
                      <p:stCondLst>
                        <p:cond delay="indefinite"/>
                      </p:stCondLst>
                      <p:childTnLst>
                        <p:par>
                          <p:cTn id="91" fill="hold">
                            <p:stCondLst>
                              <p:cond delay="0"/>
                            </p:stCondLst>
                            <p:childTnLst>
                              <p:par>
                                <p:cTn id="92" presetID="27" presetClass="entr" presetSubtype="0" fill="hold" grpId="0" nodeType="clickEffect">
                                  <p:stCondLst>
                                    <p:cond delay="0"/>
                                  </p:stCondLst>
                                  <p:iterate type="lt">
                                    <p:tmPct val="50000"/>
                                  </p:iterate>
                                  <p:childTnLst>
                                    <p:set>
                                      <p:cBhvr>
                                        <p:cTn id="93" dur="1" fill="hold">
                                          <p:stCondLst>
                                            <p:cond delay="0"/>
                                          </p:stCondLst>
                                        </p:cTn>
                                        <p:tgtEl>
                                          <p:spTgt spid="13323"/>
                                        </p:tgtEl>
                                        <p:attrNameLst>
                                          <p:attrName>style.visibility</p:attrName>
                                        </p:attrNameLst>
                                      </p:cBhvr>
                                      <p:to>
                                        <p:strVal val="visible"/>
                                      </p:to>
                                    </p:set>
                                    <p:anim calcmode="discrete" valueType="clr">
                                      <p:cBhvr override="childStyle">
                                        <p:cTn id="94" dur="80"/>
                                        <p:tgtEl>
                                          <p:spTgt spid="13323"/>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13323"/>
                                        </p:tgtEl>
                                        <p:attrNameLst>
                                          <p:attrName>fillcolor</p:attrName>
                                        </p:attrNameLst>
                                      </p:cBhvr>
                                      <p:tavLst>
                                        <p:tav tm="0">
                                          <p:val>
                                            <p:clrVal>
                                              <a:schemeClr val="accent2"/>
                                            </p:clrVal>
                                          </p:val>
                                        </p:tav>
                                        <p:tav tm="50000">
                                          <p:val>
                                            <p:clrVal>
                                              <a:schemeClr val="hlink"/>
                                            </p:clrVal>
                                          </p:val>
                                        </p:tav>
                                      </p:tavLst>
                                    </p:anim>
                                    <p:set>
                                      <p:cBhvr>
                                        <p:cTn id="96" dur="80"/>
                                        <p:tgtEl>
                                          <p:spTgt spid="13323"/>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7" presetClass="entr" presetSubtype="0" fill="hold" grpId="0" nodeType="clickEffect">
                                  <p:stCondLst>
                                    <p:cond delay="0"/>
                                  </p:stCondLst>
                                  <p:iterate type="lt">
                                    <p:tmPct val="50000"/>
                                  </p:iterate>
                                  <p:childTnLst>
                                    <p:set>
                                      <p:cBhvr>
                                        <p:cTn id="100" dur="1" fill="hold">
                                          <p:stCondLst>
                                            <p:cond delay="0"/>
                                          </p:stCondLst>
                                        </p:cTn>
                                        <p:tgtEl>
                                          <p:spTgt spid="13324"/>
                                        </p:tgtEl>
                                        <p:attrNameLst>
                                          <p:attrName>style.visibility</p:attrName>
                                        </p:attrNameLst>
                                      </p:cBhvr>
                                      <p:to>
                                        <p:strVal val="visible"/>
                                      </p:to>
                                    </p:set>
                                    <p:anim calcmode="discrete" valueType="clr">
                                      <p:cBhvr override="childStyle">
                                        <p:cTn id="101" dur="80"/>
                                        <p:tgtEl>
                                          <p:spTgt spid="13324"/>
                                        </p:tgtEl>
                                        <p:attrNameLst>
                                          <p:attrName>style.color</p:attrName>
                                        </p:attrNameLst>
                                      </p:cBhvr>
                                      <p:tavLst>
                                        <p:tav tm="0">
                                          <p:val>
                                            <p:clrVal>
                                              <a:schemeClr val="accent2"/>
                                            </p:clrVal>
                                          </p:val>
                                        </p:tav>
                                        <p:tav tm="50000">
                                          <p:val>
                                            <p:clrVal>
                                              <a:schemeClr val="hlink"/>
                                            </p:clrVal>
                                          </p:val>
                                        </p:tav>
                                      </p:tavLst>
                                    </p:anim>
                                    <p:anim calcmode="discrete" valueType="clr">
                                      <p:cBhvr>
                                        <p:cTn id="102" dur="80"/>
                                        <p:tgtEl>
                                          <p:spTgt spid="13324"/>
                                        </p:tgtEl>
                                        <p:attrNameLst>
                                          <p:attrName>fillcolor</p:attrName>
                                        </p:attrNameLst>
                                      </p:cBhvr>
                                      <p:tavLst>
                                        <p:tav tm="0">
                                          <p:val>
                                            <p:clrVal>
                                              <a:schemeClr val="accent2"/>
                                            </p:clrVal>
                                          </p:val>
                                        </p:tav>
                                        <p:tav tm="50000">
                                          <p:val>
                                            <p:clrVal>
                                              <a:schemeClr val="hlink"/>
                                            </p:clrVal>
                                          </p:val>
                                        </p:tav>
                                      </p:tavLst>
                                    </p:anim>
                                    <p:set>
                                      <p:cBhvr>
                                        <p:cTn id="103" dur="80"/>
                                        <p:tgtEl>
                                          <p:spTgt spid="13324"/>
                                        </p:tgtEl>
                                        <p:attrNameLst>
                                          <p:attrName>fill.type</p:attrName>
                                        </p:attrNameLst>
                                      </p:cBhvr>
                                      <p:to>
                                        <p:strVal val="solid"/>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5"/>
                                        </p:tgtEl>
                                        <p:attrNameLst>
                                          <p:attrName>style.visibility</p:attrName>
                                        </p:attrNameLst>
                                      </p:cBhvr>
                                      <p:to>
                                        <p:strVal val="visible"/>
                                      </p:to>
                                    </p:set>
                                  </p:childTnLst>
                                </p:cTn>
                              </p:par>
                            </p:childTnLst>
                          </p:cTn>
                        </p:par>
                        <p:par>
                          <p:cTn id="108" fill="hold">
                            <p:stCondLst>
                              <p:cond delay="0"/>
                            </p:stCondLst>
                            <p:childTnLst>
                              <p:par>
                                <p:cTn id="109" presetID="27" presetClass="entr" presetSubtype="0" fill="hold" grpId="0" nodeType="afterEffect">
                                  <p:stCondLst>
                                    <p:cond delay="0"/>
                                  </p:stCondLst>
                                  <p:iterate type="lt">
                                    <p:tmPct val="50000"/>
                                  </p:iterate>
                                  <p:childTnLst>
                                    <p:set>
                                      <p:cBhvr>
                                        <p:cTn id="110" dur="1" fill="hold">
                                          <p:stCondLst>
                                            <p:cond delay="0"/>
                                          </p:stCondLst>
                                        </p:cTn>
                                        <p:tgtEl>
                                          <p:spTgt spid="13328"/>
                                        </p:tgtEl>
                                        <p:attrNameLst>
                                          <p:attrName>style.visibility</p:attrName>
                                        </p:attrNameLst>
                                      </p:cBhvr>
                                      <p:to>
                                        <p:strVal val="visible"/>
                                      </p:to>
                                    </p:set>
                                    <p:anim calcmode="discrete" valueType="clr">
                                      <p:cBhvr override="childStyle">
                                        <p:cTn id="111" dur="80"/>
                                        <p:tgtEl>
                                          <p:spTgt spid="13328"/>
                                        </p:tgtEl>
                                        <p:attrNameLst>
                                          <p:attrName>style.color</p:attrName>
                                        </p:attrNameLst>
                                      </p:cBhvr>
                                      <p:tavLst>
                                        <p:tav tm="0">
                                          <p:val>
                                            <p:clrVal>
                                              <a:schemeClr val="accent2"/>
                                            </p:clrVal>
                                          </p:val>
                                        </p:tav>
                                        <p:tav tm="50000">
                                          <p:val>
                                            <p:clrVal>
                                              <a:schemeClr val="hlink"/>
                                            </p:clrVal>
                                          </p:val>
                                        </p:tav>
                                      </p:tavLst>
                                    </p:anim>
                                    <p:anim calcmode="discrete" valueType="clr">
                                      <p:cBhvr>
                                        <p:cTn id="112" dur="80"/>
                                        <p:tgtEl>
                                          <p:spTgt spid="13328"/>
                                        </p:tgtEl>
                                        <p:attrNameLst>
                                          <p:attrName>fillcolor</p:attrName>
                                        </p:attrNameLst>
                                      </p:cBhvr>
                                      <p:tavLst>
                                        <p:tav tm="0">
                                          <p:val>
                                            <p:clrVal>
                                              <a:schemeClr val="accent2"/>
                                            </p:clrVal>
                                          </p:val>
                                        </p:tav>
                                        <p:tav tm="50000">
                                          <p:val>
                                            <p:clrVal>
                                              <a:schemeClr val="hlink"/>
                                            </p:clrVal>
                                          </p:val>
                                        </p:tav>
                                      </p:tavLst>
                                    </p:anim>
                                    <p:set>
                                      <p:cBhvr>
                                        <p:cTn id="113" dur="80"/>
                                        <p:tgtEl>
                                          <p:spTgt spid="13328"/>
                                        </p:tgtEl>
                                        <p:attrNameLst>
                                          <p:attrName>fill.type</p:attrName>
                                        </p:attrNameLst>
                                      </p:cBhvr>
                                      <p:to>
                                        <p:strVal val="solid"/>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6"/>
                                        </p:tgtEl>
                                        <p:attrNameLst>
                                          <p:attrName>style.visibility</p:attrName>
                                        </p:attrNameLst>
                                      </p:cBhvr>
                                      <p:to>
                                        <p:strVal val="visible"/>
                                      </p:to>
                                    </p:set>
                                  </p:childTnLst>
                                </p:cTn>
                              </p:par>
                            </p:childTnLst>
                          </p:cTn>
                        </p:par>
                        <p:par>
                          <p:cTn id="118" fill="hold">
                            <p:stCondLst>
                              <p:cond delay="0"/>
                            </p:stCondLst>
                            <p:childTnLst>
                              <p:par>
                                <p:cTn id="119" presetID="27" presetClass="entr" presetSubtype="0" fill="hold" grpId="0" nodeType="afterEffect">
                                  <p:stCondLst>
                                    <p:cond delay="0"/>
                                  </p:stCondLst>
                                  <p:iterate type="lt">
                                    <p:tmPct val="50000"/>
                                  </p:iterate>
                                  <p:childTnLst>
                                    <p:set>
                                      <p:cBhvr>
                                        <p:cTn id="120" dur="1" fill="hold">
                                          <p:stCondLst>
                                            <p:cond delay="0"/>
                                          </p:stCondLst>
                                        </p:cTn>
                                        <p:tgtEl>
                                          <p:spTgt spid="13329"/>
                                        </p:tgtEl>
                                        <p:attrNameLst>
                                          <p:attrName>style.visibility</p:attrName>
                                        </p:attrNameLst>
                                      </p:cBhvr>
                                      <p:to>
                                        <p:strVal val="visible"/>
                                      </p:to>
                                    </p:set>
                                    <p:anim calcmode="discrete" valueType="clr">
                                      <p:cBhvr override="childStyle">
                                        <p:cTn id="121" dur="80"/>
                                        <p:tgtEl>
                                          <p:spTgt spid="13329"/>
                                        </p:tgtEl>
                                        <p:attrNameLst>
                                          <p:attrName>style.color</p:attrName>
                                        </p:attrNameLst>
                                      </p:cBhvr>
                                      <p:tavLst>
                                        <p:tav tm="0">
                                          <p:val>
                                            <p:clrVal>
                                              <a:schemeClr val="accent2"/>
                                            </p:clrVal>
                                          </p:val>
                                        </p:tav>
                                        <p:tav tm="50000">
                                          <p:val>
                                            <p:clrVal>
                                              <a:schemeClr val="hlink"/>
                                            </p:clrVal>
                                          </p:val>
                                        </p:tav>
                                      </p:tavLst>
                                    </p:anim>
                                    <p:anim calcmode="discrete" valueType="clr">
                                      <p:cBhvr>
                                        <p:cTn id="122" dur="80"/>
                                        <p:tgtEl>
                                          <p:spTgt spid="13329"/>
                                        </p:tgtEl>
                                        <p:attrNameLst>
                                          <p:attrName>fillcolor</p:attrName>
                                        </p:attrNameLst>
                                      </p:cBhvr>
                                      <p:tavLst>
                                        <p:tav tm="0">
                                          <p:val>
                                            <p:clrVal>
                                              <a:schemeClr val="accent2"/>
                                            </p:clrVal>
                                          </p:val>
                                        </p:tav>
                                        <p:tav tm="50000">
                                          <p:val>
                                            <p:clrVal>
                                              <a:schemeClr val="hlink"/>
                                            </p:clrVal>
                                          </p:val>
                                        </p:tav>
                                      </p:tavLst>
                                    </p:anim>
                                    <p:set>
                                      <p:cBhvr>
                                        <p:cTn id="123" dur="80"/>
                                        <p:tgtEl>
                                          <p:spTgt spid="13329"/>
                                        </p:tgtEl>
                                        <p:attrNameLst>
                                          <p:attrName>fill.type</p:attrName>
                                        </p:attrNameLst>
                                      </p:cBhvr>
                                      <p:to>
                                        <p:strVal val="solid"/>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7"/>
                                        </p:tgtEl>
                                        <p:attrNameLst>
                                          <p:attrName>style.visibility</p:attrName>
                                        </p:attrNameLst>
                                      </p:cBhvr>
                                      <p:to>
                                        <p:strVal val="visible"/>
                                      </p:to>
                                    </p:set>
                                  </p:childTnLst>
                                </p:cTn>
                              </p:par>
                            </p:childTnLst>
                          </p:cTn>
                        </p:par>
                        <p:par>
                          <p:cTn id="128" fill="hold">
                            <p:stCondLst>
                              <p:cond delay="0"/>
                            </p:stCondLst>
                            <p:childTnLst>
                              <p:par>
                                <p:cTn id="129" presetID="27" presetClass="entr" presetSubtype="0" fill="hold" grpId="0" nodeType="afterEffect">
                                  <p:stCondLst>
                                    <p:cond delay="0"/>
                                  </p:stCondLst>
                                  <p:iterate type="lt">
                                    <p:tmPct val="50000"/>
                                  </p:iterate>
                                  <p:childTnLst>
                                    <p:set>
                                      <p:cBhvr>
                                        <p:cTn id="130" dur="1" fill="hold">
                                          <p:stCondLst>
                                            <p:cond delay="0"/>
                                          </p:stCondLst>
                                        </p:cTn>
                                        <p:tgtEl>
                                          <p:spTgt spid="13330"/>
                                        </p:tgtEl>
                                        <p:attrNameLst>
                                          <p:attrName>style.visibility</p:attrName>
                                        </p:attrNameLst>
                                      </p:cBhvr>
                                      <p:to>
                                        <p:strVal val="visible"/>
                                      </p:to>
                                    </p:set>
                                    <p:anim calcmode="discrete" valueType="clr">
                                      <p:cBhvr override="childStyle">
                                        <p:cTn id="131" dur="80"/>
                                        <p:tgtEl>
                                          <p:spTgt spid="13330"/>
                                        </p:tgtEl>
                                        <p:attrNameLst>
                                          <p:attrName>style.color</p:attrName>
                                        </p:attrNameLst>
                                      </p:cBhvr>
                                      <p:tavLst>
                                        <p:tav tm="0">
                                          <p:val>
                                            <p:clrVal>
                                              <a:schemeClr val="accent2"/>
                                            </p:clrVal>
                                          </p:val>
                                        </p:tav>
                                        <p:tav tm="50000">
                                          <p:val>
                                            <p:clrVal>
                                              <a:schemeClr val="hlink"/>
                                            </p:clrVal>
                                          </p:val>
                                        </p:tav>
                                      </p:tavLst>
                                    </p:anim>
                                    <p:anim calcmode="discrete" valueType="clr">
                                      <p:cBhvr>
                                        <p:cTn id="132" dur="80"/>
                                        <p:tgtEl>
                                          <p:spTgt spid="13330"/>
                                        </p:tgtEl>
                                        <p:attrNameLst>
                                          <p:attrName>fillcolor</p:attrName>
                                        </p:attrNameLst>
                                      </p:cBhvr>
                                      <p:tavLst>
                                        <p:tav tm="0">
                                          <p:val>
                                            <p:clrVal>
                                              <a:schemeClr val="accent2"/>
                                            </p:clrVal>
                                          </p:val>
                                        </p:tav>
                                        <p:tav tm="50000">
                                          <p:val>
                                            <p:clrVal>
                                              <a:schemeClr val="hlink"/>
                                            </p:clrVal>
                                          </p:val>
                                        </p:tav>
                                      </p:tavLst>
                                    </p:anim>
                                    <p:set>
                                      <p:cBhvr>
                                        <p:cTn id="133" dur="80"/>
                                        <p:tgtEl>
                                          <p:spTgt spid="13330"/>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7" presetClass="entr" presetSubtype="0" fill="hold" grpId="0" nodeType="clickEffect">
                                  <p:stCondLst>
                                    <p:cond delay="0"/>
                                  </p:stCondLst>
                                  <p:iterate type="lt">
                                    <p:tmPct val="50000"/>
                                  </p:iterate>
                                  <p:childTnLst>
                                    <p:set>
                                      <p:cBhvr>
                                        <p:cTn id="137" dur="1" fill="hold">
                                          <p:stCondLst>
                                            <p:cond delay="0"/>
                                          </p:stCondLst>
                                        </p:cTn>
                                        <p:tgtEl>
                                          <p:spTgt spid="12"/>
                                        </p:tgtEl>
                                        <p:attrNameLst>
                                          <p:attrName>style.visibility</p:attrName>
                                        </p:attrNameLst>
                                      </p:cBhvr>
                                      <p:to>
                                        <p:strVal val="visible"/>
                                      </p:to>
                                    </p:set>
                                    <p:anim calcmode="discrete" valueType="clr">
                                      <p:cBhvr override="childStyle">
                                        <p:cTn id="138"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139" dur="80"/>
                                        <p:tgtEl>
                                          <p:spTgt spid="12"/>
                                        </p:tgtEl>
                                        <p:attrNameLst>
                                          <p:attrName>fillcolor</p:attrName>
                                        </p:attrNameLst>
                                      </p:cBhvr>
                                      <p:tavLst>
                                        <p:tav tm="0">
                                          <p:val>
                                            <p:clrVal>
                                              <a:schemeClr val="accent2"/>
                                            </p:clrVal>
                                          </p:val>
                                        </p:tav>
                                        <p:tav tm="50000">
                                          <p:val>
                                            <p:clrVal>
                                              <a:schemeClr val="hlink"/>
                                            </p:clrVal>
                                          </p:val>
                                        </p:tav>
                                      </p:tavLst>
                                    </p:anim>
                                    <p:set>
                                      <p:cBhvr>
                                        <p:cTn id="140" dur="80"/>
                                        <p:tgtEl>
                                          <p:spTgt spid="12"/>
                                        </p:tgtEl>
                                        <p:attrNameLst>
                                          <p:attrName>fill.type</p:attrName>
                                        </p:attrNameLst>
                                      </p:cBhvr>
                                      <p:to>
                                        <p:strVal val="solid"/>
                                      </p:to>
                                    </p:set>
                                  </p:childTnLst>
                                </p:cTn>
                              </p:par>
                            </p:childTnLst>
                          </p:cTn>
                        </p:par>
                        <p:par>
                          <p:cTn id="141" fill="hold">
                            <p:stCondLst>
                              <p:cond delay="560"/>
                            </p:stCondLst>
                            <p:childTnLst>
                              <p:par>
                                <p:cTn id="142" presetID="1" presetClass="entr" presetSubtype="0" fill="hold" grpId="0" nodeType="afterEffect">
                                  <p:stCondLst>
                                    <p:cond delay="0"/>
                                  </p:stCondLst>
                                  <p:childTnLst>
                                    <p:set>
                                      <p:cBhvr>
                                        <p:cTn id="143" dur="1" fill="hold">
                                          <p:stCondLst>
                                            <p:cond delay="0"/>
                                          </p:stCondLst>
                                        </p:cTn>
                                        <p:tgtEl>
                                          <p:spTgt spid="15"/>
                                        </p:tgtEl>
                                        <p:attrNameLst>
                                          <p:attrName>style.visibility</p:attrName>
                                        </p:attrNameLst>
                                      </p:cBhvr>
                                      <p:to>
                                        <p:strVal val="visible"/>
                                      </p:to>
                                    </p:set>
                                  </p:childTnLst>
                                </p:cTn>
                              </p:par>
                            </p:childTnLst>
                          </p:cTn>
                        </p:par>
                        <p:par>
                          <p:cTn id="144" fill="hold">
                            <p:stCondLst>
                              <p:cond delay="560"/>
                            </p:stCondLst>
                            <p:childTnLst>
                              <p:par>
                                <p:cTn id="145" presetID="9" presetClass="entr" presetSubtype="0" fill="hold" grpId="0" nodeType="afterEffect">
                                  <p:stCondLst>
                                    <p:cond delay="0"/>
                                  </p:stCondLst>
                                  <p:childTnLst>
                                    <p:set>
                                      <p:cBhvr>
                                        <p:cTn id="146" dur="1" fill="hold">
                                          <p:stCondLst>
                                            <p:cond delay="0"/>
                                          </p:stCondLst>
                                        </p:cTn>
                                        <p:tgtEl>
                                          <p:spTgt spid="16"/>
                                        </p:tgtEl>
                                        <p:attrNameLst>
                                          <p:attrName>style.visibility</p:attrName>
                                        </p:attrNameLst>
                                      </p:cBhvr>
                                      <p:to>
                                        <p:strVal val="visible"/>
                                      </p:to>
                                    </p:set>
                                    <p:animEffect transition="in" filter="dissolve">
                                      <p:cBhvr>
                                        <p:cTn id="1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19" grpId="1"/>
      <p:bldP spid="13313" grpId="0"/>
      <p:bldP spid="13313" grpId="1"/>
      <p:bldP spid="13314" grpId="0"/>
      <p:bldP spid="13314" grpId="1"/>
      <p:bldP spid="13315" grpId="0"/>
      <p:bldP spid="13315" grpId="1"/>
      <p:bldP spid="9" grpId="0" bldLvl="0" animBg="1"/>
      <p:bldP spid="9" grpId="1" animBg="1"/>
      <p:bldP spid="10" grpId="0" bldLvl="0" animBg="1"/>
      <p:bldP spid="10" grpId="1" animBg="1"/>
      <p:bldP spid="11" grpId="0" bldLvl="0" animBg="1"/>
      <p:bldP spid="11" grpId="1" animBg="1"/>
      <p:bldP spid="13323" grpId="0"/>
      <p:bldP spid="13323" grpId="1"/>
      <p:bldP spid="13324" grpId="0"/>
      <p:bldP spid="13324" grpId="1"/>
      <p:bldP spid="13328" grpId="0"/>
      <p:bldP spid="13328" grpId="1"/>
      <p:bldP spid="13329" grpId="0"/>
      <p:bldP spid="13329" grpId="1"/>
      <p:bldP spid="13330" grpId="0"/>
      <p:bldP spid="13330" grpId="1"/>
      <p:bldP spid="3" grpId="0" bldLvl="0" animBg="1"/>
      <p:bldP spid="3" grpId="1" animBg="1"/>
      <p:bldP spid="4" grpId="0" bldLvl="0" animBg="1"/>
      <p:bldP spid="4" grpId="1" animBg="1"/>
      <p:bldP spid="8" grpId="0" bldLvl="0" animBg="1"/>
      <p:bldP spid="8" grpId="1" animBg="1"/>
      <p:bldP spid="2" grpId="0" bldLvl="0" animBg="1"/>
      <p:bldP spid="2" grpId="1" animBg="1"/>
      <p:bldP spid="12" grpId="0"/>
      <p:bldP spid="12" grpId="1"/>
      <p:bldP spid="15" grpId="0" bldLvl="0" animBg="1"/>
      <p:bldP spid="15" grpId="1" animBg="1"/>
      <p:bldP spid="16" grpId="0" bldLvl="0" animBg="1"/>
      <p:bldP spid="1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6017" name="对象 -2147482196"/>
          <p:cNvGraphicFramePr/>
          <p:nvPr/>
        </p:nvGraphicFramePr>
        <p:xfrm>
          <a:off x="1225550" y="1012825"/>
          <a:ext cx="7034213" cy="1947863"/>
        </p:xfrm>
        <a:graphic>
          <a:graphicData uri="http://schemas.openxmlformats.org/presentationml/2006/ole">
            <mc:AlternateContent xmlns:mc="http://schemas.openxmlformats.org/markup-compatibility/2006">
              <mc:Choice xmlns:v="urn:schemas-microsoft-com:vml" Requires="v">
                <p:oleObj spid="_x0000_s3177" name="" r:id="rId1" imgW="8559800" imgH="2209800" progId="Visio.Drawing.11">
                  <p:embed/>
                </p:oleObj>
              </mc:Choice>
              <mc:Fallback>
                <p:oleObj name="" r:id="rId1" imgW="8559800" imgH="2209800" progId="Visio.Drawing.11">
                  <p:embed/>
                  <p:pic>
                    <p:nvPicPr>
                      <p:cNvPr id="0" name="图片 3176"/>
                      <p:cNvPicPr/>
                      <p:nvPr/>
                    </p:nvPicPr>
                    <p:blipFill>
                      <a:blip r:embed="rId2"/>
                      <a:stretch>
                        <a:fillRect/>
                      </a:stretch>
                    </p:blipFill>
                    <p:spPr>
                      <a:xfrm>
                        <a:off x="1225550" y="1012825"/>
                        <a:ext cx="7034213" cy="1947863"/>
                      </a:xfrm>
                      <a:prstGeom prst="rect">
                        <a:avLst/>
                      </a:prstGeom>
                      <a:noFill/>
                      <a:ln w="38100">
                        <a:noFill/>
                        <a:miter/>
                      </a:ln>
                    </p:spPr>
                  </p:pic>
                </p:oleObj>
              </mc:Fallback>
            </mc:AlternateContent>
          </a:graphicData>
        </a:graphic>
      </p:graphicFrame>
      <p:sp>
        <p:nvSpPr>
          <p:cNvPr id="86018" name="矩形 53251"/>
          <p:cNvSpPr/>
          <p:nvPr/>
        </p:nvSpPr>
        <p:spPr>
          <a:xfrm>
            <a:off x="3097213" y="3078163"/>
            <a:ext cx="3103562" cy="338137"/>
          </a:xfrm>
          <a:prstGeom prst="rect">
            <a:avLst/>
          </a:prstGeom>
          <a:noFill/>
          <a:ln w="9525">
            <a:noFill/>
          </a:ln>
        </p:spPr>
        <p:txBody>
          <a:bodyPr wrap="square" anchor="t" anchorCtr="0">
            <a:spAutoFit/>
          </a:bodyPr>
          <a:p>
            <a:pPr eaLnBrk="0" hangingPunct="0"/>
            <a:r>
              <a:rPr lang="zh-CN" altLang="zh-CN" sz="1600" dirty="0">
                <a:solidFill>
                  <a:srgbClr val="0070C0"/>
                </a:solidFill>
                <a:latin typeface="宋体" panose="02010600030101010101" pitchFamily="2" charset="-122"/>
                <a:ea typeface="宋体" panose="02010600030101010101" pitchFamily="2" charset="-122"/>
              </a:rPr>
              <a:t>串行进位方式 </a:t>
            </a:r>
            <a:r>
              <a:rPr lang="en-US" altLang="zh-CN" sz="1600" dirty="0">
                <a:solidFill>
                  <a:srgbClr val="0070C0"/>
                </a:solidFill>
                <a:latin typeface="宋体" panose="02010600030101010101" pitchFamily="2" charset="-122"/>
                <a:ea typeface="宋体" panose="02010600030101010101" pitchFamily="2" charset="-122"/>
              </a:rPr>
              <a:t>(</a:t>
            </a:r>
            <a:r>
              <a:rPr lang="zh-CN" altLang="zh-CN" sz="1600" dirty="0">
                <a:solidFill>
                  <a:srgbClr val="0070C0"/>
                </a:solidFill>
                <a:latin typeface="宋体" panose="02010600030101010101" pitchFamily="2" charset="-122"/>
                <a:ea typeface="宋体" panose="02010600030101010101" pitchFamily="2" charset="-122"/>
              </a:rPr>
              <a:t>异步方法</a:t>
            </a:r>
            <a:r>
              <a:rPr lang="en-US" altLang="zh-CN" sz="1600" dirty="0">
                <a:solidFill>
                  <a:srgbClr val="0070C0"/>
                </a:solidFill>
                <a:latin typeface="宋体" panose="02010600030101010101" pitchFamily="2" charset="-122"/>
                <a:ea typeface="宋体" panose="02010600030101010101" pitchFamily="2" charset="-122"/>
              </a:rPr>
              <a:t>)</a:t>
            </a:r>
            <a:endParaRPr lang="zh-CN" altLang="zh-CN" sz="1600" dirty="0">
              <a:solidFill>
                <a:srgbClr val="0070C0"/>
              </a:solidFill>
              <a:latin typeface="宋体" panose="02010600030101010101" pitchFamily="2" charset="-122"/>
              <a:ea typeface="宋体" panose="02010600030101010101" pitchFamily="2" charset="-122"/>
            </a:endParaRPr>
          </a:p>
        </p:txBody>
      </p:sp>
      <p:sp>
        <p:nvSpPr>
          <p:cNvPr id="86019" name="文本框 4"/>
          <p:cNvSpPr txBox="1"/>
          <p:nvPr/>
        </p:nvSpPr>
        <p:spPr>
          <a:xfrm>
            <a:off x="1039813" y="3533775"/>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86020" name="文本框 1"/>
          <p:cNvSpPr txBox="1"/>
          <p:nvPr/>
        </p:nvSpPr>
        <p:spPr>
          <a:xfrm>
            <a:off x="1039813" y="4102100"/>
            <a:ext cx="7405687" cy="1752600"/>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6-14. 并行进位和串行进位两种扩展方式，你推荐使用哪一种？为什么？</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6-15. 在串行进位方式中，若直接将第一片的进位信号C</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作为第二片计数器的时钟？是否还是100进制？说明其状态编码。</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6-16. 用</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片十进制计数器扩展成1000进制计数器。画出设计图。</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6021" name="矩形 59395"/>
          <p:cNvSpPr/>
          <p:nvPr/>
        </p:nvSpPr>
        <p:spPr>
          <a:xfrm>
            <a:off x="5183188" y="581025"/>
            <a:ext cx="3565525" cy="368300"/>
          </a:xfrm>
          <a:prstGeom prst="rect">
            <a:avLst/>
          </a:prstGeom>
          <a:noFill/>
          <a:ln w="9525">
            <a:noFill/>
          </a:ln>
        </p:spPr>
        <p:txBody>
          <a:bodyPr wrap="square" anchor="t" anchorCtr="0">
            <a:spAutoFit/>
          </a:bodyPr>
          <a:p>
            <a:pPr eaLnBrk="0" hangingPunct="0"/>
            <a:r>
              <a:rPr lang="en-US" altLang="zh-CN" dirty="0">
                <a:solidFill>
                  <a:srgbClr val="009AD0"/>
                </a:solidFill>
                <a:latin typeface="Arial" panose="020B0604020202020204" pitchFamily="34" charset="0"/>
                <a:ea typeface="宋体" panose="02010600030101010101" pitchFamily="2" charset="-122"/>
              </a:rPr>
              <a:t>( </a:t>
            </a:r>
            <a:r>
              <a:rPr lang="zh-CN" altLang="en-US" dirty="0">
                <a:solidFill>
                  <a:srgbClr val="009AD0"/>
                </a:solidFill>
                <a:latin typeface="Arial" panose="020B0604020202020204" pitchFamily="34" charset="0"/>
                <a:ea typeface="宋体" panose="02010600030101010101" pitchFamily="2" charset="-122"/>
              </a:rPr>
              <a:t>仿真程序：</a:t>
            </a:r>
            <a:r>
              <a:rPr lang="en-US" altLang="zh-CN" dirty="0">
                <a:solidFill>
                  <a:srgbClr val="009AD0"/>
                </a:solidFill>
                <a:latin typeface="Arial" panose="020B0604020202020204" pitchFamily="34" charset="0"/>
                <a:ea typeface="宋体" panose="02010600030101010101" pitchFamily="2" charset="-122"/>
              </a:rPr>
              <a:t>ex653_1b.ms11)</a:t>
            </a:r>
            <a:endParaRPr lang="zh-CN" altLang="en-US" dirty="0">
              <a:solidFill>
                <a:srgbClr val="009AD0"/>
              </a:solidFill>
              <a:latin typeface="Arial" panose="020B0604020202020204" pitchFamily="34" charset="0"/>
              <a:ea typeface="宋体" panose="02010600030101010101" pitchFamily="2" charset="-122"/>
            </a:endParaRPr>
          </a:p>
        </p:txBody>
      </p:sp>
      <p:sp>
        <p:nvSpPr>
          <p:cNvPr id="7" name="矩形 11270"/>
          <p:cNvSpPr/>
          <p:nvPr/>
        </p:nvSpPr>
        <p:spPr>
          <a:xfrm>
            <a:off x="1279525" y="2247900"/>
            <a:ext cx="460375" cy="349250"/>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1160463" y="1150938"/>
            <a:ext cx="458787" cy="3968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3600450" y="2100263"/>
            <a:ext cx="458788" cy="4968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6691313" y="2035175"/>
            <a:ext cx="477837" cy="5635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1427163" y="1909763"/>
            <a:ext cx="312737" cy="3381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6" name="矩形 11270"/>
          <p:cNvSpPr/>
          <p:nvPr/>
        </p:nvSpPr>
        <p:spPr>
          <a:xfrm>
            <a:off x="4587875" y="2035175"/>
            <a:ext cx="311150" cy="21272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8" name="曲线连接符 7"/>
          <p:cNvCxnSpPr/>
          <p:nvPr/>
        </p:nvCxnSpPr>
        <p:spPr>
          <a:xfrm>
            <a:off x="3600450" y="1909763"/>
            <a:ext cx="1492250" cy="525463"/>
          </a:xfrm>
          <a:prstGeom prst="curvedConnector3">
            <a:avLst>
              <a:gd name="adj1" fmla="val 5002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10" name="矩形 11270"/>
          <p:cNvSpPr/>
          <p:nvPr/>
        </p:nvSpPr>
        <p:spPr>
          <a:xfrm>
            <a:off x="7169150" y="1012825"/>
            <a:ext cx="476250" cy="4349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1" name="对象 10"/>
          <p:cNvGraphicFramePr/>
          <p:nvPr/>
        </p:nvGraphicFramePr>
        <p:xfrm>
          <a:off x="863600" y="2735263"/>
          <a:ext cx="1052513" cy="438150"/>
        </p:xfrm>
        <a:graphic>
          <a:graphicData uri="http://schemas.openxmlformats.org/presentationml/2006/ole">
            <mc:AlternateContent xmlns:mc="http://schemas.openxmlformats.org/markup-compatibility/2006">
              <mc:Choice xmlns:v="urn:schemas-microsoft-com:vml" Requires="v">
                <p:oleObj spid="_x0000_s3176" name="" r:id="rId3" imgW="1376045" imgH="544830" progId="Paint.Picture">
                  <p:embed/>
                </p:oleObj>
              </mc:Choice>
              <mc:Fallback>
                <p:oleObj name="" r:id="rId3" imgW="1376045" imgH="544830" progId="Paint.Picture">
                  <p:embed/>
                  <p:pic>
                    <p:nvPicPr>
                      <p:cNvPr id="0" name="图片 3175"/>
                      <p:cNvPicPr/>
                      <p:nvPr/>
                    </p:nvPicPr>
                    <p:blipFill>
                      <a:blip r:embed="rId4"/>
                      <a:stretch>
                        <a:fillRect/>
                      </a:stretch>
                    </p:blipFill>
                    <p:spPr>
                      <a:xfrm>
                        <a:off x="863600" y="2735263"/>
                        <a:ext cx="1052513" cy="438150"/>
                      </a:xfrm>
                      <a:prstGeom prst="rect">
                        <a:avLst/>
                      </a:prstGeom>
                      <a:noFill/>
                      <a:ln w="38100">
                        <a:noFill/>
                        <a:miter/>
                      </a:ln>
                    </p:spPr>
                  </p:pic>
                </p:oleObj>
              </mc:Fallback>
            </mc:AlternateContent>
          </a:graphicData>
        </a:graphic>
      </p:graphicFrame>
      <p:sp>
        <p:nvSpPr>
          <p:cNvPr id="9" name="文本框 8"/>
          <p:cNvSpPr txBox="1"/>
          <p:nvPr/>
        </p:nvSpPr>
        <p:spPr>
          <a:xfrm>
            <a:off x="3930650" y="1541463"/>
            <a:ext cx="298450" cy="368300"/>
          </a:xfrm>
          <a:prstGeom prst="rect">
            <a:avLst/>
          </a:prstGeom>
          <a:noFill/>
          <a:ln w="9525">
            <a:noFill/>
          </a:ln>
        </p:spPr>
        <p:txBody>
          <a:bodyPr wrap="none" anchor="t" anchorCtr="0">
            <a:spAutoFit/>
          </a:bodyPr>
          <a:p>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12" name="文本框 11"/>
          <p:cNvSpPr txBox="1"/>
          <p:nvPr/>
        </p:nvSpPr>
        <p:spPr>
          <a:xfrm>
            <a:off x="4652963" y="2435225"/>
            <a:ext cx="246062" cy="36830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6017"/>
                                        </p:tgtEl>
                                        <p:attrNameLst>
                                          <p:attrName>style.visibility</p:attrName>
                                        </p:attrNameLst>
                                      </p:cBhvr>
                                      <p:to>
                                        <p:strVal val="visible"/>
                                      </p:to>
                                    </p:set>
                                    <p:animEffect transition="in" filter="dissolve">
                                      <p:cBhvr>
                                        <p:cTn id="7" dur="500"/>
                                        <p:tgtEl>
                                          <p:spTgt spid="86017"/>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86018"/>
                                        </p:tgtEl>
                                        <p:attrNameLst>
                                          <p:attrName>style.visibility</p:attrName>
                                        </p:attrNameLst>
                                      </p:cBhvr>
                                      <p:to>
                                        <p:strVal val="visible"/>
                                      </p:to>
                                    </p:set>
                                    <p:anim calcmode="discrete" valueType="clr">
                                      <p:cBhvr override="childStyle">
                                        <p:cTn id="11" dur="80"/>
                                        <p:tgtEl>
                                          <p:spTgt spid="86018"/>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86018"/>
                                        </p:tgtEl>
                                        <p:attrNameLst>
                                          <p:attrName>fillcolor</p:attrName>
                                        </p:attrNameLst>
                                      </p:cBhvr>
                                      <p:tavLst>
                                        <p:tav tm="0">
                                          <p:val>
                                            <p:clrVal>
                                              <a:schemeClr val="accent2"/>
                                            </p:clrVal>
                                          </p:val>
                                        </p:tav>
                                        <p:tav tm="50000">
                                          <p:val>
                                            <p:clrVal>
                                              <a:schemeClr val="hlink"/>
                                            </p:clrVal>
                                          </p:val>
                                        </p:tav>
                                      </p:tavLst>
                                    </p:anim>
                                    <p:set>
                                      <p:cBhvr>
                                        <p:cTn id="13" dur="80"/>
                                        <p:tgtEl>
                                          <p:spTgt spid="86018"/>
                                        </p:tgtEl>
                                        <p:attrNameLst>
                                          <p:attrName>fill.type</p:attrName>
                                        </p:attrNameLst>
                                      </p:cBhvr>
                                      <p:to>
                                        <p:strVal val="solid"/>
                                      </p:to>
                                    </p:set>
                                  </p:childTnLst>
                                </p:cTn>
                              </p:par>
                            </p:childTnLst>
                          </p:cTn>
                        </p:par>
                        <p:par>
                          <p:cTn id="14" fill="hold">
                            <p:stCondLst>
                              <p:cond delay="1059"/>
                            </p:stCondLst>
                            <p:childTnLst>
                              <p:par>
                                <p:cTn id="15" presetID="22" presetClass="entr" presetSubtype="8" fill="hold" grpId="0" nodeType="afterEffect">
                                  <p:stCondLst>
                                    <p:cond delay="0"/>
                                  </p:stCondLst>
                                  <p:childTnLst>
                                    <p:set>
                                      <p:cBhvr>
                                        <p:cTn id="16" dur="1" fill="hold">
                                          <p:stCondLst>
                                            <p:cond delay="0"/>
                                          </p:stCondLst>
                                        </p:cTn>
                                        <p:tgtEl>
                                          <p:spTgt spid="86021"/>
                                        </p:tgtEl>
                                        <p:attrNameLst>
                                          <p:attrName>style.visibility</p:attrName>
                                        </p:attrNameLst>
                                      </p:cBhvr>
                                      <p:to>
                                        <p:strVal val="visible"/>
                                      </p:to>
                                    </p:set>
                                    <p:animEffect transition="in" filter="wipe(left)">
                                      <p:cBhvr>
                                        <p:cTn id="17" dur="500"/>
                                        <p:tgtEl>
                                          <p:spTgt spid="860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7" presetClass="entr" presetSubtype="0" fill="hold" grpId="0" nodeType="clickEffect">
                                  <p:stCondLst>
                                    <p:cond delay="0"/>
                                  </p:stCondLst>
                                  <p:iterate type="lt">
                                    <p:tmPct val="50000"/>
                                  </p:iterate>
                                  <p:childTnLst>
                                    <p:set>
                                      <p:cBhvr>
                                        <p:cTn id="65" dur="1" fill="hold">
                                          <p:stCondLst>
                                            <p:cond delay="0"/>
                                          </p:stCondLst>
                                        </p:cTn>
                                        <p:tgtEl>
                                          <p:spTgt spid="86019"/>
                                        </p:tgtEl>
                                        <p:attrNameLst>
                                          <p:attrName>style.visibility</p:attrName>
                                        </p:attrNameLst>
                                      </p:cBhvr>
                                      <p:to>
                                        <p:strVal val="visible"/>
                                      </p:to>
                                    </p:set>
                                    <p:anim calcmode="discrete" valueType="clr">
                                      <p:cBhvr override="childStyle">
                                        <p:cTn id="66" dur="80"/>
                                        <p:tgtEl>
                                          <p:spTgt spid="86019"/>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86019"/>
                                        </p:tgtEl>
                                        <p:attrNameLst>
                                          <p:attrName>fillcolor</p:attrName>
                                        </p:attrNameLst>
                                      </p:cBhvr>
                                      <p:tavLst>
                                        <p:tav tm="0">
                                          <p:val>
                                            <p:clrVal>
                                              <a:schemeClr val="accent2"/>
                                            </p:clrVal>
                                          </p:val>
                                        </p:tav>
                                        <p:tav tm="50000">
                                          <p:val>
                                            <p:clrVal>
                                              <a:schemeClr val="hlink"/>
                                            </p:clrVal>
                                          </p:val>
                                        </p:tav>
                                      </p:tavLst>
                                    </p:anim>
                                    <p:set>
                                      <p:cBhvr>
                                        <p:cTn id="68" dur="80"/>
                                        <p:tgtEl>
                                          <p:spTgt spid="86019"/>
                                        </p:tgtEl>
                                        <p:attrNameLst>
                                          <p:attrName>fill.type</p:attrName>
                                        </p:attrNameLst>
                                      </p:cBhvr>
                                      <p:to>
                                        <p:strVal val="solid"/>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86020"/>
                                        </p:tgtEl>
                                        <p:attrNameLst>
                                          <p:attrName>style.visibility</p:attrName>
                                        </p:attrNameLst>
                                      </p:cBhvr>
                                      <p:to>
                                        <p:strVal val="visible"/>
                                      </p:to>
                                    </p:set>
                                    <p:animEffect transition="in" filter="wipe(left)">
                                      <p:cBhvr>
                                        <p:cTn id="73"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86018" grpId="1"/>
      <p:bldP spid="86021" grpId="0"/>
      <p:bldP spid="86021" grpId="1"/>
      <p:bldP spid="86019" grpId="0"/>
      <p:bldP spid="86019" grpId="1"/>
      <p:bldP spid="86020" grpId="0"/>
      <p:bldP spid="86020" grpId="1"/>
      <p:bldP spid="7" grpId="0" bldLvl="0" animBg="1"/>
      <p:bldP spid="7" grpId="1" animBg="1"/>
      <p:bldP spid="2" grpId="0" bldLvl="0" animBg="1"/>
      <p:bldP spid="2" grpId="1" animBg="1"/>
      <p:bldP spid="3" grpId="0" bldLvl="0" animBg="1"/>
      <p:bldP spid="3" grpId="1" animBg="1"/>
      <p:bldP spid="4" grpId="0" bldLvl="0" animBg="1"/>
      <p:bldP spid="4" grpId="1" animBg="1"/>
      <p:bldP spid="5" grpId="0" bldLvl="0" animBg="1"/>
      <p:bldP spid="5" grpId="1" animBg="1"/>
      <p:bldP spid="6" grpId="0" bldLvl="0" animBg="1"/>
      <p:bldP spid="6" grpId="1" animBg="1"/>
      <p:bldP spid="10" grpId="0" bldLvl="0" animBg="1"/>
      <p:bldP spid="10" grpId="1" animBg="1"/>
      <p:bldP spid="9" grpId="0"/>
      <p:bldP spid="9" grpId="1"/>
      <p:bldP spid="12" grpId="0"/>
      <p:bldP spid="12"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矩形 53251"/>
          <p:cNvSpPr/>
          <p:nvPr/>
        </p:nvSpPr>
        <p:spPr>
          <a:xfrm>
            <a:off x="771525" y="654050"/>
            <a:ext cx="486410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rPr>
              <a:t>(b) </a:t>
            </a:r>
            <a:r>
              <a:rPr lang="zh-CN" altLang="en-US" dirty="0">
                <a:solidFill>
                  <a:srgbClr val="C00000"/>
                </a:solidFill>
                <a:latin typeface="Comic Sans MS" panose="030F0702030302020204" pitchFamily="2" charset="0"/>
                <a:ea typeface="宋体" panose="02010600030101010101" pitchFamily="2" charset="-122"/>
              </a:rPr>
              <a:t>任意</a:t>
            </a:r>
            <a:r>
              <a:rPr lang="zh-CN" altLang="zh-CN" dirty="0">
                <a:solidFill>
                  <a:srgbClr val="C00000"/>
                </a:solidFill>
                <a:latin typeface="Comic Sans MS" panose="030F0702030302020204" pitchFamily="2" charset="0"/>
                <a:ea typeface="宋体" panose="02010600030101010101" pitchFamily="2" charset="-122"/>
              </a:rPr>
              <a:t>进制计数器的改接方法（</a:t>
            </a:r>
            <a:r>
              <a:rPr lang="en-US" altLang="zh-CN" dirty="0">
                <a:solidFill>
                  <a:srgbClr val="C00000"/>
                </a:solidFill>
                <a:latin typeface="Comic Sans MS" panose="030F0702030302020204" pitchFamily="2" charset="0"/>
                <a:ea typeface="宋体" panose="02010600030101010101" pitchFamily="2" charset="-122"/>
              </a:rPr>
              <a:t>N&gt;M</a:t>
            </a:r>
            <a:r>
              <a:rPr lang="zh-CN" altLang="zh-CN" dirty="0">
                <a:solidFill>
                  <a:srgbClr val="C00000"/>
                </a:solidFill>
                <a:latin typeface="Comic Sans MS" panose="030F0702030302020204" pitchFamily="2" charset="0"/>
                <a:ea typeface="宋体" panose="02010600030101010101" pitchFamily="2" charset="-122"/>
              </a:rPr>
              <a:t>）</a:t>
            </a:r>
            <a:endParaRPr lang="zh-CN" altLang="zh-CN" dirty="0">
              <a:solidFill>
                <a:srgbClr val="C00000"/>
              </a:solidFill>
              <a:latin typeface="Comic Sans MS" panose="030F0702030302020204" pitchFamily="2" charset="0"/>
              <a:ea typeface="宋体" panose="02010600030101010101" pitchFamily="2" charset="-122"/>
            </a:endParaRPr>
          </a:p>
        </p:txBody>
      </p:sp>
      <p:graphicFrame>
        <p:nvGraphicFramePr>
          <p:cNvPr id="87042" name="对象 -2147482195"/>
          <p:cNvGraphicFramePr>
            <a:graphicFrameLocks noChangeAspect="1"/>
          </p:cNvGraphicFramePr>
          <p:nvPr/>
        </p:nvGraphicFramePr>
        <p:xfrm>
          <a:off x="2046288" y="2449513"/>
          <a:ext cx="5281612" cy="2354262"/>
        </p:xfrm>
        <a:graphic>
          <a:graphicData uri="http://schemas.openxmlformats.org/presentationml/2006/ole">
            <mc:AlternateContent xmlns:mc="http://schemas.openxmlformats.org/markup-compatibility/2006">
              <mc:Choice xmlns:v="urn:schemas-microsoft-com:vml" Requires="v">
                <p:oleObj spid="_x0000_s3173" name="" r:id="rId1" imgW="5956300" imgH="2667000" progId="Visio.Drawing.11">
                  <p:embed/>
                </p:oleObj>
              </mc:Choice>
              <mc:Fallback>
                <p:oleObj name="" r:id="rId1" imgW="5956300" imgH="2667000" progId="Visio.Drawing.11">
                  <p:embed/>
                  <p:pic>
                    <p:nvPicPr>
                      <p:cNvPr id="0" name="图片 3172"/>
                      <p:cNvPicPr/>
                      <p:nvPr/>
                    </p:nvPicPr>
                    <p:blipFill>
                      <a:blip r:embed="rId2"/>
                      <a:stretch>
                        <a:fillRect/>
                      </a:stretch>
                    </p:blipFill>
                    <p:spPr>
                      <a:xfrm>
                        <a:off x="2046288" y="2449513"/>
                        <a:ext cx="5281612" cy="2354262"/>
                      </a:xfrm>
                      <a:prstGeom prst="rect">
                        <a:avLst/>
                      </a:prstGeom>
                      <a:noFill/>
                      <a:ln w="38100">
                        <a:noFill/>
                        <a:miter/>
                      </a:ln>
                    </p:spPr>
                  </p:pic>
                </p:oleObj>
              </mc:Fallback>
            </mc:AlternateContent>
          </a:graphicData>
        </a:graphic>
      </p:graphicFrame>
      <p:sp>
        <p:nvSpPr>
          <p:cNvPr id="87043" name="文本框 2"/>
          <p:cNvSpPr txBox="1"/>
          <p:nvPr/>
        </p:nvSpPr>
        <p:spPr>
          <a:xfrm>
            <a:off x="5378450" y="4935538"/>
            <a:ext cx="1782763"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rPr>
              <a:t>同步复位</a:t>
            </a:r>
            <a:r>
              <a:rPr lang="en-US" altLang="zh-CN" dirty="0">
                <a:solidFill>
                  <a:srgbClr val="C00000"/>
                </a:solidFill>
                <a:latin typeface="Comic Sans MS" panose="030F0702030302020204" pitchFamily="2" charset="0"/>
                <a:ea typeface="宋体" panose="02010600030101010101" pitchFamily="2" charset="-122"/>
              </a:rPr>
              <a:t>(CLR')</a:t>
            </a:r>
            <a:endParaRPr lang="en-US" altLang="zh-CN" dirty="0">
              <a:solidFill>
                <a:srgbClr val="C00000"/>
              </a:solidFill>
              <a:latin typeface="Comic Sans MS" panose="030F0702030302020204" pitchFamily="2" charset="0"/>
              <a:ea typeface="宋体" panose="02010600030101010101" pitchFamily="2" charset="-122"/>
            </a:endParaRPr>
          </a:p>
        </p:txBody>
      </p:sp>
      <p:sp>
        <p:nvSpPr>
          <p:cNvPr id="87044" name="文本框 3"/>
          <p:cNvSpPr txBox="1"/>
          <p:nvPr/>
        </p:nvSpPr>
        <p:spPr>
          <a:xfrm>
            <a:off x="2324100" y="4935538"/>
            <a:ext cx="1622425" cy="368300"/>
          </a:xfrm>
          <a:prstGeom prst="rect">
            <a:avLst/>
          </a:prstGeom>
          <a:noFill/>
          <a:ln w="9525">
            <a:noFill/>
          </a:ln>
        </p:spPr>
        <p:txBody>
          <a:bodyPr wrap="none" anchor="t" anchorCtr="0">
            <a:spAutoFit/>
          </a:bodyPr>
          <a:p>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异步复位</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(R</a:t>
            </a:r>
            <a:r>
              <a:rPr lang="en-US" altLang="zh-CN" baseline="-25000" dirty="0">
                <a:solidFill>
                  <a:srgbClr val="C00000"/>
                </a:solidFill>
                <a:latin typeface="Comic Sans MS" panose="030F0702030302020204" pitchFamily="2" charset="0"/>
                <a:ea typeface="宋体" panose="02010600030101010101" pitchFamily="2" charset="-122"/>
                <a:sym typeface="宋体" panose="02010600030101010101" pitchFamily="2" charset="-122"/>
              </a:rPr>
              <a:t>D</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7046" name="文本框 6"/>
          <p:cNvSpPr txBox="1"/>
          <p:nvPr/>
        </p:nvSpPr>
        <p:spPr>
          <a:xfrm>
            <a:off x="1027113" y="5380038"/>
            <a:ext cx="7646987" cy="922337"/>
          </a:xfrm>
          <a:prstGeom prst="rect">
            <a:avLst/>
          </a:prstGeom>
          <a:noFill/>
          <a:ln w="9525">
            <a:noFill/>
          </a:ln>
        </p:spPr>
        <p:txBody>
          <a:bodyPr wrap="square" anchor="t" anchorCtr="0">
            <a:spAutoFit/>
          </a:bodyPr>
          <a:p>
            <a:pPr>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置数法是通过计数器的置数功能</a:t>
            </a:r>
            <a:r>
              <a:rPr lang="en-US" altLang="zh-CN" dirty="0">
                <a:latin typeface="Comic Sans MS" panose="030F0702030302020204" pitchFamily="2" charset="0"/>
                <a:ea typeface="宋体" panose="02010600030101010101" pitchFamily="2" charset="-122"/>
                <a:sym typeface="宋体" panose="02010600030101010101" pitchFamily="2" charset="-122"/>
              </a:rPr>
              <a:t>(LD')</a:t>
            </a:r>
            <a:r>
              <a:rPr lang="zh-CN" altLang="zh-CN" dirty="0">
                <a:latin typeface="Comic Sans MS" panose="030F0702030302020204" pitchFamily="2" charset="0"/>
                <a:ea typeface="宋体" panose="02010600030101010101" pitchFamily="2" charset="-122"/>
                <a:sym typeface="宋体" panose="02010600030101010101" pitchFamily="2" charset="-122"/>
              </a:rPr>
              <a:t>进行改接，有置0、置最小值和置最大值三种方法。</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7047" name="文本框 6"/>
          <p:cNvSpPr txBox="1"/>
          <p:nvPr/>
        </p:nvSpPr>
        <p:spPr>
          <a:xfrm>
            <a:off x="947738" y="1397000"/>
            <a:ext cx="7812087" cy="922338"/>
          </a:xfrm>
          <a:prstGeom prst="rect">
            <a:avLst/>
          </a:prstGeom>
          <a:noFill/>
          <a:ln w="9525">
            <a:noFill/>
          </a:ln>
        </p:spPr>
        <p:txBody>
          <a:bodyPr wrap="square" anchor="t" anchorCtr="0">
            <a:spAutoFit/>
          </a:bodyPr>
          <a:p>
            <a:pPr>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en-US" dirty="0">
                <a:latin typeface="Comic Sans MS" panose="030F0702030302020204" pitchFamily="2" charset="0"/>
                <a:ea typeface="宋体" panose="02010600030101010101" pitchFamily="2" charset="-122"/>
                <a:sym typeface="宋体" panose="02010600030101010101" pitchFamily="2" charset="-122"/>
              </a:rPr>
              <a:t>复位</a:t>
            </a:r>
            <a:r>
              <a:rPr lang="zh-CN" altLang="zh-CN" dirty="0">
                <a:latin typeface="Comic Sans MS" panose="030F0702030302020204" pitchFamily="2" charset="0"/>
                <a:ea typeface="宋体" panose="02010600030101010101" pitchFamily="2" charset="-122"/>
                <a:sym typeface="宋体" panose="02010600030101010101" pitchFamily="2" charset="-122"/>
              </a:rPr>
              <a:t>法是通过计数器的复位</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en-US" dirty="0">
                <a:latin typeface="Comic Sans MS" panose="030F0702030302020204" pitchFamily="2" charset="0"/>
                <a:ea typeface="宋体" panose="02010600030101010101" pitchFamily="2" charset="-122"/>
                <a:sym typeface="宋体" panose="02010600030101010101" pitchFamily="2" charset="-122"/>
              </a:rPr>
              <a:t>清零</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latin typeface="Comic Sans MS" panose="030F0702030302020204" pitchFamily="2" charset="0"/>
                <a:ea typeface="宋体" panose="02010600030101010101" pitchFamily="2" charset="-122"/>
                <a:sym typeface="宋体" panose="02010600030101010101" pitchFamily="2" charset="-122"/>
              </a:rPr>
              <a:t>功能进行改接，有异步复位和同步复位两种方式。</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7048" name="文本框 2"/>
          <p:cNvSpPr txBox="1"/>
          <p:nvPr/>
        </p:nvSpPr>
        <p:spPr>
          <a:xfrm>
            <a:off x="1136650" y="1112838"/>
            <a:ext cx="5470525" cy="368300"/>
          </a:xfrm>
          <a:prstGeom prst="rect">
            <a:avLst/>
          </a:prstGeom>
          <a:noFill/>
          <a:ln w="9525">
            <a:noFill/>
          </a:ln>
        </p:spPr>
        <p:txBody>
          <a:bodyPr wrap="none" anchor="t" anchorCtr="0">
            <a:spAutoFit/>
          </a:bodyPr>
          <a:p>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任意进制计数器的改接有复位法和置数法两种方法</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7041"/>
                                        </p:tgtEl>
                                        <p:attrNameLst>
                                          <p:attrName>style.visibility</p:attrName>
                                        </p:attrNameLst>
                                      </p:cBhvr>
                                      <p:to>
                                        <p:strVal val="visible"/>
                                      </p:to>
                                    </p:set>
                                    <p:anim calcmode="discrete" valueType="clr">
                                      <p:cBhvr override="childStyle">
                                        <p:cTn id="7" dur="80"/>
                                        <p:tgtEl>
                                          <p:spTgt spid="8704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7041"/>
                                        </p:tgtEl>
                                        <p:attrNameLst>
                                          <p:attrName>fillcolor</p:attrName>
                                        </p:attrNameLst>
                                      </p:cBhvr>
                                      <p:tavLst>
                                        <p:tav tm="0">
                                          <p:val>
                                            <p:clrVal>
                                              <a:schemeClr val="accent2"/>
                                            </p:clrVal>
                                          </p:val>
                                        </p:tav>
                                        <p:tav tm="50000">
                                          <p:val>
                                            <p:clrVal>
                                              <a:schemeClr val="hlink"/>
                                            </p:clrVal>
                                          </p:val>
                                        </p:tav>
                                      </p:tavLst>
                                    </p:anim>
                                    <p:set>
                                      <p:cBhvr>
                                        <p:cTn id="9" dur="80"/>
                                        <p:tgtEl>
                                          <p:spTgt spid="8704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7048"/>
                                        </p:tgtEl>
                                        <p:attrNameLst>
                                          <p:attrName>style.visibility</p:attrName>
                                        </p:attrNameLst>
                                      </p:cBhvr>
                                      <p:to>
                                        <p:strVal val="visible"/>
                                      </p:to>
                                    </p:set>
                                    <p:animEffect transition="in" filter="wipe(left)">
                                      <p:cBhvr>
                                        <p:cTn id="14" dur="500"/>
                                        <p:tgtEl>
                                          <p:spTgt spid="8704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7047"/>
                                        </p:tgtEl>
                                        <p:attrNameLst>
                                          <p:attrName>style.visibility</p:attrName>
                                        </p:attrNameLst>
                                      </p:cBhvr>
                                      <p:to>
                                        <p:strVal val="visible"/>
                                      </p:to>
                                    </p:set>
                                    <p:animEffect transition="in" filter="wipe(left)">
                                      <p:cBhvr>
                                        <p:cTn id="19" dur="500"/>
                                        <p:tgtEl>
                                          <p:spTgt spid="8704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87042"/>
                                        </p:tgtEl>
                                        <p:attrNameLst>
                                          <p:attrName>style.visibility</p:attrName>
                                        </p:attrNameLst>
                                      </p:cBhvr>
                                      <p:to>
                                        <p:strVal val="visible"/>
                                      </p:to>
                                    </p:set>
                                    <p:animEffect transition="in" filter="dissolve">
                                      <p:cBhvr>
                                        <p:cTn id="24" dur="500"/>
                                        <p:tgtEl>
                                          <p:spTgt spid="87042"/>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grpId="0" nodeType="clickEffect">
                                  <p:stCondLst>
                                    <p:cond delay="0"/>
                                  </p:stCondLst>
                                  <p:iterate type="lt">
                                    <p:tmPct val="50000"/>
                                  </p:iterate>
                                  <p:childTnLst>
                                    <p:set>
                                      <p:cBhvr>
                                        <p:cTn id="28" dur="1" fill="hold">
                                          <p:stCondLst>
                                            <p:cond delay="0"/>
                                          </p:stCondLst>
                                        </p:cTn>
                                        <p:tgtEl>
                                          <p:spTgt spid="87044"/>
                                        </p:tgtEl>
                                        <p:attrNameLst>
                                          <p:attrName>style.visibility</p:attrName>
                                        </p:attrNameLst>
                                      </p:cBhvr>
                                      <p:to>
                                        <p:strVal val="visible"/>
                                      </p:to>
                                    </p:set>
                                    <p:anim calcmode="discrete" valueType="clr">
                                      <p:cBhvr override="childStyle">
                                        <p:cTn id="29" dur="80"/>
                                        <p:tgtEl>
                                          <p:spTgt spid="87044"/>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87044"/>
                                        </p:tgtEl>
                                        <p:attrNameLst>
                                          <p:attrName>fillcolor</p:attrName>
                                        </p:attrNameLst>
                                      </p:cBhvr>
                                      <p:tavLst>
                                        <p:tav tm="0">
                                          <p:val>
                                            <p:clrVal>
                                              <a:schemeClr val="accent2"/>
                                            </p:clrVal>
                                          </p:val>
                                        </p:tav>
                                        <p:tav tm="50000">
                                          <p:val>
                                            <p:clrVal>
                                              <a:schemeClr val="hlink"/>
                                            </p:clrVal>
                                          </p:val>
                                        </p:tav>
                                      </p:tavLst>
                                    </p:anim>
                                    <p:set>
                                      <p:cBhvr>
                                        <p:cTn id="31" dur="80"/>
                                        <p:tgtEl>
                                          <p:spTgt spid="87044"/>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87043"/>
                                        </p:tgtEl>
                                        <p:attrNameLst>
                                          <p:attrName>style.visibility</p:attrName>
                                        </p:attrNameLst>
                                      </p:cBhvr>
                                      <p:to>
                                        <p:strVal val="visible"/>
                                      </p:to>
                                    </p:set>
                                    <p:anim calcmode="discrete" valueType="clr">
                                      <p:cBhvr override="childStyle">
                                        <p:cTn id="36" dur="80"/>
                                        <p:tgtEl>
                                          <p:spTgt spid="87043"/>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87043"/>
                                        </p:tgtEl>
                                        <p:attrNameLst>
                                          <p:attrName>fillcolor</p:attrName>
                                        </p:attrNameLst>
                                      </p:cBhvr>
                                      <p:tavLst>
                                        <p:tav tm="0">
                                          <p:val>
                                            <p:clrVal>
                                              <a:schemeClr val="accent2"/>
                                            </p:clrVal>
                                          </p:val>
                                        </p:tav>
                                        <p:tav tm="50000">
                                          <p:val>
                                            <p:clrVal>
                                              <a:schemeClr val="hlink"/>
                                            </p:clrVal>
                                          </p:val>
                                        </p:tav>
                                      </p:tavLst>
                                    </p:anim>
                                    <p:set>
                                      <p:cBhvr>
                                        <p:cTn id="38" dur="80"/>
                                        <p:tgtEl>
                                          <p:spTgt spid="87043"/>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7046"/>
                                        </p:tgtEl>
                                        <p:attrNameLst>
                                          <p:attrName>style.visibility</p:attrName>
                                        </p:attrNameLst>
                                      </p:cBhvr>
                                      <p:to>
                                        <p:strVal val="visible"/>
                                      </p:to>
                                    </p:set>
                                    <p:animEffect transition="in" filter="wipe(left)">
                                      <p:cBhvr>
                                        <p:cTn id="43" dur="500"/>
                                        <p:tgtEl>
                                          <p:spTgt spid="87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1" grpId="0"/>
      <p:bldP spid="87041" grpId="1"/>
      <p:bldP spid="87048" grpId="0"/>
      <p:bldP spid="87048" grpId="1"/>
      <p:bldP spid="87047" grpId="0"/>
      <p:bldP spid="87047" grpId="1"/>
      <p:bldP spid="87044" grpId="0"/>
      <p:bldP spid="87044" grpId="1"/>
      <p:bldP spid="87043" grpId="0"/>
      <p:bldP spid="87043" grpId="1"/>
      <p:bldP spid="87046" grpId="0"/>
      <p:bldP spid="8704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692150" y="579438"/>
            <a:ext cx="6256338" cy="496887"/>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88066" name="文本框 5"/>
          <p:cNvSpPr txBox="1"/>
          <p:nvPr/>
        </p:nvSpPr>
        <p:spPr>
          <a:xfrm>
            <a:off x="752475" y="647700"/>
            <a:ext cx="6196013"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【例8】将十进制计数器74HC160接成六进制计数器。</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88067" name="文本框 1"/>
          <p:cNvSpPr txBox="1"/>
          <p:nvPr/>
        </p:nvSpPr>
        <p:spPr>
          <a:xfrm>
            <a:off x="874713" y="1231900"/>
            <a:ext cx="5106987"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分析：74HC160具有异步复位和同步置数功能。</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88068" name="对象 5"/>
          <p:cNvGraphicFramePr/>
          <p:nvPr/>
        </p:nvGraphicFramePr>
        <p:xfrm>
          <a:off x="1025525" y="1728788"/>
          <a:ext cx="2981325" cy="2093912"/>
        </p:xfrm>
        <a:graphic>
          <a:graphicData uri="http://schemas.openxmlformats.org/presentationml/2006/ole">
            <mc:AlternateContent xmlns:mc="http://schemas.openxmlformats.org/markup-compatibility/2006">
              <mc:Choice xmlns:v="urn:schemas-microsoft-com:vml" Requires="v">
                <p:oleObj spid="_x0000_s3204" name="" r:id="rId1" imgW="3705225" imgH="2752725" progId="Paint.Picture">
                  <p:embed/>
                </p:oleObj>
              </mc:Choice>
              <mc:Fallback>
                <p:oleObj name="" r:id="rId1" imgW="3705225" imgH="2752725" progId="Paint.Picture">
                  <p:embed/>
                  <p:pic>
                    <p:nvPicPr>
                      <p:cNvPr id="0" name="图片 3203"/>
                      <p:cNvPicPr/>
                      <p:nvPr/>
                    </p:nvPicPr>
                    <p:blipFill>
                      <a:blip r:embed="rId2"/>
                      <a:stretch>
                        <a:fillRect/>
                      </a:stretch>
                    </p:blipFill>
                    <p:spPr>
                      <a:xfrm>
                        <a:off x="1025525" y="1728788"/>
                        <a:ext cx="2981325" cy="2093912"/>
                      </a:xfrm>
                      <a:prstGeom prst="rect">
                        <a:avLst/>
                      </a:prstGeom>
                      <a:noFill/>
                      <a:ln w="38100">
                        <a:noFill/>
                        <a:miter/>
                      </a:ln>
                    </p:spPr>
                  </p:pic>
                </p:oleObj>
              </mc:Fallback>
            </mc:AlternateContent>
          </a:graphicData>
        </a:graphic>
      </p:graphicFrame>
      <p:graphicFrame>
        <p:nvGraphicFramePr>
          <p:cNvPr id="88069" name="对象 7"/>
          <p:cNvGraphicFramePr/>
          <p:nvPr/>
        </p:nvGraphicFramePr>
        <p:xfrm>
          <a:off x="874713" y="4068763"/>
          <a:ext cx="3779837" cy="2081212"/>
        </p:xfrm>
        <a:graphic>
          <a:graphicData uri="http://schemas.openxmlformats.org/presentationml/2006/ole">
            <mc:AlternateContent xmlns:mc="http://schemas.openxmlformats.org/markup-compatibility/2006">
              <mc:Choice xmlns:v="urn:schemas-microsoft-com:vml" Requires="v">
                <p:oleObj spid="_x0000_s3206" name="" r:id="rId3" imgW="4229100" imgH="2438400" progId="Paint.Picture">
                  <p:embed/>
                </p:oleObj>
              </mc:Choice>
              <mc:Fallback>
                <p:oleObj name="" r:id="rId3" imgW="4229100" imgH="2438400" progId="Paint.Picture">
                  <p:embed/>
                  <p:pic>
                    <p:nvPicPr>
                      <p:cNvPr id="0" name="图片 3205"/>
                      <p:cNvPicPr/>
                      <p:nvPr/>
                    </p:nvPicPr>
                    <p:blipFill>
                      <a:blip r:embed="rId4"/>
                      <a:stretch>
                        <a:fillRect/>
                      </a:stretch>
                    </p:blipFill>
                    <p:spPr>
                      <a:xfrm>
                        <a:off x="874713" y="4068763"/>
                        <a:ext cx="3779837" cy="2081212"/>
                      </a:xfrm>
                      <a:prstGeom prst="rect">
                        <a:avLst/>
                      </a:prstGeom>
                      <a:noFill/>
                      <a:ln w="38100">
                        <a:noFill/>
                        <a:miter/>
                      </a:ln>
                    </p:spPr>
                  </p:pic>
                </p:oleObj>
              </mc:Fallback>
            </mc:AlternateContent>
          </a:graphicData>
        </a:graphic>
      </p:graphicFrame>
      <p:sp>
        <p:nvSpPr>
          <p:cNvPr id="88070" name="文本框 1"/>
          <p:cNvSpPr txBox="1"/>
          <p:nvPr/>
        </p:nvSpPr>
        <p:spPr>
          <a:xfrm>
            <a:off x="4460875" y="1793875"/>
            <a:ext cx="3049588"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有效状态循环：</a:t>
            </a:r>
            <a:r>
              <a:rPr lang="en-US" altLang="zh-CN" dirty="0">
                <a:latin typeface="Comic Sans MS" panose="030F0702030302020204" pitchFamily="2" charset="0"/>
                <a:ea typeface="宋体" panose="02010600030101010101" pitchFamily="2" charset="-122"/>
                <a:sym typeface="宋体" panose="02010600030101010101" pitchFamily="2" charset="-122"/>
              </a:rPr>
              <a:t>0000~0101</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8071" name="文本框 2"/>
          <p:cNvSpPr txBox="1"/>
          <p:nvPr/>
        </p:nvSpPr>
        <p:spPr>
          <a:xfrm>
            <a:off x="4460875" y="2162175"/>
            <a:ext cx="1890713" cy="368300"/>
          </a:xfrm>
          <a:prstGeom prst="rect">
            <a:avLst/>
          </a:prstGeom>
          <a:noFill/>
          <a:ln w="9525">
            <a:noFill/>
          </a:ln>
        </p:spPr>
        <p:txBody>
          <a:bodyPr wrap="non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过渡状态取</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0110</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8072" name="文本框 5"/>
          <p:cNvSpPr txBox="1"/>
          <p:nvPr/>
        </p:nvSpPr>
        <p:spPr>
          <a:xfrm>
            <a:off x="5353050" y="2898775"/>
            <a:ext cx="1524000" cy="368300"/>
          </a:xfrm>
          <a:prstGeom prst="rect">
            <a:avLst/>
          </a:prstGeom>
          <a:noFill/>
          <a:ln w="9525">
            <a:noFill/>
          </a:ln>
        </p:spPr>
        <p:txBody>
          <a:bodyPr wrap="none" anchor="t" anchorCtr="0">
            <a:spAutoFit/>
          </a:bodyPr>
          <a:p>
            <a:r>
              <a:rPr lang="en-US" altLang="zh-CN">
                <a:solidFill>
                  <a:srgbClr val="C00000"/>
                </a:solidFill>
                <a:latin typeface="Comic Sans MS" panose="030F0702030302020204" pitchFamily="2" charset="0"/>
                <a:ea typeface="宋体" panose="02010600030101010101" pitchFamily="2" charset="-122"/>
              </a:rPr>
              <a:t>R</a:t>
            </a:r>
            <a:r>
              <a:rPr lang="en-US" altLang="zh-CN" baseline="-25000">
                <a:solidFill>
                  <a:srgbClr val="C00000"/>
                </a:solidFill>
                <a:latin typeface="Comic Sans MS" panose="030F0702030302020204" pitchFamily="2" charset="0"/>
                <a:ea typeface="宋体" panose="02010600030101010101" pitchFamily="2" charset="-122"/>
              </a:rPr>
              <a:t>D</a:t>
            </a:r>
            <a:r>
              <a:rPr lang="en-US" altLang="zh-CN">
                <a:solidFill>
                  <a:srgbClr val="C00000"/>
                </a:solidFill>
                <a:latin typeface="Comic Sans MS" panose="030F0702030302020204" pitchFamily="2" charset="0"/>
                <a:ea typeface="宋体" panose="02010600030101010101" pitchFamily="2" charset="-122"/>
              </a:rPr>
              <a:t>'=(Q</a:t>
            </a:r>
            <a:r>
              <a:rPr lang="en-US" altLang="zh-CN" baseline="-25000">
                <a:solidFill>
                  <a:srgbClr val="C00000"/>
                </a:solidFill>
                <a:latin typeface="Comic Sans MS" panose="030F0702030302020204" pitchFamily="2" charset="0"/>
                <a:ea typeface="宋体" panose="02010600030101010101" pitchFamily="2" charset="-122"/>
              </a:rPr>
              <a:t>2</a:t>
            </a:r>
            <a:r>
              <a:rPr lang="en-US" altLang="zh-CN">
                <a:solidFill>
                  <a:srgbClr val="C00000"/>
                </a:solidFill>
                <a:latin typeface="Comic Sans MS" panose="030F0702030302020204" pitchFamily="2" charset="0"/>
                <a:ea typeface="宋体" panose="02010600030101010101" pitchFamily="2" charset="-122"/>
              </a:rPr>
              <a:t>Q</a:t>
            </a:r>
            <a:r>
              <a:rPr lang="en-US" altLang="zh-CN" baseline="-25000">
                <a:solidFill>
                  <a:srgbClr val="C00000"/>
                </a:solidFill>
                <a:latin typeface="Comic Sans MS" panose="030F0702030302020204" pitchFamily="2" charset="0"/>
                <a:ea typeface="宋体" panose="02010600030101010101" pitchFamily="2" charset="-122"/>
              </a:rPr>
              <a:t>1</a:t>
            </a:r>
            <a:r>
              <a:rPr lang="en-US" altLang="zh-CN">
                <a:solidFill>
                  <a:srgbClr val="C00000"/>
                </a:solidFill>
                <a:latin typeface="Comic Sans MS" panose="030F0702030302020204" pitchFamily="2" charset="0"/>
                <a:ea typeface="宋体" panose="02010600030101010101" pitchFamily="2" charset="-122"/>
              </a:rPr>
              <a:t>)'</a:t>
            </a:r>
            <a:endParaRPr lang="en-US" altLang="zh-CN">
              <a:solidFill>
                <a:srgbClr val="C00000"/>
              </a:solidFill>
              <a:latin typeface="Comic Sans MS" panose="030F0702030302020204" pitchFamily="2" charset="0"/>
              <a:ea typeface="宋体" panose="02010600030101010101" pitchFamily="2" charset="-122"/>
            </a:endParaRPr>
          </a:p>
        </p:txBody>
      </p:sp>
      <p:sp>
        <p:nvSpPr>
          <p:cNvPr id="88073" name="文本框 6"/>
          <p:cNvSpPr txBox="1"/>
          <p:nvPr/>
        </p:nvSpPr>
        <p:spPr>
          <a:xfrm>
            <a:off x="6672263" y="2530475"/>
            <a:ext cx="1047750"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rPr>
              <a:t>C=Q</a:t>
            </a:r>
            <a:r>
              <a:rPr lang="en-US" altLang="zh-CN" baseline="-25000">
                <a:solidFill>
                  <a:srgbClr val="0070C0"/>
                </a:solidFill>
                <a:latin typeface="Comic Sans MS" panose="030F0702030302020204" pitchFamily="2" charset="0"/>
                <a:ea typeface="宋体" panose="02010600030101010101" pitchFamily="2" charset="-122"/>
              </a:rPr>
              <a:t>2</a:t>
            </a:r>
            <a:r>
              <a:rPr lang="en-US" altLang="zh-CN">
                <a:solidFill>
                  <a:srgbClr val="0070C0"/>
                </a:solidFill>
                <a:latin typeface="Comic Sans MS" panose="030F0702030302020204" pitchFamily="2" charset="0"/>
                <a:ea typeface="宋体" panose="02010600030101010101" pitchFamily="2" charset="-122"/>
              </a:rPr>
              <a:t>Q</a:t>
            </a:r>
            <a:r>
              <a:rPr lang="en-US" altLang="zh-CN" baseline="-25000">
                <a:solidFill>
                  <a:srgbClr val="0070C0"/>
                </a:solidFill>
                <a:latin typeface="Comic Sans MS" panose="030F0702030302020204" pitchFamily="2" charset="0"/>
                <a:ea typeface="宋体" panose="02010600030101010101" pitchFamily="2" charset="-122"/>
              </a:rPr>
              <a:t>0</a:t>
            </a:r>
            <a:endParaRPr lang="en-US" altLang="zh-CN" baseline="-25000">
              <a:solidFill>
                <a:srgbClr val="0070C0"/>
              </a:solidFill>
              <a:latin typeface="Comic Sans MS" panose="030F0702030302020204" pitchFamily="2" charset="0"/>
              <a:ea typeface="宋体" panose="02010600030101010101" pitchFamily="2" charset="-122"/>
            </a:endParaRPr>
          </a:p>
        </p:txBody>
      </p:sp>
      <p:sp>
        <p:nvSpPr>
          <p:cNvPr id="88074" name="下箭头 7"/>
          <p:cNvSpPr/>
          <p:nvPr/>
        </p:nvSpPr>
        <p:spPr>
          <a:xfrm>
            <a:off x="5876925" y="2606675"/>
            <a:ext cx="215900" cy="215900"/>
          </a:xfrm>
          <a:prstGeom prst="down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8075" name="下箭头 8"/>
          <p:cNvSpPr/>
          <p:nvPr/>
        </p:nvSpPr>
        <p:spPr>
          <a:xfrm>
            <a:off x="7019925" y="2238375"/>
            <a:ext cx="215900" cy="215900"/>
          </a:xfrm>
          <a:prstGeom prst="down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8076" name="文本框 10"/>
          <p:cNvSpPr txBox="1"/>
          <p:nvPr/>
        </p:nvSpPr>
        <p:spPr>
          <a:xfrm>
            <a:off x="4670425" y="4327525"/>
            <a:ext cx="3049588"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有效状态循环：</a:t>
            </a:r>
            <a:r>
              <a:rPr lang="en-US" altLang="zh-CN" dirty="0">
                <a:latin typeface="Comic Sans MS" panose="030F0702030302020204" pitchFamily="2" charset="0"/>
                <a:ea typeface="宋体" panose="02010600030101010101" pitchFamily="2" charset="-122"/>
                <a:sym typeface="宋体" panose="02010600030101010101" pitchFamily="2" charset="-122"/>
              </a:rPr>
              <a:t>0000~</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0101</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8077" name="文本框 11"/>
          <p:cNvSpPr txBox="1"/>
          <p:nvPr/>
        </p:nvSpPr>
        <p:spPr>
          <a:xfrm>
            <a:off x="4670425" y="4695825"/>
            <a:ext cx="2511425"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在状态</a:t>
            </a:r>
            <a:r>
              <a:rPr lang="en-US" altLang="zh-CN" dirty="0">
                <a:latin typeface="Comic Sans MS" panose="030F0702030302020204" pitchFamily="2" charset="0"/>
                <a:ea typeface="宋体" panose="02010600030101010101" pitchFamily="2" charset="-122"/>
                <a:sym typeface="宋体" panose="02010600030101010101" pitchFamily="2" charset="-122"/>
              </a:rPr>
              <a:t>0101</a:t>
            </a:r>
            <a:r>
              <a:rPr lang="zh-CN" altLang="en-US" dirty="0">
                <a:latin typeface="Comic Sans MS" panose="030F0702030302020204" pitchFamily="2" charset="0"/>
                <a:ea typeface="宋体" panose="02010600030101010101" pitchFamily="2" charset="-122"/>
                <a:sym typeface="宋体" panose="02010600030101010101" pitchFamily="2" charset="-122"/>
              </a:rPr>
              <a:t>使</a:t>
            </a:r>
            <a:r>
              <a:rPr lang="en-US" altLang="zh-CN" dirty="0">
                <a:latin typeface="Comic Sans MS" panose="030F0702030302020204" pitchFamily="2" charset="0"/>
                <a:ea typeface="宋体" panose="02010600030101010101" pitchFamily="2" charset="-122"/>
                <a:sym typeface="宋体" panose="02010600030101010101" pitchFamily="2" charset="-122"/>
              </a:rPr>
              <a:t>LD'</a:t>
            </a:r>
            <a:r>
              <a:rPr lang="zh-CN" altLang="en-US" dirty="0">
                <a:latin typeface="Comic Sans MS" panose="030F0702030302020204" pitchFamily="2" charset="0"/>
                <a:ea typeface="宋体" panose="02010600030101010101" pitchFamily="2" charset="-122"/>
                <a:sym typeface="宋体" panose="02010600030101010101" pitchFamily="2" charset="-122"/>
              </a:rPr>
              <a:t>有效</a:t>
            </a:r>
            <a:endParaRPr lang="zh-CN" altLang="en-US" dirty="0">
              <a:latin typeface="Comic Sans MS" panose="030F0702030302020204" pitchFamily="2" charset="0"/>
              <a:ea typeface="宋体" panose="02010600030101010101" pitchFamily="2" charset="-122"/>
              <a:sym typeface="宋体" panose="02010600030101010101" pitchFamily="2" charset="-122"/>
            </a:endParaRPr>
          </a:p>
        </p:txBody>
      </p:sp>
      <p:sp>
        <p:nvSpPr>
          <p:cNvPr id="88078" name="文本框 12"/>
          <p:cNvSpPr txBox="1"/>
          <p:nvPr/>
        </p:nvSpPr>
        <p:spPr>
          <a:xfrm>
            <a:off x="4943475" y="5584825"/>
            <a:ext cx="1562100" cy="368300"/>
          </a:xfrm>
          <a:prstGeom prst="rect">
            <a:avLst/>
          </a:prstGeom>
          <a:noFill/>
          <a:ln w="9525">
            <a:noFill/>
          </a:ln>
        </p:spPr>
        <p:txBody>
          <a:bodyPr wrap="none" anchor="t" anchorCtr="0">
            <a:spAutoFit/>
          </a:bodyPr>
          <a:p>
            <a:r>
              <a:rPr lang="en-US" altLang="zh-CN">
                <a:latin typeface="Comic Sans MS" panose="030F0702030302020204" pitchFamily="2" charset="0"/>
                <a:ea typeface="宋体" panose="02010600030101010101" pitchFamily="2" charset="-122"/>
              </a:rPr>
              <a:t>LD'=(Q</a:t>
            </a:r>
            <a:r>
              <a:rPr lang="en-US" altLang="zh-CN" baseline="-25000">
                <a:latin typeface="Comic Sans MS" panose="030F0702030302020204" pitchFamily="2" charset="0"/>
                <a:ea typeface="宋体" panose="02010600030101010101" pitchFamily="2" charset="-122"/>
              </a:rPr>
              <a:t>2</a:t>
            </a:r>
            <a:r>
              <a:rPr lang="en-US" altLang="zh-CN">
                <a:latin typeface="Comic Sans MS" panose="030F0702030302020204" pitchFamily="2" charset="0"/>
                <a:ea typeface="宋体" panose="02010600030101010101" pitchFamily="2" charset="-122"/>
              </a:rPr>
              <a:t>Q</a:t>
            </a:r>
            <a:r>
              <a:rPr lang="en-US" altLang="zh-CN" baseline="-25000">
                <a:latin typeface="Comic Sans MS" panose="030F0702030302020204" pitchFamily="2" charset="0"/>
                <a:ea typeface="宋体" panose="02010600030101010101" pitchFamily="2" charset="-122"/>
              </a:rPr>
              <a:t>0</a:t>
            </a:r>
            <a:r>
              <a:rPr lang="en-US" altLang="zh-CN">
                <a:latin typeface="Comic Sans MS" panose="030F0702030302020204" pitchFamily="2" charset="0"/>
                <a:ea typeface="宋体" panose="02010600030101010101" pitchFamily="2" charset="-122"/>
              </a:rPr>
              <a:t>)'</a:t>
            </a:r>
            <a:endParaRPr lang="en-US" altLang="zh-CN">
              <a:latin typeface="Comic Sans MS" panose="030F0702030302020204" pitchFamily="2" charset="0"/>
              <a:ea typeface="宋体" panose="02010600030101010101" pitchFamily="2" charset="-122"/>
            </a:endParaRPr>
          </a:p>
        </p:txBody>
      </p:sp>
      <p:sp>
        <p:nvSpPr>
          <p:cNvPr id="88079" name="文本框 13"/>
          <p:cNvSpPr txBox="1"/>
          <p:nvPr/>
        </p:nvSpPr>
        <p:spPr>
          <a:xfrm>
            <a:off x="6877050" y="5584825"/>
            <a:ext cx="1412875"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rPr>
              <a:t>C=(Q</a:t>
            </a:r>
            <a:r>
              <a:rPr lang="en-US" altLang="zh-CN" baseline="-25000">
                <a:solidFill>
                  <a:srgbClr val="0070C0"/>
                </a:solidFill>
                <a:latin typeface="Comic Sans MS" panose="030F0702030302020204" pitchFamily="2" charset="0"/>
                <a:ea typeface="宋体" panose="02010600030101010101" pitchFamily="2" charset="-122"/>
              </a:rPr>
              <a:t>2</a:t>
            </a:r>
            <a:r>
              <a:rPr lang="en-US" altLang="zh-CN">
                <a:solidFill>
                  <a:srgbClr val="0070C0"/>
                </a:solidFill>
                <a:latin typeface="Comic Sans MS" panose="030F0702030302020204" pitchFamily="2" charset="0"/>
                <a:ea typeface="宋体" panose="02010600030101010101" pitchFamily="2" charset="-122"/>
              </a:rPr>
              <a:t>Q</a:t>
            </a:r>
            <a:r>
              <a:rPr lang="en-US" altLang="zh-CN" baseline="-25000">
                <a:solidFill>
                  <a:srgbClr val="0070C0"/>
                </a:solidFill>
                <a:latin typeface="Comic Sans MS" panose="030F0702030302020204" pitchFamily="2" charset="0"/>
                <a:ea typeface="宋体" panose="02010600030101010101" pitchFamily="2" charset="-122"/>
              </a:rPr>
              <a:t>0</a:t>
            </a:r>
            <a:r>
              <a:rPr lang="en-US" altLang="zh-CN">
                <a:solidFill>
                  <a:srgbClr val="0070C0"/>
                </a:solidFill>
                <a:latin typeface="Comic Sans MS" panose="030F0702030302020204" pitchFamily="2" charset="0"/>
                <a:ea typeface="宋体" panose="02010600030101010101" pitchFamily="2" charset="-122"/>
              </a:rPr>
              <a:t>)''</a:t>
            </a:r>
            <a:endParaRPr lang="en-US" altLang="zh-CN" baseline="-25000">
              <a:solidFill>
                <a:srgbClr val="0070C0"/>
              </a:solidFill>
              <a:latin typeface="Comic Sans MS" panose="030F0702030302020204" pitchFamily="2" charset="0"/>
              <a:ea typeface="宋体" panose="02010600030101010101" pitchFamily="2" charset="-122"/>
            </a:endParaRPr>
          </a:p>
        </p:txBody>
      </p:sp>
      <p:sp>
        <p:nvSpPr>
          <p:cNvPr id="88080" name="下箭头 14"/>
          <p:cNvSpPr/>
          <p:nvPr/>
        </p:nvSpPr>
        <p:spPr>
          <a:xfrm>
            <a:off x="5616575" y="5207000"/>
            <a:ext cx="215900" cy="215900"/>
          </a:xfrm>
          <a:prstGeom prst="down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8081" name="文本框 16"/>
          <p:cNvSpPr txBox="1"/>
          <p:nvPr/>
        </p:nvSpPr>
        <p:spPr>
          <a:xfrm>
            <a:off x="6035675" y="5130800"/>
            <a:ext cx="2363788" cy="368300"/>
          </a:xfrm>
          <a:prstGeom prst="rect">
            <a:avLst/>
          </a:prstGeom>
          <a:noFill/>
          <a:ln w="9525">
            <a:noFill/>
          </a:ln>
        </p:spPr>
        <p:txBody>
          <a:bodyPr wrap="none" anchor="t" anchorCtr="0">
            <a:spAutoFit/>
          </a:bodyPr>
          <a:p>
            <a:r>
              <a:rPr lang="zh-CN" altLang="en-US" dirty="0">
                <a:latin typeface="Comic Sans MS" panose="030F0702030302020204" pitchFamily="2" charset="0"/>
                <a:ea typeface="宋体" panose="02010600030101010101" pitchFamily="2" charset="-122"/>
                <a:sym typeface="宋体" panose="02010600030101010101" pitchFamily="2" charset="-122"/>
              </a:rPr>
              <a:t>并取</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3</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2</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1</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0</a:t>
            </a:r>
            <a:r>
              <a:rPr lang="en-US" altLang="zh-CN" dirty="0">
                <a:latin typeface="Comic Sans MS" panose="030F0702030302020204" pitchFamily="2" charset="0"/>
                <a:ea typeface="宋体" panose="02010600030101010101" pitchFamily="2" charset="-122"/>
                <a:sym typeface="宋体" panose="02010600030101010101" pitchFamily="2" charset="-122"/>
              </a:rPr>
              <a:t>=0000</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3" name="矩形 11270"/>
          <p:cNvSpPr/>
          <p:nvPr/>
        </p:nvSpPr>
        <p:spPr>
          <a:xfrm>
            <a:off x="1647825" y="5584825"/>
            <a:ext cx="1736725" cy="258763"/>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7" presetClass="entr" presetSubtype="0" fill="hold" grpId="0" nodeType="afterEffect">
                                  <p:stCondLst>
                                    <p:cond delay="0"/>
                                  </p:stCondLst>
                                  <p:iterate type="lt">
                                    <p:tmPct val="50000"/>
                                  </p:iterate>
                                  <p:childTnLst>
                                    <p:set>
                                      <p:cBhvr>
                                        <p:cTn id="9" dur="1" fill="hold">
                                          <p:stCondLst>
                                            <p:cond delay="0"/>
                                          </p:stCondLst>
                                        </p:cTn>
                                        <p:tgtEl>
                                          <p:spTgt spid="88066"/>
                                        </p:tgtEl>
                                        <p:attrNameLst>
                                          <p:attrName>style.visibility</p:attrName>
                                        </p:attrNameLst>
                                      </p:cBhvr>
                                      <p:to>
                                        <p:strVal val="visible"/>
                                      </p:to>
                                    </p:set>
                                    <p:anim calcmode="discrete" valueType="clr">
                                      <p:cBhvr override="childStyle">
                                        <p:cTn id="10" dur="80"/>
                                        <p:tgtEl>
                                          <p:spTgt spid="88066"/>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88066"/>
                                        </p:tgtEl>
                                        <p:attrNameLst>
                                          <p:attrName>fillcolor</p:attrName>
                                        </p:attrNameLst>
                                      </p:cBhvr>
                                      <p:tavLst>
                                        <p:tav tm="0">
                                          <p:val>
                                            <p:clrVal>
                                              <a:schemeClr val="accent2"/>
                                            </p:clrVal>
                                          </p:val>
                                        </p:tav>
                                        <p:tav tm="50000">
                                          <p:val>
                                            <p:clrVal>
                                              <a:schemeClr val="hlink"/>
                                            </p:clrVal>
                                          </p:val>
                                        </p:tav>
                                      </p:tavLst>
                                    </p:anim>
                                    <p:set>
                                      <p:cBhvr>
                                        <p:cTn id="12" dur="80"/>
                                        <p:tgtEl>
                                          <p:spTgt spid="88066"/>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067"/>
                                        </p:tgtEl>
                                        <p:attrNameLst>
                                          <p:attrName>style.visibility</p:attrName>
                                        </p:attrNameLst>
                                      </p:cBhvr>
                                      <p:to>
                                        <p:strVal val="visible"/>
                                      </p:to>
                                    </p:set>
                                    <p:animEffect transition="in" filter="wipe(left)">
                                      <p:cBhvr>
                                        <p:cTn id="17" dur="500"/>
                                        <p:tgtEl>
                                          <p:spTgt spid="880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8068"/>
                                        </p:tgtEl>
                                        <p:attrNameLst>
                                          <p:attrName>style.visibility</p:attrName>
                                        </p:attrNameLst>
                                      </p:cBhvr>
                                      <p:to>
                                        <p:strVal val="visible"/>
                                      </p:to>
                                    </p:set>
                                    <p:animEffect transition="in" filter="dissolve">
                                      <p:cBhvr>
                                        <p:cTn id="22" dur="500"/>
                                        <p:tgtEl>
                                          <p:spTgt spid="88068"/>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88070"/>
                                        </p:tgtEl>
                                        <p:attrNameLst>
                                          <p:attrName>style.visibility</p:attrName>
                                        </p:attrNameLst>
                                      </p:cBhvr>
                                      <p:to>
                                        <p:strVal val="visible"/>
                                      </p:to>
                                    </p:set>
                                    <p:anim calcmode="discrete" valueType="clr">
                                      <p:cBhvr override="childStyle">
                                        <p:cTn id="27" dur="80"/>
                                        <p:tgtEl>
                                          <p:spTgt spid="88070"/>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88070"/>
                                        </p:tgtEl>
                                        <p:attrNameLst>
                                          <p:attrName>fillcolor</p:attrName>
                                        </p:attrNameLst>
                                      </p:cBhvr>
                                      <p:tavLst>
                                        <p:tav tm="0">
                                          <p:val>
                                            <p:clrVal>
                                              <a:schemeClr val="accent2"/>
                                            </p:clrVal>
                                          </p:val>
                                        </p:tav>
                                        <p:tav tm="50000">
                                          <p:val>
                                            <p:clrVal>
                                              <a:schemeClr val="hlink"/>
                                            </p:clrVal>
                                          </p:val>
                                        </p:tav>
                                      </p:tavLst>
                                    </p:anim>
                                    <p:set>
                                      <p:cBhvr>
                                        <p:cTn id="29" dur="80"/>
                                        <p:tgtEl>
                                          <p:spTgt spid="88070"/>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88071"/>
                                        </p:tgtEl>
                                        <p:attrNameLst>
                                          <p:attrName>style.visibility</p:attrName>
                                        </p:attrNameLst>
                                      </p:cBhvr>
                                      <p:to>
                                        <p:strVal val="visible"/>
                                      </p:to>
                                    </p:set>
                                    <p:anim calcmode="discrete" valueType="clr">
                                      <p:cBhvr override="childStyle">
                                        <p:cTn id="34" dur="80"/>
                                        <p:tgtEl>
                                          <p:spTgt spid="88071"/>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88071"/>
                                        </p:tgtEl>
                                        <p:attrNameLst>
                                          <p:attrName>fillcolor</p:attrName>
                                        </p:attrNameLst>
                                      </p:cBhvr>
                                      <p:tavLst>
                                        <p:tav tm="0">
                                          <p:val>
                                            <p:clrVal>
                                              <a:schemeClr val="accent2"/>
                                            </p:clrVal>
                                          </p:val>
                                        </p:tav>
                                        <p:tav tm="50000">
                                          <p:val>
                                            <p:clrVal>
                                              <a:schemeClr val="hlink"/>
                                            </p:clrVal>
                                          </p:val>
                                        </p:tav>
                                      </p:tavLst>
                                    </p:anim>
                                    <p:set>
                                      <p:cBhvr>
                                        <p:cTn id="36" dur="80"/>
                                        <p:tgtEl>
                                          <p:spTgt spid="88071"/>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8074"/>
                                        </p:tgtEl>
                                        <p:attrNameLst>
                                          <p:attrName>style.visibility</p:attrName>
                                        </p:attrNameLst>
                                      </p:cBhvr>
                                      <p:to>
                                        <p:strVal val="visible"/>
                                      </p:to>
                                    </p:set>
                                  </p:childTnLst>
                                </p:cTn>
                              </p:par>
                            </p:childTnLst>
                          </p:cTn>
                        </p:par>
                        <p:par>
                          <p:cTn id="41" fill="hold">
                            <p:stCondLst>
                              <p:cond delay="0"/>
                            </p:stCondLst>
                            <p:childTnLst>
                              <p:par>
                                <p:cTn id="42" presetID="27" presetClass="entr" presetSubtype="0" fill="hold" grpId="0" nodeType="afterEffect">
                                  <p:stCondLst>
                                    <p:cond delay="0"/>
                                  </p:stCondLst>
                                  <p:iterate type="lt">
                                    <p:tmPct val="50000"/>
                                  </p:iterate>
                                  <p:childTnLst>
                                    <p:set>
                                      <p:cBhvr>
                                        <p:cTn id="43" dur="1" fill="hold">
                                          <p:stCondLst>
                                            <p:cond delay="0"/>
                                          </p:stCondLst>
                                        </p:cTn>
                                        <p:tgtEl>
                                          <p:spTgt spid="88072"/>
                                        </p:tgtEl>
                                        <p:attrNameLst>
                                          <p:attrName>style.visibility</p:attrName>
                                        </p:attrNameLst>
                                      </p:cBhvr>
                                      <p:to>
                                        <p:strVal val="visible"/>
                                      </p:to>
                                    </p:set>
                                    <p:anim calcmode="discrete" valueType="clr">
                                      <p:cBhvr override="childStyle">
                                        <p:cTn id="44" dur="80"/>
                                        <p:tgtEl>
                                          <p:spTgt spid="88072"/>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88072"/>
                                        </p:tgtEl>
                                        <p:attrNameLst>
                                          <p:attrName>fillcolor</p:attrName>
                                        </p:attrNameLst>
                                      </p:cBhvr>
                                      <p:tavLst>
                                        <p:tav tm="0">
                                          <p:val>
                                            <p:clrVal>
                                              <a:schemeClr val="accent2"/>
                                            </p:clrVal>
                                          </p:val>
                                        </p:tav>
                                        <p:tav tm="50000">
                                          <p:val>
                                            <p:clrVal>
                                              <a:schemeClr val="hlink"/>
                                            </p:clrVal>
                                          </p:val>
                                        </p:tav>
                                      </p:tavLst>
                                    </p:anim>
                                    <p:set>
                                      <p:cBhvr>
                                        <p:cTn id="46" dur="80"/>
                                        <p:tgtEl>
                                          <p:spTgt spid="88072"/>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8075"/>
                                        </p:tgtEl>
                                        <p:attrNameLst>
                                          <p:attrName>style.visibility</p:attrName>
                                        </p:attrNameLst>
                                      </p:cBhvr>
                                      <p:to>
                                        <p:strVal val="visible"/>
                                      </p:to>
                                    </p:set>
                                  </p:childTnLst>
                                </p:cTn>
                              </p:par>
                            </p:childTnLst>
                          </p:cTn>
                        </p:par>
                        <p:par>
                          <p:cTn id="51" fill="hold">
                            <p:stCondLst>
                              <p:cond delay="0"/>
                            </p:stCondLst>
                            <p:childTnLst>
                              <p:par>
                                <p:cTn id="52" presetID="27" presetClass="entr" presetSubtype="0" fill="hold" grpId="0" nodeType="afterEffect">
                                  <p:stCondLst>
                                    <p:cond delay="0"/>
                                  </p:stCondLst>
                                  <p:iterate type="lt">
                                    <p:tmPct val="50000"/>
                                  </p:iterate>
                                  <p:childTnLst>
                                    <p:set>
                                      <p:cBhvr>
                                        <p:cTn id="53" dur="1" fill="hold">
                                          <p:stCondLst>
                                            <p:cond delay="0"/>
                                          </p:stCondLst>
                                        </p:cTn>
                                        <p:tgtEl>
                                          <p:spTgt spid="88073"/>
                                        </p:tgtEl>
                                        <p:attrNameLst>
                                          <p:attrName>style.visibility</p:attrName>
                                        </p:attrNameLst>
                                      </p:cBhvr>
                                      <p:to>
                                        <p:strVal val="visible"/>
                                      </p:to>
                                    </p:set>
                                    <p:anim calcmode="discrete" valueType="clr">
                                      <p:cBhvr override="childStyle">
                                        <p:cTn id="54" dur="80"/>
                                        <p:tgtEl>
                                          <p:spTgt spid="88073"/>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88073"/>
                                        </p:tgtEl>
                                        <p:attrNameLst>
                                          <p:attrName>fillcolor</p:attrName>
                                        </p:attrNameLst>
                                      </p:cBhvr>
                                      <p:tavLst>
                                        <p:tav tm="0">
                                          <p:val>
                                            <p:clrVal>
                                              <a:schemeClr val="accent2"/>
                                            </p:clrVal>
                                          </p:val>
                                        </p:tav>
                                        <p:tav tm="50000">
                                          <p:val>
                                            <p:clrVal>
                                              <a:schemeClr val="hlink"/>
                                            </p:clrVal>
                                          </p:val>
                                        </p:tav>
                                      </p:tavLst>
                                    </p:anim>
                                    <p:set>
                                      <p:cBhvr>
                                        <p:cTn id="56" dur="80"/>
                                        <p:tgtEl>
                                          <p:spTgt spid="88073"/>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88069"/>
                                        </p:tgtEl>
                                        <p:attrNameLst>
                                          <p:attrName>style.visibility</p:attrName>
                                        </p:attrNameLst>
                                      </p:cBhvr>
                                      <p:to>
                                        <p:strVal val="visible"/>
                                      </p:to>
                                    </p:set>
                                    <p:animEffect transition="in" filter="dissolve">
                                      <p:cBhvr>
                                        <p:cTn id="61" dur="500"/>
                                        <p:tgtEl>
                                          <p:spTgt spid="88069"/>
                                        </p:tgtEl>
                                      </p:cBhvr>
                                    </p:animEffect>
                                  </p:childTnLst>
                                </p:cTn>
                              </p:par>
                            </p:childTnLst>
                          </p:cTn>
                        </p:par>
                      </p:childTnLst>
                    </p:cTn>
                  </p:par>
                  <p:par>
                    <p:cTn id="62" fill="hold">
                      <p:stCondLst>
                        <p:cond delay="indefinite"/>
                      </p:stCondLst>
                      <p:childTnLst>
                        <p:par>
                          <p:cTn id="63" fill="hold">
                            <p:stCondLst>
                              <p:cond delay="0"/>
                            </p:stCondLst>
                            <p:childTnLst>
                              <p:par>
                                <p:cTn id="64" presetID="27" presetClass="entr" presetSubtype="0" fill="hold" grpId="0" nodeType="clickEffect">
                                  <p:stCondLst>
                                    <p:cond delay="0"/>
                                  </p:stCondLst>
                                  <p:iterate type="lt">
                                    <p:tmPct val="50000"/>
                                  </p:iterate>
                                  <p:childTnLst>
                                    <p:set>
                                      <p:cBhvr>
                                        <p:cTn id="65" dur="1" fill="hold">
                                          <p:stCondLst>
                                            <p:cond delay="0"/>
                                          </p:stCondLst>
                                        </p:cTn>
                                        <p:tgtEl>
                                          <p:spTgt spid="88076"/>
                                        </p:tgtEl>
                                        <p:attrNameLst>
                                          <p:attrName>style.visibility</p:attrName>
                                        </p:attrNameLst>
                                      </p:cBhvr>
                                      <p:to>
                                        <p:strVal val="visible"/>
                                      </p:to>
                                    </p:set>
                                    <p:anim calcmode="discrete" valueType="clr">
                                      <p:cBhvr override="childStyle">
                                        <p:cTn id="66" dur="80"/>
                                        <p:tgtEl>
                                          <p:spTgt spid="88076"/>
                                        </p:tgtEl>
                                        <p:attrNameLst>
                                          <p:attrName>style.color</p:attrName>
                                        </p:attrNameLst>
                                      </p:cBhvr>
                                      <p:tavLst>
                                        <p:tav tm="0">
                                          <p:val>
                                            <p:clrVal>
                                              <a:schemeClr val="accent2"/>
                                            </p:clrVal>
                                          </p:val>
                                        </p:tav>
                                        <p:tav tm="50000">
                                          <p:val>
                                            <p:clrVal>
                                              <a:schemeClr val="hlink"/>
                                            </p:clrVal>
                                          </p:val>
                                        </p:tav>
                                      </p:tavLst>
                                    </p:anim>
                                    <p:anim calcmode="discrete" valueType="clr">
                                      <p:cBhvr>
                                        <p:cTn id="67" dur="80"/>
                                        <p:tgtEl>
                                          <p:spTgt spid="88076"/>
                                        </p:tgtEl>
                                        <p:attrNameLst>
                                          <p:attrName>fillcolor</p:attrName>
                                        </p:attrNameLst>
                                      </p:cBhvr>
                                      <p:tavLst>
                                        <p:tav tm="0">
                                          <p:val>
                                            <p:clrVal>
                                              <a:schemeClr val="accent2"/>
                                            </p:clrVal>
                                          </p:val>
                                        </p:tav>
                                        <p:tav tm="50000">
                                          <p:val>
                                            <p:clrVal>
                                              <a:schemeClr val="hlink"/>
                                            </p:clrVal>
                                          </p:val>
                                        </p:tav>
                                      </p:tavLst>
                                    </p:anim>
                                    <p:set>
                                      <p:cBhvr>
                                        <p:cTn id="68" dur="80"/>
                                        <p:tgtEl>
                                          <p:spTgt spid="88076"/>
                                        </p:tgtEl>
                                        <p:attrNameLst>
                                          <p:attrName>fill.type</p:attrName>
                                        </p:attrNameLst>
                                      </p:cBhvr>
                                      <p:to>
                                        <p:strVal val="solid"/>
                                      </p:to>
                                    </p:set>
                                  </p:childTnLst>
                                </p:cTn>
                              </p:par>
                            </p:childTnLst>
                          </p:cTn>
                        </p:par>
                      </p:childTnLst>
                    </p:cTn>
                  </p:par>
                  <p:par>
                    <p:cTn id="69" fill="hold">
                      <p:stCondLst>
                        <p:cond delay="indefinite"/>
                      </p:stCondLst>
                      <p:childTnLst>
                        <p:par>
                          <p:cTn id="70" fill="hold">
                            <p:stCondLst>
                              <p:cond delay="0"/>
                            </p:stCondLst>
                            <p:childTnLst>
                              <p:par>
                                <p:cTn id="71" presetID="27" presetClass="entr" presetSubtype="0" fill="hold" grpId="0" nodeType="clickEffect">
                                  <p:stCondLst>
                                    <p:cond delay="0"/>
                                  </p:stCondLst>
                                  <p:iterate type="lt">
                                    <p:tmPct val="50000"/>
                                  </p:iterate>
                                  <p:childTnLst>
                                    <p:set>
                                      <p:cBhvr>
                                        <p:cTn id="72" dur="1" fill="hold">
                                          <p:stCondLst>
                                            <p:cond delay="0"/>
                                          </p:stCondLst>
                                        </p:cTn>
                                        <p:tgtEl>
                                          <p:spTgt spid="88077"/>
                                        </p:tgtEl>
                                        <p:attrNameLst>
                                          <p:attrName>style.visibility</p:attrName>
                                        </p:attrNameLst>
                                      </p:cBhvr>
                                      <p:to>
                                        <p:strVal val="visible"/>
                                      </p:to>
                                    </p:set>
                                    <p:anim calcmode="discrete" valueType="clr">
                                      <p:cBhvr override="childStyle">
                                        <p:cTn id="73" dur="80"/>
                                        <p:tgtEl>
                                          <p:spTgt spid="88077"/>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88077"/>
                                        </p:tgtEl>
                                        <p:attrNameLst>
                                          <p:attrName>fillcolor</p:attrName>
                                        </p:attrNameLst>
                                      </p:cBhvr>
                                      <p:tavLst>
                                        <p:tav tm="0">
                                          <p:val>
                                            <p:clrVal>
                                              <a:schemeClr val="accent2"/>
                                            </p:clrVal>
                                          </p:val>
                                        </p:tav>
                                        <p:tav tm="50000">
                                          <p:val>
                                            <p:clrVal>
                                              <a:schemeClr val="hlink"/>
                                            </p:clrVal>
                                          </p:val>
                                        </p:tav>
                                      </p:tavLst>
                                    </p:anim>
                                    <p:set>
                                      <p:cBhvr>
                                        <p:cTn id="75" dur="80"/>
                                        <p:tgtEl>
                                          <p:spTgt spid="88077"/>
                                        </p:tgtEl>
                                        <p:attrNameLst>
                                          <p:attrName>fill.type</p:attrName>
                                        </p:attrNameLst>
                                      </p:cBhvr>
                                      <p:to>
                                        <p:strVal val="solid"/>
                                      </p:to>
                                    </p:set>
                                  </p:childTnLst>
                                </p:cTn>
                              </p:par>
                            </p:childTnLst>
                          </p:cTn>
                        </p:par>
                        <p:par>
                          <p:cTn id="76" fill="hold">
                            <p:stCondLst>
                              <p:cond delay="560"/>
                            </p:stCondLst>
                            <p:childTnLst>
                              <p:par>
                                <p:cTn id="77" presetID="27" presetClass="entr" presetSubtype="0" fill="hold" grpId="0" nodeType="afterEffect">
                                  <p:stCondLst>
                                    <p:cond delay="0"/>
                                  </p:stCondLst>
                                  <p:iterate type="lt">
                                    <p:tmPct val="50000"/>
                                  </p:iterate>
                                  <p:childTnLst>
                                    <p:set>
                                      <p:cBhvr>
                                        <p:cTn id="78" dur="1" fill="hold">
                                          <p:stCondLst>
                                            <p:cond delay="0"/>
                                          </p:stCondLst>
                                        </p:cTn>
                                        <p:tgtEl>
                                          <p:spTgt spid="88081"/>
                                        </p:tgtEl>
                                        <p:attrNameLst>
                                          <p:attrName>style.visibility</p:attrName>
                                        </p:attrNameLst>
                                      </p:cBhvr>
                                      <p:to>
                                        <p:strVal val="visible"/>
                                      </p:to>
                                    </p:set>
                                    <p:anim calcmode="discrete" valueType="clr">
                                      <p:cBhvr override="childStyle">
                                        <p:cTn id="79" dur="80"/>
                                        <p:tgtEl>
                                          <p:spTgt spid="88081"/>
                                        </p:tgtEl>
                                        <p:attrNameLst>
                                          <p:attrName>style.color</p:attrName>
                                        </p:attrNameLst>
                                      </p:cBhvr>
                                      <p:tavLst>
                                        <p:tav tm="0">
                                          <p:val>
                                            <p:clrVal>
                                              <a:schemeClr val="accent2"/>
                                            </p:clrVal>
                                          </p:val>
                                        </p:tav>
                                        <p:tav tm="50000">
                                          <p:val>
                                            <p:clrVal>
                                              <a:schemeClr val="hlink"/>
                                            </p:clrVal>
                                          </p:val>
                                        </p:tav>
                                      </p:tavLst>
                                    </p:anim>
                                    <p:anim calcmode="discrete" valueType="clr">
                                      <p:cBhvr>
                                        <p:cTn id="80" dur="80"/>
                                        <p:tgtEl>
                                          <p:spTgt spid="88081"/>
                                        </p:tgtEl>
                                        <p:attrNameLst>
                                          <p:attrName>fillcolor</p:attrName>
                                        </p:attrNameLst>
                                      </p:cBhvr>
                                      <p:tavLst>
                                        <p:tav tm="0">
                                          <p:val>
                                            <p:clrVal>
                                              <a:schemeClr val="accent2"/>
                                            </p:clrVal>
                                          </p:val>
                                        </p:tav>
                                        <p:tav tm="50000">
                                          <p:val>
                                            <p:clrVal>
                                              <a:schemeClr val="hlink"/>
                                            </p:clrVal>
                                          </p:val>
                                        </p:tav>
                                      </p:tavLst>
                                    </p:anim>
                                    <p:set>
                                      <p:cBhvr>
                                        <p:cTn id="81" dur="80"/>
                                        <p:tgtEl>
                                          <p:spTgt spid="88081"/>
                                        </p:tgtEl>
                                        <p:attrNameLst>
                                          <p:attrName>fill.type</p:attrName>
                                        </p:attrNameLst>
                                      </p:cBhvr>
                                      <p:to>
                                        <p:strVal val="solid"/>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808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7" presetClass="entr" presetSubtype="0" fill="hold" grpId="0" nodeType="clickEffect">
                                  <p:stCondLst>
                                    <p:cond delay="0"/>
                                  </p:stCondLst>
                                  <p:iterate type="lt">
                                    <p:tmPct val="50000"/>
                                  </p:iterate>
                                  <p:childTnLst>
                                    <p:set>
                                      <p:cBhvr>
                                        <p:cTn id="93" dur="1" fill="hold">
                                          <p:stCondLst>
                                            <p:cond delay="0"/>
                                          </p:stCondLst>
                                        </p:cTn>
                                        <p:tgtEl>
                                          <p:spTgt spid="88078"/>
                                        </p:tgtEl>
                                        <p:attrNameLst>
                                          <p:attrName>style.visibility</p:attrName>
                                        </p:attrNameLst>
                                      </p:cBhvr>
                                      <p:to>
                                        <p:strVal val="visible"/>
                                      </p:to>
                                    </p:set>
                                    <p:anim calcmode="discrete" valueType="clr">
                                      <p:cBhvr override="childStyle">
                                        <p:cTn id="94" dur="80"/>
                                        <p:tgtEl>
                                          <p:spTgt spid="88078"/>
                                        </p:tgtEl>
                                        <p:attrNameLst>
                                          <p:attrName>style.color</p:attrName>
                                        </p:attrNameLst>
                                      </p:cBhvr>
                                      <p:tavLst>
                                        <p:tav tm="0">
                                          <p:val>
                                            <p:clrVal>
                                              <a:schemeClr val="accent2"/>
                                            </p:clrVal>
                                          </p:val>
                                        </p:tav>
                                        <p:tav tm="50000">
                                          <p:val>
                                            <p:clrVal>
                                              <a:schemeClr val="hlink"/>
                                            </p:clrVal>
                                          </p:val>
                                        </p:tav>
                                      </p:tavLst>
                                    </p:anim>
                                    <p:anim calcmode="discrete" valueType="clr">
                                      <p:cBhvr>
                                        <p:cTn id="95" dur="80"/>
                                        <p:tgtEl>
                                          <p:spTgt spid="88078"/>
                                        </p:tgtEl>
                                        <p:attrNameLst>
                                          <p:attrName>fillcolor</p:attrName>
                                        </p:attrNameLst>
                                      </p:cBhvr>
                                      <p:tavLst>
                                        <p:tav tm="0">
                                          <p:val>
                                            <p:clrVal>
                                              <a:schemeClr val="accent2"/>
                                            </p:clrVal>
                                          </p:val>
                                        </p:tav>
                                        <p:tav tm="50000">
                                          <p:val>
                                            <p:clrVal>
                                              <a:schemeClr val="hlink"/>
                                            </p:clrVal>
                                          </p:val>
                                        </p:tav>
                                      </p:tavLst>
                                    </p:anim>
                                    <p:set>
                                      <p:cBhvr>
                                        <p:cTn id="96" dur="80"/>
                                        <p:tgtEl>
                                          <p:spTgt spid="88078"/>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7" presetClass="entr" presetSubtype="0" fill="hold" grpId="0" nodeType="clickEffect">
                                  <p:stCondLst>
                                    <p:cond delay="0"/>
                                  </p:stCondLst>
                                  <p:iterate type="lt">
                                    <p:tmPct val="50000"/>
                                  </p:iterate>
                                  <p:childTnLst>
                                    <p:set>
                                      <p:cBhvr>
                                        <p:cTn id="100" dur="1" fill="hold">
                                          <p:stCondLst>
                                            <p:cond delay="0"/>
                                          </p:stCondLst>
                                        </p:cTn>
                                        <p:tgtEl>
                                          <p:spTgt spid="88079"/>
                                        </p:tgtEl>
                                        <p:attrNameLst>
                                          <p:attrName>style.visibility</p:attrName>
                                        </p:attrNameLst>
                                      </p:cBhvr>
                                      <p:to>
                                        <p:strVal val="visible"/>
                                      </p:to>
                                    </p:set>
                                    <p:anim calcmode="discrete" valueType="clr">
                                      <p:cBhvr override="childStyle">
                                        <p:cTn id="101" dur="80"/>
                                        <p:tgtEl>
                                          <p:spTgt spid="88079"/>
                                        </p:tgtEl>
                                        <p:attrNameLst>
                                          <p:attrName>style.color</p:attrName>
                                        </p:attrNameLst>
                                      </p:cBhvr>
                                      <p:tavLst>
                                        <p:tav tm="0">
                                          <p:val>
                                            <p:clrVal>
                                              <a:schemeClr val="accent2"/>
                                            </p:clrVal>
                                          </p:val>
                                        </p:tav>
                                        <p:tav tm="50000">
                                          <p:val>
                                            <p:clrVal>
                                              <a:schemeClr val="hlink"/>
                                            </p:clrVal>
                                          </p:val>
                                        </p:tav>
                                      </p:tavLst>
                                    </p:anim>
                                    <p:anim calcmode="discrete" valueType="clr">
                                      <p:cBhvr>
                                        <p:cTn id="102" dur="80"/>
                                        <p:tgtEl>
                                          <p:spTgt spid="88079"/>
                                        </p:tgtEl>
                                        <p:attrNameLst>
                                          <p:attrName>fillcolor</p:attrName>
                                        </p:attrNameLst>
                                      </p:cBhvr>
                                      <p:tavLst>
                                        <p:tav tm="0">
                                          <p:val>
                                            <p:clrVal>
                                              <a:schemeClr val="accent2"/>
                                            </p:clrVal>
                                          </p:val>
                                        </p:tav>
                                        <p:tav tm="50000">
                                          <p:val>
                                            <p:clrVal>
                                              <a:schemeClr val="hlink"/>
                                            </p:clrVal>
                                          </p:val>
                                        </p:tav>
                                      </p:tavLst>
                                    </p:anim>
                                    <p:set>
                                      <p:cBhvr>
                                        <p:cTn id="103" dur="80"/>
                                        <p:tgtEl>
                                          <p:spTgt spid="8807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88066" grpId="0"/>
      <p:bldP spid="88066" grpId="1"/>
      <p:bldP spid="88067" grpId="0"/>
      <p:bldP spid="88067" grpId="1"/>
      <p:bldP spid="88070" grpId="0"/>
      <p:bldP spid="88070" grpId="1"/>
      <p:bldP spid="88071" grpId="0"/>
      <p:bldP spid="88071" grpId="1"/>
      <p:bldP spid="88074" grpId="0" animBg="1"/>
      <p:bldP spid="88074" grpId="1" animBg="1"/>
      <p:bldP spid="88072" grpId="0"/>
      <p:bldP spid="88072" grpId="1"/>
      <p:bldP spid="88075" grpId="0" animBg="1"/>
      <p:bldP spid="88075" grpId="1" animBg="1"/>
      <p:bldP spid="88073" grpId="0"/>
      <p:bldP spid="88073" grpId="1"/>
      <p:bldP spid="88076" grpId="0"/>
      <p:bldP spid="88076" grpId="1"/>
      <p:bldP spid="88077" grpId="0"/>
      <p:bldP spid="88077" grpId="1"/>
      <p:bldP spid="88081" grpId="0"/>
      <p:bldP spid="88081" grpId="1"/>
      <p:bldP spid="88080" grpId="0" animBg="1"/>
      <p:bldP spid="88080" grpId="1" animBg="1"/>
      <p:bldP spid="88078" grpId="0"/>
      <p:bldP spid="88078" grpId="1"/>
      <p:bldP spid="88079" grpId="0"/>
      <p:bldP spid="88079" grpId="1"/>
      <p:bldP spid="3" grpId="0" bldLvl="0" animBg="1"/>
      <p:bldP spid="3"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9089" name="对象 9"/>
          <p:cNvGraphicFramePr/>
          <p:nvPr/>
        </p:nvGraphicFramePr>
        <p:xfrm>
          <a:off x="1103313" y="854075"/>
          <a:ext cx="2873375" cy="2101850"/>
        </p:xfrm>
        <a:graphic>
          <a:graphicData uri="http://schemas.openxmlformats.org/presentationml/2006/ole">
            <mc:AlternateContent xmlns:mc="http://schemas.openxmlformats.org/markup-compatibility/2006">
              <mc:Choice xmlns:v="urn:schemas-microsoft-com:vml" Requires="v">
                <p:oleObj spid="_x0000_s3203" name="" r:id="rId1" imgW="3581400" imgH="2514600" progId="Paint.Picture">
                  <p:embed/>
                </p:oleObj>
              </mc:Choice>
              <mc:Fallback>
                <p:oleObj name="" r:id="rId1" imgW="3581400" imgH="2514600" progId="Paint.Picture">
                  <p:embed/>
                  <p:pic>
                    <p:nvPicPr>
                      <p:cNvPr id="0" name="图片 3202"/>
                      <p:cNvPicPr/>
                      <p:nvPr/>
                    </p:nvPicPr>
                    <p:blipFill>
                      <a:blip r:embed="rId2"/>
                      <a:stretch>
                        <a:fillRect/>
                      </a:stretch>
                    </p:blipFill>
                    <p:spPr>
                      <a:xfrm>
                        <a:off x="1103313" y="854075"/>
                        <a:ext cx="2873375" cy="2101850"/>
                      </a:xfrm>
                      <a:prstGeom prst="rect">
                        <a:avLst/>
                      </a:prstGeom>
                      <a:noFill/>
                      <a:ln w="38100">
                        <a:noFill/>
                        <a:miter/>
                      </a:ln>
                    </p:spPr>
                  </p:pic>
                </p:oleObj>
              </mc:Fallback>
            </mc:AlternateContent>
          </a:graphicData>
        </a:graphic>
      </p:graphicFrame>
      <p:graphicFrame>
        <p:nvGraphicFramePr>
          <p:cNvPr id="89090" name="对象 11"/>
          <p:cNvGraphicFramePr/>
          <p:nvPr/>
        </p:nvGraphicFramePr>
        <p:xfrm>
          <a:off x="944563" y="3224213"/>
          <a:ext cx="3430587" cy="2122487"/>
        </p:xfrm>
        <a:graphic>
          <a:graphicData uri="http://schemas.openxmlformats.org/presentationml/2006/ole">
            <mc:AlternateContent xmlns:mc="http://schemas.openxmlformats.org/markup-compatibility/2006">
              <mc:Choice xmlns:v="urn:schemas-microsoft-com:vml" Requires="v">
                <p:oleObj spid="_x0000_s3205" name="" r:id="rId3" imgW="3657600" imgH="2447925" progId="Paint.Picture">
                  <p:embed/>
                </p:oleObj>
              </mc:Choice>
              <mc:Fallback>
                <p:oleObj name="" r:id="rId3" imgW="3657600" imgH="2447925" progId="Paint.Picture">
                  <p:embed/>
                  <p:pic>
                    <p:nvPicPr>
                      <p:cNvPr id="0" name="图片 3204"/>
                      <p:cNvPicPr/>
                      <p:nvPr/>
                    </p:nvPicPr>
                    <p:blipFill>
                      <a:blip r:embed="rId4"/>
                      <a:stretch>
                        <a:fillRect/>
                      </a:stretch>
                    </p:blipFill>
                    <p:spPr>
                      <a:xfrm>
                        <a:off x="944563" y="3224213"/>
                        <a:ext cx="3430587" cy="2122487"/>
                      </a:xfrm>
                      <a:prstGeom prst="rect">
                        <a:avLst/>
                      </a:prstGeom>
                      <a:noFill/>
                      <a:ln w="38100">
                        <a:noFill/>
                        <a:miter/>
                      </a:ln>
                    </p:spPr>
                  </p:pic>
                </p:oleObj>
              </mc:Fallback>
            </mc:AlternateContent>
          </a:graphicData>
        </a:graphic>
      </p:graphicFrame>
      <p:sp>
        <p:nvSpPr>
          <p:cNvPr id="89091" name="文本框 10"/>
          <p:cNvSpPr txBox="1"/>
          <p:nvPr/>
        </p:nvSpPr>
        <p:spPr>
          <a:xfrm>
            <a:off x="4459288" y="990600"/>
            <a:ext cx="3049587"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有效状态循环：</a:t>
            </a:r>
            <a:r>
              <a:rPr lang="en-US" altLang="zh-CN" dirty="0">
                <a:latin typeface="Comic Sans MS" panose="030F0702030302020204" pitchFamily="2" charset="0"/>
                <a:ea typeface="宋体" panose="02010600030101010101" pitchFamily="2" charset="-122"/>
                <a:sym typeface="宋体" panose="02010600030101010101" pitchFamily="2" charset="-122"/>
              </a:rPr>
              <a:t>0100~1001</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9092" name="文本框 11"/>
          <p:cNvSpPr txBox="1"/>
          <p:nvPr/>
        </p:nvSpPr>
        <p:spPr>
          <a:xfrm>
            <a:off x="4459288" y="1358900"/>
            <a:ext cx="2509837"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在状态</a:t>
            </a:r>
            <a:r>
              <a:rPr lang="en-US" altLang="zh-CN" dirty="0">
                <a:latin typeface="Comic Sans MS" panose="030F0702030302020204" pitchFamily="2" charset="0"/>
                <a:ea typeface="宋体" panose="02010600030101010101" pitchFamily="2" charset="-122"/>
                <a:sym typeface="宋体" panose="02010600030101010101" pitchFamily="2" charset="-122"/>
              </a:rPr>
              <a:t>1001</a:t>
            </a:r>
            <a:r>
              <a:rPr lang="zh-CN" altLang="en-US" dirty="0">
                <a:latin typeface="Comic Sans MS" panose="030F0702030302020204" pitchFamily="2" charset="0"/>
                <a:ea typeface="宋体" panose="02010600030101010101" pitchFamily="2" charset="-122"/>
                <a:sym typeface="宋体" panose="02010600030101010101" pitchFamily="2" charset="-122"/>
              </a:rPr>
              <a:t>使</a:t>
            </a:r>
            <a:r>
              <a:rPr lang="en-US" altLang="zh-CN" dirty="0">
                <a:latin typeface="Comic Sans MS" panose="030F0702030302020204" pitchFamily="2" charset="0"/>
                <a:ea typeface="宋体" panose="02010600030101010101" pitchFamily="2" charset="-122"/>
                <a:sym typeface="宋体" panose="02010600030101010101" pitchFamily="2" charset="-122"/>
              </a:rPr>
              <a:t>LD'</a:t>
            </a:r>
            <a:r>
              <a:rPr lang="zh-CN" altLang="en-US" dirty="0">
                <a:latin typeface="Comic Sans MS" panose="030F0702030302020204" pitchFamily="2" charset="0"/>
                <a:ea typeface="宋体" panose="02010600030101010101" pitchFamily="2" charset="-122"/>
                <a:sym typeface="宋体" panose="02010600030101010101" pitchFamily="2" charset="-122"/>
              </a:rPr>
              <a:t>有效</a:t>
            </a:r>
            <a:endParaRPr lang="zh-CN" altLang="en-US" dirty="0">
              <a:latin typeface="Comic Sans MS" panose="030F0702030302020204" pitchFamily="2" charset="0"/>
              <a:ea typeface="宋体" panose="02010600030101010101" pitchFamily="2" charset="-122"/>
              <a:sym typeface="宋体" panose="02010600030101010101" pitchFamily="2" charset="-122"/>
            </a:endParaRPr>
          </a:p>
        </p:txBody>
      </p:sp>
      <p:sp>
        <p:nvSpPr>
          <p:cNvPr id="89093" name="文本框 12"/>
          <p:cNvSpPr txBox="1"/>
          <p:nvPr/>
        </p:nvSpPr>
        <p:spPr>
          <a:xfrm>
            <a:off x="5067300" y="2247900"/>
            <a:ext cx="952500" cy="368300"/>
          </a:xfrm>
          <a:prstGeom prst="rect">
            <a:avLst/>
          </a:prstGeom>
          <a:noFill/>
          <a:ln w="9525">
            <a:noFill/>
          </a:ln>
        </p:spPr>
        <p:txBody>
          <a:bodyPr wrap="none" anchor="t" anchorCtr="0">
            <a:spAutoFit/>
          </a:bodyPr>
          <a:p>
            <a:r>
              <a:rPr lang="en-US" altLang="zh-CN">
                <a:solidFill>
                  <a:srgbClr val="C00000"/>
                </a:solidFill>
                <a:latin typeface="Comic Sans MS" panose="030F0702030302020204" pitchFamily="2" charset="0"/>
                <a:ea typeface="宋体" panose="02010600030101010101" pitchFamily="2" charset="-122"/>
              </a:rPr>
              <a:t>LD'=C'</a:t>
            </a:r>
            <a:endParaRPr lang="en-US" altLang="zh-CN">
              <a:solidFill>
                <a:srgbClr val="C00000"/>
              </a:solidFill>
              <a:latin typeface="Comic Sans MS" panose="030F0702030302020204" pitchFamily="2" charset="0"/>
              <a:ea typeface="宋体" panose="02010600030101010101" pitchFamily="2" charset="-122"/>
            </a:endParaRPr>
          </a:p>
        </p:txBody>
      </p:sp>
      <p:sp>
        <p:nvSpPr>
          <p:cNvPr id="89094" name="文本框 13"/>
          <p:cNvSpPr txBox="1"/>
          <p:nvPr/>
        </p:nvSpPr>
        <p:spPr>
          <a:xfrm>
            <a:off x="6665913" y="2247900"/>
            <a:ext cx="877887"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C</a:t>
            </a:r>
            <a:r>
              <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6</a:t>
            </a:r>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=C</a:t>
            </a:r>
            <a:r>
              <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10</a:t>
            </a:r>
            <a:endPar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9095" name="下箭头 14"/>
          <p:cNvSpPr/>
          <p:nvPr/>
        </p:nvSpPr>
        <p:spPr>
          <a:xfrm>
            <a:off x="5405438" y="1868488"/>
            <a:ext cx="215900" cy="215900"/>
          </a:xfrm>
          <a:prstGeom prst="down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9096" name="文本框 16"/>
          <p:cNvSpPr txBox="1"/>
          <p:nvPr/>
        </p:nvSpPr>
        <p:spPr>
          <a:xfrm>
            <a:off x="5822950" y="1792288"/>
            <a:ext cx="2365375" cy="368300"/>
          </a:xfrm>
          <a:prstGeom prst="rect">
            <a:avLst/>
          </a:prstGeom>
          <a:noFill/>
          <a:ln w="9525">
            <a:noFill/>
          </a:ln>
        </p:spPr>
        <p:txBody>
          <a:bodyPr wrap="none" anchor="t" anchorCtr="0">
            <a:spAutoFit/>
          </a:bodyPr>
          <a:p>
            <a:r>
              <a:rPr lang="zh-CN" altLang="en-US" dirty="0">
                <a:latin typeface="Comic Sans MS" panose="030F0702030302020204" pitchFamily="2" charset="0"/>
                <a:ea typeface="宋体" panose="02010600030101010101" pitchFamily="2" charset="-122"/>
                <a:sym typeface="宋体" panose="02010600030101010101" pitchFamily="2" charset="-122"/>
              </a:rPr>
              <a:t>并取</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3</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2</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1</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0</a:t>
            </a:r>
            <a:r>
              <a:rPr lang="en-US" altLang="zh-CN" dirty="0">
                <a:latin typeface="Comic Sans MS" panose="030F0702030302020204" pitchFamily="2" charset="0"/>
                <a:ea typeface="宋体" panose="02010600030101010101" pitchFamily="2" charset="-122"/>
                <a:sym typeface="宋体" panose="02010600030101010101" pitchFamily="2" charset="-122"/>
              </a:rPr>
              <a:t>=0100</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9097" name="文本框 3"/>
          <p:cNvSpPr txBox="1"/>
          <p:nvPr/>
        </p:nvSpPr>
        <p:spPr>
          <a:xfrm>
            <a:off x="4651375" y="3551238"/>
            <a:ext cx="3706813"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有效状态循环：</a:t>
            </a:r>
            <a:r>
              <a:rPr lang="en-US" altLang="zh-CN" dirty="0">
                <a:latin typeface="Comic Sans MS" panose="030F0702030302020204" pitchFamily="2" charset="0"/>
                <a:ea typeface="宋体" panose="02010600030101010101" pitchFamily="2" charset="-122"/>
                <a:sym typeface="宋体" panose="02010600030101010101" pitchFamily="2" charset="-122"/>
              </a:rPr>
              <a:t>0000~0100,1001</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9098" name="文本框 4"/>
          <p:cNvSpPr txBox="1"/>
          <p:nvPr/>
        </p:nvSpPr>
        <p:spPr>
          <a:xfrm>
            <a:off x="4651375" y="3919538"/>
            <a:ext cx="2509838"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在状态</a:t>
            </a:r>
            <a:r>
              <a:rPr lang="en-US" altLang="zh-CN" dirty="0">
                <a:latin typeface="Comic Sans MS" panose="030F0702030302020204" pitchFamily="2" charset="0"/>
                <a:ea typeface="宋体" panose="02010600030101010101" pitchFamily="2" charset="-122"/>
                <a:sym typeface="宋体" panose="02010600030101010101" pitchFamily="2" charset="-122"/>
              </a:rPr>
              <a:t>0100</a:t>
            </a:r>
            <a:r>
              <a:rPr lang="zh-CN" altLang="en-US" dirty="0">
                <a:latin typeface="Comic Sans MS" panose="030F0702030302020204" pitchFamily="2" charset="0"/>
                <a:ea typeface="宋体" panose="02010600030101010101" pitchFamily="2" charset="-122"/>
                <a:sym typeface="宋体" panose="02010600030101010101" pitchFamily="2" charset="-122"/>
              </a:rPr>
              <a:t>使</a:t>
            </a:r>
            <a:r>
              <a:rPr lang="en-US" altLang="zh-CN" dirty="0">
                <a:latin typeface="Comic Sans MS" panose="030F0702030302020204" pitchFamily="2" charset="0"/>
                <a:ea typeface="宋体" panose="02010600030101010101" pitchFamily="2" charset="-122"/>
                <a:sym typeface="宋体" panose="02010600030101010101" pitchFamily="2" charset="-122"/>
              </a:rPr>
              <a:t>LD'</a:t>
            </a:r>
            <a:r>
              <a:rPr lang="zh-CN" altLang="en-US" dirty="0">
                <a:latin typeface="Comic Sans MS" panose="030F0702030302020204" pitchFamily="2" charset="0"/>
                <a:ea typeface="宋体" panose="02010600030101010101" pitchFamily="2" charset="-122"/>
                <a:sym typeface="宋体" panose="02010600030101010101" pitchFamily="2" charset="-122"/>
              </a:rPr>
              <a:t>有效</a:t>
            </a:r>
            <a:endParaRPr lang="zh-CN" altLang="en-US" dirty="0">
              <a:latin typeface="Comic Sans MS" panose="030F0702030302020204" pitchFamily="2" charset="0"/>
              <a:ea typeface="宋体" panose="02010600030101010101" pitchFamily="2" charset="-122"/>
              <a:sym typeface="宋体" panose="02010600030101010101" pitchFamily="2" charset="-122"/>
            </a:endParaRPr>
          </a:p>
        </p:txBody>
      </p:sp>
      <p:sp>
        <p:nvSpPr>
          <p:cNvPr id="89099" name="文本框 5"/>
          <p:cNvSpPr txBox="1"/>
          <p:nvPr/>
        </p:nvSpPr>
        <p:spPr>
          <a:xfrm>
            <a:off x="5257800" y="4808538"/>
            <a:ext cx="1103313" cy="368300"/>
          </a:xfrm>
          <a:prstGeom prst="rect">
            <a:avLst/>
          </a:prstGeom>
          <a:noFill/>
          <a:ln w="9525">
            <a:noFill/>
          </a:ln>
        </p:spPr>
        <p:txBody>
          <a:bodyPr wrap="none" anchor="t" anchorCtr="0">
            <a:spAutoFit/>
          </a:bodyPr>
          <a:p>
            <a:r>
              <a:rPr lang="en-US" altLang="zh-CN">
                <a:solidFill>
                  <a:srgbClr val="C00000"/>
                </a:solidFill>
                <a:latin typeface="Comic Sans MS" panose="030F0702030302020204" pitchFamily="2" charset="0"/>
                <a:ea typeface="宋体" panose="02010600030101010101" pitchFamily="2" charset="-122"/>
              </a:rPr>
              <a:t>LD'=Q</a:t>
            </a:r>
            <a:r>
              <a:rPr lang="en-US" altLang="zh-CN" baseline="-25000">
                <a:solidFill>
                  <a:srgbClr val="C00000"/>
                </a:solidFill>
                <a:latin typeface="Comic Sans MS" panose="030F0702030302020204" pitchFamily="2" charset="0"/>
                <a:ea typeface="宋体" panose="02010600030101010101" pitchFamily="2" charset="-122"/>
              </a:rPr>
              <a:t>2</a:t>
            </a:r>
            <a:r>
              <a:rPr lang="en-US" altLang="zh-CN">
                <a:solidFill>
                  <a:srgbClr val="C00000"/>
                </a:solidFill>
                <a:latin typeface="Comic Sans MS" panose="030F0702030302020204" pitchFamily="2" charset="0"/>
                <a:ea typeface="宋体" panose="02010600030101010101" pitchFamily="2" charset="-122"/>
              </a:rPr>
              <a:t>'</a:t>
            </a:r>
            <a:endParaRPr lang="en-US" altLang="zh-CN">
              <a:solidFill>
                <a:srgbClr val="C00000"/>
              </a:solidFill>
              <a:latin typeface="Comic Sans MS" panose="030F0702030302020204" pitchFamily="2" charset="0"/>
              <a:ea typeface="宋体" panose="02010600030101010101" pitchFamily="2" charset="-122"/>
            </a:endParaRPr>
          </a:p>
        </p:txBody>
      </p:sp>
      <p:sp>
        <p:nvSpPr>
          <p:cNvPr id="89100" name="文本框 6"/>
          <p:cNvSpPr txBox="1"/>
          <p:nvPr/>
        </p:nvSpPr>
        <p:spPr>
          <a:xfrm>
            <a:off x="6858000" y="4808538"/>
            <a:ext cx="877888" cy="368300"/>
          </a:xfrm>
          <a:prstGeom prst="rect">
            <a:avLst/>
          </a:prstGeom>
          <a:noFill/>
          <a:ln w="9525">
            <a:noFill/>
          </a:ln>
        </p:spPr>
        <p:txBody>
          <a:bodyPr wrap="none" anchor="t" anchorCtr="0">
            <a:spAutoFit/>
          </a:bodyPr>
          <a:p>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C</a:t>
            </a:r>
            <a:r>
              <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6</a:t>
            </a:r>
            <a:r>
              <a:rPr lang="en-US" altLang="zh-CN">
                <a:solidFill>
                  <a:srgbClr val="0070C0"/>
                </a:solidFill>
                <a:latin typeface="Comic Sans MS" panose="030F0702030302020204" pitchFamily="2" charset="0"/>
                <a:ea typeface="宋体" panose="02010600030101010101" pitchFamily="2" charset="-122"/>
                <a:sym typeface="宋体" panose="02010600030101010101" pitchFamily="2" charset="-122"/>
              </a:rPr>
              <a:t>=C</a:t>
            </a:r>
            <a:r>
              <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10</a:t>
            </a:r>
            <a:endParaRPr lang="en-US" altLang="zh-CN" baseline="-2500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89101" name="下箭头 7"/>
          <p:cNvSpPr/>
          <p:nvPr/>
        </p:nvSpPr>
        <p:spPr>
          <a:xfrm>
            <a:off x="5597525" y="4430713"/>
            <a:ext cx="215900" cy="215900"/>
          </a:xfrm>
          <a:prstGeom prst="down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9102" name="文本框 8"/>
          <p:cNvSpPr txBox="1"/>
          <p:nvPr/>
        </p:nvSpPr>
        <p:spPr>
          <a:xfrm>
            <a:off x="6015038" y="4354513"/>
            <a:ext cx="2365375" cy="368300"/>
          </a:xfrm>
          <a:prstGeom prst="rect">
            <a:avLst/>
          </a:prstGeom>
          <a:noFill/>
          <a:ln w="9525">
            <a:noFill/>
          </a:ln>
        </p:spPr>
        <p:txBody>
          <a:bodyPr wrap="none" anchor="t" anchorCtr="0">
            <a:spAutoFit/>
          </a:bodyPr>
          <a:p>
            <a:r>
              <a:rPr lang="zh-CN" altLang="en-US" dirty="0">
                <a:latin typeface="Comic Sans MS" panose="030F0702030302020204" pitchFamily="2" charset="0"/>
                <a:ea typeface="宋体" panose="02010600030101010101" pitchFamily="2" charset="-122"/>
                <a:sym typeface="宋体" panose="02010600030101010101" pitchFamily="2" charset="-122"/>
              </a:rPr>
              <a:t>并取</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3</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2</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1</a:t>
            </a:r>
            <a:r>
              <a:rPr lang="en-US"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0</a:t>
            </a:r>
            <a:r>
              <a:rPr lang="en-US" altLang="zh-CN" dirty="0">
                <a:latin typeface="Comic Sans MS" panose="030F0702030302020204" pitchFamily="2" charset="0"/>
                <a:ea typeface="宋体" panose="02010600030101010101" pitchFamily="2" charset="-122"/>
                <a:sym typeface="宋体" panose="02010600030101010101" pitchFamily="2" charset="-122"/>
              </a:rPr>
              <a:t>=1001</a:t>
            </a:r>
            <a:endParaRPr lang="en-US"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89103" name="文本框 9"/>
          <p:cNvSpPr txBox="1"/>
          <p:nvPr/>
        </p:nvSpPr>
        <p:spPr>
          <a:xfrm>
            <a:off x="1400175" y="5651500"/>
            <a:ext cx="5330825" cy="368300"/>
          </a:xfrm>
          <a:prstGeom prst="rect">
            <a:avLst/>
          </a:prstGeom>
          <a:noFill/>
          <a:ln w="9525">
            <a:noFill/>
          </a:ln>
        </p:spPr>
        <p:txBody>
          <a:bodyPr wrap="none" anchor="t" anchorCtr="0">
            <a:spAutoFit/>
          </a:bodyPr>
          <a:p>
            <a:pPr eaLnBrk="0" hangingPunct="0"/>
            <a:r>
              <a:rPr lang="en-US" altLang="zh-CN" dirty="0">
                <a:solidFill>
                  <a:srgbClr val="0070C0"/>
                </a:solidFill>
                <a:latin typeface="Comic Sans MS" panose="030F0702030302020204" pitchFamily="2" charset="0"/>
                <a:ea typeface="宋体" panose="02010600030101010101" pitchFamily="2" charset="-122"/>
              </a:rPr>
              <a:t>EX3:</a:t>
            </a:r>
            <a:r>
              <a:rPr lang="zh-CN" altLang="en-US" dirty="0">
                <a:solidFill>
                  <a:srgbClr val="0070C0"/>
                </a:solidFill>
                <a:latin typeface="Comic Sans MS" panose="030F0702030302020204" pitchFamily="2" charset="0"/>
                <a:ea typeface="宋体" panose="02010600030101010101" pitchFamily="2" charset="-122"/>
              </a:rPr>
              <a:t>用仿真软件Multisim</a:t>
            </a:r>
            <a:r>
              <a:rPr lang="en-US" altLang="zh-CN" dirty="0">
                <a:solidFill>
                  <a:srgbClr val="0070C0"/>
                </a:solidFill>
                <a:latin typeface="Comic Sans MS" panose="030F0702030302020204" pitchFamily="2" charset="0"/>
                <a:ea typeface="宋体" panose="02010600030101010101" pitchFamily="2" charset="-122"/>
              </a:rPr>
              <a:t>/Proteus</a:t>
            </a:r>
            <a:r>
              <a:rPr lang="zh-CN" altLang="zh-CN" dirty="0">
                <a:solidFill>
                  <a:srgbClr val="0070C0"/>
                </a:solidFill>
                <a:latin typeface="Comic Sans MS" panose="030F0702030302020204" pitchFamily="2" charset="0"/>
                <a:ea typeface="宋体" panose="02010600030101010101" pitchFamily="2" charset="-122"/>
              </a:rPr>
              <a:t>验证</a:t>
            </a:r>
            <a:r>
              <a:rPr lang="zh-CN" altLang="en-US" dirty="0">
                <a:solidFill>
                  <a:srgbClr val="0070C0"/>
                </a:solidFill>
                <a:latin typeface="Comic Sans MS" panose="030F0702030302020204" pitchFamily="2" charset="0"/>
                <a:ea typeface="宋体" panose="02010600030101010101" pitchFamily="2" charset="-122"/>
              </a:rPr>
              <a:t>改接方法。</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3" name="矩形 11270"/>
          <p:cNvSpPr/>
          <p:nvPr/>
        </p:nvSpPr>
        <p:spPr>
          <a:xfrm>
            <a:off x="1568450" y="2247900"/>
            <a:ext cx="1625600" cy="2825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1847850" y="4722813"/>
            <a:ext cx="1624013" cy="2825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9089"/>
                                        </p:tgtEl>
                                        <p:attrNameLst>
                                          <p:attrName>style.visibility</p:attrName>
                                        </p:attrNameLst>
                                      </p:cBhvr>
                                      <p:to>
                                        <p:strVal val="visible"/>
                                      </p:to>
                                    </p:set>
                                    <p:animEffect transition="in" filter="dissolve">
                                      <p:cBhvr>
                                        <p:cTn id="7" dur="500"/>
                                        <p:tgtEl>
                                          <p:spTgt spid="89089"/>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89091"/>
                                        </p:tgtEl>
                                        <p:attrNameLst>
                                          <p:attrName>style.visibility</p:attrName>
                                        </p:attrNameLst>
                                      </p:cBhvr>
                                      <p:to>
                                        <p:strVal val="visible"/>
                                      </p:to>
                                    </p:set>
                                    <p:anim calcmode="discrete" valueType="clr">
                                      <p:cBhvr override="childStyle">
                                        <p:cTn id="12" dur="80"/>
                                        <p:tgtEl>
                                          <p:spTgt spid="89091"/>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9091"/>
                                        </p:tgtEl>
                                        <p:attrNameLst>
                                          <p:attrName>fillcolor</p:attrName>
                                        </p:attrNameLst>
                                      </p:cBhvr>
                                      <p:tavLst>
                                        <p:tav tm="0">
                                          <p:val>
                                            <p:clrVal>
                                              <a:schemeClr val="accent2"/>
                                            </p:clrVal>
                                          </p:val>
                                        </p:tav>
                                        <p:tav tm="50000">
                                          <p:val>
                                            <p:clrVal>
                                              <a:schemeClr val="hlink"/>
                                            </p:clrVal>
                                          </p:val>
                                        </p:tav>
                                      </p:tavLst>
                                    </p:anim>
                                    <p:set>
                                      <p:cBhvr>
                                        <p:cTn id="14" dur="80"/>
                                        <p:tgtEl>
                                          <p:spTgt spid="89091"/>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89092"/>
                                        </p:tgtEl>
                                        <p:attrNameLst>
                                          <p:attrName>style.visibility</p:attrName>
                                        </p:attrNameLst>
                                      </p:cBhvr>
                                      <p:to>
                                        <p:strVal val="visible"/>
                                      </p:to>
                                    </p:set>
                                    <p:anim calcmode="discrete" valueType="clr">
                                      <p:cBhvr override="childStyle">
                                        <p:cTn id="19" dur="80"/>
                                        <p:tgtEl>
                                          <p:spTgt spid="89092"/>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89092"/>
                                        </p:tgtEl>
                                        <p:attrNameLst>
                                          <p:attrName>fillcolor</p:attrName>
                                        </p:attrNameLst>
                                      </p:cBhvr>
                                      <p:tavLst>
                                        <p:tav tm="0">
                                          <p:val>
                                            <p:clrVal>
                                              <a:schemeClr val="accent2"/>
                                            </p:clrVal>
                                          </p:val>
                                        </p:tav>
                                        <p:tav tm="50000">
                                          <p:val>
                                            <p:clrVal>
                                              <a:schemeClr val="hlink"/>
                                            </p:clrVal>
                                          </p:val>
                                        </p:tav>
                                      </p:tavLst>
                                    </p:anim>
                                    <p:set>
                                      <p:cBhvr>
                                        <p:cTn id="21" dur="80"/>
                                        <p:tgtEl>
                                          <p:spTgt spid="89092"/>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89096"/>
                                        </p:tgtEl>
                                        <p:attrNameLst>
                                          <p:attrName>style.visibility</p:attrName>
                                        </p:attrNameLst>
                                      </p:cBhvr>
                                      <p:to>
                                        <p:strVal val="visible"/>
                                      </p:to>
                                    </p:set>
                                    <p:anim calcmode="discrete" valueType="clr">
                                      <p:cBhvr override="childStyle">
                                        <p:cTn id="26" dur="80"/>
                                        <p:tgtEl>
                                          <p:spTgt spid="89096"/>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89096"/>
                                        </p:tgtEl>
                                        <p:attrNameLst>
                                          <p:attrName>fillcolor</p:attrName>
                                        </p:attrNameLst>
                                      </p:cBhvr>
                                      <p:tavLst>
                                        <p:tav tm="0">
                                          <p:val>
                                            <p:clrVal>
                                              <a:schemeClr val="accent2"/>
                                            </p:clrVal>
                                          </p:val>
                                        </p:tav>
                                        <p:tav tm="50000">
                                          <p:val>
                                            <p:clrVal>
                                              <a:schemeClr val="hlink"/>
                                            </p:clrVal>
                                          </p:val>
                                        </p:tav>
                                      </p:tavLst>
                                    </p:anim>
                                    <p:set>
                                      <p:cBhvr>
                                        <p:cTn id="28" dur="80"/>
                                        <p:tgtEl>
                                          <p:spTgt spid="89096"/>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90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89093"/>
                                        </p:tgtEl>
                                        <p:attrNameLst>
                                          <p:attrName>style.visibility</p:attrName>
                                        </p:attrNameLst>
                                      </p:cBhvr>
                                      <p:to>
                                        <p:strVal val="visible"/>
                                      </p:to>
                                    </p:set>
                                    <p:anim calcmode="discrete" valueType="clr">
                                      <p:cBhvr override="childStyle">
                                        <p:cTn id="41" dur="80"/>
                                        <p:tgtEl>
                                          <p:spTgt spid="89093"/>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89093"/>
                                        </p:tgtEl>
                                        <p:attrNameLst>
                                          <p:attrName>fillcolor</p:attrName>
                                        </p:attrNameLst>
                                      </p:cBhvr>
                                      <p:tavLst>
                                        <p:tav tm="0">
                                          <p:val>
                                            <p:clrVal>
                                              <a:schemeClr val="accent2"/>
                                            </p:clrVal>
                                          </p:val>
                                        </p:tav>
                                        <p:tav tm="50000">
                                          <p:val>
                                            <p:clrVal>
                                              <a:schemeClr val="hlink"/>
                                            </p:clrVal>
                                          </p:val>
                                        </p:tav>
                                      </p:tavLst>
                                    </p:anim>
                                    <p:set>
                                      <p:cBhvr>
                                        <p:cTn id="43" dur="80"/>
                                        <p:tgtEl>
                                          <p:spTgt spid="89093"/>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7" presetClass="entr" presetSubtype="0" fill="hold" grpId="0" nodeType="clickEffect">
                                  <p:stCondLst>
                                    <p:cond delay="0"/>
                                  </p:stCondLst>
                                  <p:iterate type="lt">
                                    <p:tmPct val="50000"/>
                                  </p:iterate>
                                  <p:childTnLst>
                                    <p:set>
                                      <p:cBhvr>
                                        <p:cTn id="47" dur="1" fill="hold">
                                          <p:stCondLst>
                                            <p:cond delay="0"/>
                                          </p:stCondLst>
                                        </p:cTn>
                                        <p:tgtEl>
                                          <p:spTgt spid="89094"/>
                                        </p:tgtEl>
                                        <p:attrNameLst>
                                          <p:attrName>style.visibility</p:attrName>
                                        </p:attrNameLst>
                                      </p:cBhvr>
                                      <p:to>
                                        <p:strVal val="visible"/>
                                      </p:to>
                                    </p:set>
                                    <p:anim calcmode="discrete" valueType="clr">
                                      <p:cBhvr override="childStyle">
                                        <p:cTn id="48" dur="80"/>
                                        <p:tgtEl>
                                          <p:spTgt spid="89094"/>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89094"/>
                                        </p:tgtEl>
                                        <p:attrNameLst>
                                          <p:attrName>fillcolor</p:attrName>
                                        </p:attrNameLst>
                                      </p:cBhvr>
                                      <p:tavLst>
                                        <p:tav tm="0">
                                          <p:val>
                                            <p:clrVal>
                                              <a:schemeClr val="accent2"/>
                                            </p:clrVal>
                                          </p:val>
                                        </p:tav>
                                        <p:tav tm="50000">
                                          <p:val>
                                            <p:clrVal>
                                              <a:schemeClr val="hlink"/>
                                            </p:clrVal>
                                          </p:val>
                                        </p:tav>
                                      </p:tavLst>
                                    </p:anim>
                                    <p:set>
                                      <p:cBhvr>
                                        <p:cTn id="50" dur="80"/>
                                        <p:tgtEl>
                                          <p:spTgt spid="89094"/>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89090"/>
                                        </p:tgtEl>
                                        <p:attrNameLst>
                                          <p:attrName>style.visibility</p:attrName>
                                        </p:attrNameLst>
                                      </p:cBhvr>
                                      <p:to>
                                        <p:strVal val="visible"/>
                                      </p:to>
                                    </p:set>
                                    <p:animEffect transition="in" filter="dissolve">
                                      <p:cBhvr>
                                        <p:cTn id="55" dur="500"/>
                                        <p:tgtEl>
                                          <p:spTgt spid="89090"/>
                                        </p:tgtEl>
                                      </p:cBhvr>
                                    </p:animEffect>
                                  </p:childTnLst>
                                </p:cTn>
                              </p:par>
                            </p:childTnLst>
                          </p:cTn>
                        </p:par>
                      </p:childTnLst>
                    </p:cTn>
                  </p:par>
                  <p:par>
                    <p:cTn id="56" fill="hold">
                      <p:stCondLst>
                        <p:cond delay="indefinite"/>
                      </p:stCondLst>
                      <p:childTnLst>
                        <p:par>
                          <p:cTn id="57" fill="hold">
                            <p:stCondLst>
                              <p:cond delay="0"/>
                            </p:stCondLst>
                            <p:childTnLst>
                              <p:par>
                                <p:cTn id="58" presetID="27" presetClass="entr" presetSubtype="0" fill="hold" grpId="0" nodeType="clickEffect">
                                  <p:stCondLst>
                                    <p:cond delay="0"/>
                                  </p:stCondLst>
                                  <p:iterate type="lt">
                                    <p:tmPct val="50000"/>
                                  </p:iterate>
                                  <p:childTnLst>
                                    <p:set>
                                      <p:cBhvr>
                                        <p:cTn id="59" dur="1" fill="hold">
                                          <p:stCondLst>
                                            <p:cond delay="0"/>
                                          </p:stCondLst>
                                        </p:cTn>
                                        <p:tgtEl>
                                          <p:spTgt spid="89097"/>
                                        </p:tgtEl>
                                        <p:attrNameLst>
                                          <p:attrName>style.visibility</p:attrName>
                                        </p:attrNameLst>
                                      </p:cBhvr>
                                      <p:to>
                                        <p:strVal val="visible"/>
                                      </p:to>
                                    </p:set>
                                    <p:anim calcmode="discrete" valueType="clr">
                                      <p:cBhvr override="childStyle">
                                        <p:cTn id="60" dur="80"/>
                                        <p:tgtEl>
                                          <p:spTgt spid="89097"/>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89097"/>
                                        </p:tgtEl>
                                        <p:attrNameLst>
                                          <p:attrName>fillcolor</p:attrName>
                                        </p:attrNameLst>
                                      </p:cBhvr>
                                      <p:tavLst>
                                        <p:tav tm="0">
                                          <p:val>
                                            <p:clrVal>
                                              <a:schemeClr val="accent2"/>
                                            </p:clrVal>
                                          </p:val>
                                        </p:tav>
                                        <p:tav tm="50000">
                                          <p:val>
                                            <p:clrVal>
                                              <a:schemeClr val="hlink"/>
                                            </p:clrVal>
                                          </p:val>
                                        </p:tav>
                                      </p:tavLst>
                                    </p:anim>
                                    <p:set>
                                      <p:cBhvr>
                                        <p:cTn id="62" dur="80"/>
                                        <p:tgtEl>
                                          <p:spTgt spid="89097"/>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27" presetClass="entr" presetSubtype="0" fill="hold" grpId="0" nodeType="clickEffect">
                                  <p:stCondLst>
                                    <p:cond delay="0"/>
                                  </p:stCondLst>
                                  <p:iterate type="lt">
                                    <p:tmPct val="50000"/>
                                  </p:iterate>
                                  <p:childTnLst>
                                    <p:set>
                                      <p:cBhvr>
                                        <p:cTn id="66" dur="1" fill="hold">
                                          <p:stCondLst>
                                            <p:cond delay="0"/>
                                          </p:stCondLst>
                                        </p:cTn>
                                        <p:tgtEl>
                                          <p:spTgt spid="89098"/>
                                        </p:tgtEl>
                                        <p:attrNameLst>
                                          <p:attrName>style.visibility</p:attrName>
                                        </p:attrNameLst>
                                      </p:cBhvr>
                                      <p:to>
                                        <p:strVal val="visible"/>
                                      </p:to>
                                    </p:set>
                                    <p:anim calcmode="discrete" valueType="clr">
                                      <p:cBhvr override="childStyle">
                                        <p:cTn id="67" dur="80"/>
                                        <p:tgtEl>
                                          <p:spTgt spid="89098"/>
                                        </p:tgtEl>
                                        <p:attrNameLst>
                                          <p:attrName>style.color</p:attrName>
                                        </p:attrNameLst>
                                      </p:cBhvr>
                                      <p:tavLst>
                                        <p:tav tm="0">
                                          <p:val>
                                            <p:clrVal>
                                              <a:schemeClr val="accent2"/>
                                            </p:clrVal>
                                          </p:val>
                                        </p:tav>
                                        <p:tav tm="50000">
                                          <p:val>
                                            <p:clrVal>
                                              <a:schemeClr val="hlink"/>
                                            </p:clrVal>
                                          </p:val>
                                        </p:tav>
                                      </p:tavLst>
                                    </p:anim>
                                    <p:anim calcmode="discrete" valueType="clr">
                                      <p:cBhvr>
                                        <p:cTn id="68" dur="80"/>
                                        <p:tgtEl>
                                          <p:spTgt spid="89098"/>
                                        </p:tgtEl>
                                        <p:attrNameLst>
                                          <p:attrName>fillcolor</p:attrName>
                                        </p:attrNameLst>
                                      </p:cBhvr>
                                      <p:tavLst>
                                        <p:tav tm="0">
                                          <p:val>
                                            <p:clrVal>
                                              <a:schemeClr val="accent2"/>
                                            </p:clrVal>
                                          </p:val>
                                        </p:tav>
                                        <p:tav tm="50000">
                                          <p:val>
                                            <p:clrVal>
                                              <a:schemeClr val="hlink"/>
                                            </p:clrVal>
                                          </p:val>
                                        </p:tav>
                                      </p:tavLst>
                                    </p:anim>
                                    <p:set>
                                      <p:cBhvr>
                                        <p:cTn id="69" dur="80"/>
                                        <p:tgtEl>
                                          <p:spTgt spid="89098"/>
                                        </p:tgtEl>
                                        <p:attrNameLst>
                                          <p:attrName>fill.type</p:attrName>
                                        </p:attrNameLst>
                                      </p:cBhvr>
                                      <p:to>
                                        <p:strVal val="solid"/>
                                      </p:to>
                                    </p:set>
                                  </p:childTnLst>
                                </p:cTn>
                              </p:par>
                            </p:childTnLst>
                          </p:cTn>
                        </p:par>
                      </p:childTnLst>
                    </p:cTn>
                  </p:par>
                  <p:par>
                    <p:cTn id="70" fill="hold">
                      <p:stCondLst>
                        <p:cond delay="indefinite"/>
                      </p:stCondLst>
                      <p:childTnLst>
                        <p:par>
                          <p:cTn id="71" fill="hold">
                            <p:stCondLst>
                              <p:cond delay="0"/>
                            </p:stCondLst>
                            <p:childTnLst>
                              <p:par>
                                <p:cTn id="72" presetID="27" presetClass="entr" presetSubtype="0" fill="hold" grpId="0" nodeType="clickEffect">
                                  <p:stCondLst>
                                    <p:cond delay="0"/>
                                  </p:stCondLst>
                                  <p:iterate type="lt">
                                    <p:tmPct val="50000"/>
                                  </p:iterate>
                                  <p:childTnLst>
                                    <p:set>
                                      <p:cBhvr>
                                        <p:cTn id="73" dur="1" fill="hold">
                                          <p:stCondLst>
                                            <p:cond delay="0"/>
                                          </p:stCondLst>
                                        </p:cTn>
                                        <p:tgtEl>
                                          <p:spTgt spid="89102"/>
                                        </p:tgtEl>
                                        <p:attrNameLst>
                                          <p:attrName>style.visibility</p:attrName>
                                        </p:attrNameLst>
                                      </p:cBhvr>
                                      <p:to>
                                        <p:strVal val="visible"/>
                                      </p:to>
                                    </p:set>
                                    <p:anim calcmode="discrete" valueType="clr">
                                      <p:cBhvr override="childStyle">
                                        <p:cTn id="74" dur="80"/>
                                        <p:tgtEl>
                                          <p:spTgt spid="89102"/>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89102"/>
                                        </p:tgtEl>
                                        <p:attrNameLst>
                                          <p:attrName>fillcolor</p:attrName>
                                        </p:attrNameLst>
                                      </p:cBhvr>
                                      <p:tavLst>
                                        <p:tav tm="0">
                                          <p:val>
                                            <p:clrVal>
                                              <a:schemeClr val="accent2"/>
                                            </p:clrVal>
                                          </p:val>
                                        </p:tav>
                                        <p:tav tm="50000">
                                          <p:val>
                                            <p:clrVal>
                                              <a:schemeClr val="hlink"/>
                                            </p:clrVal>
                                          </p:val>
                                        </p:tav>
                                      </p:tavLst>
                                    </p:anim>
                                    <p:set>
                                      <p:cBhvr>
                                        <p:cTn id="76" dur="80"/>
                                        <p:tgtEl>
                                          <p:spTgt spid="89102"/>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910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7" presetClass="entr" presetSubtype="0" fill="hold" grpId="0" nodeType="clickEffect">
                                  <p:stCondLst>
                                    <p:cond delay="0"/>
                                  </p:stCondLst>
                                  <p:iterate type="lt">
                                    <p:tmPct val="50000"/>
                                  </p:iterate>
                                  <p:childTnLst>
                                    <p:set>
                                      <p:cBhvr>
                                        <p:cTn id="88" dur="1" fill="hold">
                                          <p:stCondLst>
                                            <p:cond delay="0"/>
                                          </p:stCondLst>
                                        </p:cTn>
                                        <p:tgtEl>
                                          <p:spTgt spid="89099"/>
                                        </p:tgtEl>
                                        <p:attrNameLst>
                                          <p:attrName>style.visibility</p:attrName>
                                        </p:attrNameLst>
                                      </p:cBhvr>
                                      <p:to>
                                        <p:strVal val="visible"/>
                                      </p:to>
                                    </p:set>
                                    <p:anim calcmode="discrete" valueType="clr">
                                      <p:cBhvr override="childStyle">
                                        <p:cTn id="89" dur="80"/>
                                        <p:tgtEl>
                                          <p:spTgt spid="89099"/>
                                        </p:tgtEl>
                                        <p:attrNameLst>
                                          <p:attrName>style.color</p:attrName>
                                        </p:attrNameLst>
                                      </p:cBhvr>
                                      <p:tavLst>
                                        <p:tav tm="0">
                                          <p:val>
                                            <p:clrVal>
                                              <a:schemeClr val="accent2"/>
                                            </p:clrVal>
                                          </p:val>
                                        </p:tav>
                                        <p:tav tm="50000">
                                          <p:val>
                                            <p:clrVal>
                                              <a:schemeClr val="hlink"/>
                                            </p:clrVal>
                                          </p:val>
                                        </p:tav>
                                      </p:tavLst>
                                    </p:anim>
                                    <p:anim calcmode="discrete" valueType="clr">
                                      <p:cBhvr>
                                        <p:cTn id="90" dur="80"/>
                                        <p:tgtEl>
                                          <p:spTgt spid="89099"/>
                                        </p:tgtEl>
                                        <p:attrNameLst>
                                          <p:attrName>fillcolor</p:attrName>
                                        </p:attrNameLst>
                                      </p:cBhvr>
                                      <p:tavLst>
                                        <p:tav tm="0">
                                          <p:val>
                                            <p:clrVal>
                                              <a:schemeClr val="accent2"/>
                                            </p:clrVal>
                                          </p:val>
                                        </p:tav>
                                        <p:tav tm="50000">
                                          <p:val>
                                            <p:clrVal>
                                              <a:schemeClr val="hlink"/>
                                            </p:clrVal>
                                          </p:val>
                                        </p:tav>
                                      </p:tavLst>
                                    </p:anim>
                                    <p:set>
                                      <p:cBhvr>
                                        <p:cTn id="91" dur="80"/>
                                        <p:tgtEl>
                                          <p:spTgt spid="89099"/>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27" presetClass="entr" presetSubtype="0" fill="hold" grpId="0" nodeType="clickEffect">
                                  <p:stCondLst>
                                    <p:cond delay="0"/>
                                  </p:stCondLst>
                                  <p:iterate type="lt">
                                    <p:tmPct val="50000"/>
                                  </p:iterate>
                                  <p:childTnLst>
                                    <p:set>
                                      <p:cBhvr>
                                        <p:cTn id="95" dur="1" fill="hold">
                                          <p:stCondLst>
                                            <p:cond delay="0"/>
                                          </p:stCondLst>
                                        </p:cTn>
                                        <p:tgtEl>
                                          <p:spTgt spid="89100"/>
                                        </p:tgtEl>
                                        <p:attrNameLst>
                                          <p:attrName>style.visibility</p:attrName>
                                        </p:attrNameLst>
                                      </p:cBhvr>
                                      <p:to>
                                        <p:strVal val="visible"/>
                                      </p:to>
                                    </p:set>
                                    <p:anim calcmode="discrete" valueType="clr">
                                      <p:cBhvr override="childStyle">
                                        <p:cTn id="96" dur="80"/>
                                        <p:tgtEl>
                                          <p:spTgt spid="89100"/>
                                        </p:tgtEl>
                                        <p:attrNameLst>
                                          <p:attrName>style.color</p:attrName>
                                        </p:attrNameLst>
                                      </p:cBhvr>
                                      <p:tavLst>
                                        <p:tav tm="0">
                                          <p:val>
                                            <p:clrVal>
                                              <a:schemeClr val="accent2"/>
                                            </p:clrVal>
                                          </p:val>
                                        </p:tav>
                                        <p:tav tm="50000">
                                          <p:val>
                                            <p:clrVal>
                                              <a:schemeClr val="hlink"/>
                                            </p:clrVal>
                                          </p:val>
                                        </p:tav>
                                      </p:tavLst>
                                    </p:anim>
                                    <p:anim calcmode="discrete" valueType="clr">
                                      <p:cBhvr>
                                        <p:cTn id="97" dur="80"/>
                                        <p:tgtEl>
                                          <p:spTgt spid="89100"/>
                                        </p:tgtEl>
                                        <p:attrNameLst>
                                          <p:attrName>fillcolor</p:attrName>
                                        </p:attrNameLst>
                                      </p:cBhvr>
                                      <p:tavLst>
                                        <p:tav tm="0">
                                          <p:val>
                                            <p:clrVal>
                                              <a:schemeClr val="accent2"/>
                                            </p:clrVal>
                                          </p:val>
                                        </p:tav>
                                        <p:tav tm="50000">
                                          <p:val>
                                            <p:clrVal>
                                              <a:schemeClr val="hlink"/>
                                            </p:clrVal>
                                          </p:val>
                                        </p:tav>
                                      </p:tavLst>
                                    </p:anim>
                                    <p:set>
                                      <p:cBhvr>
                                        <p:cTn id="98" dur="80"/>
                                        <p:tgtEl>
                                          <p:spTgt spid="89100"/>
                                        </p:tgtEl>
                                        <p:attrNameLst>
                                          <p:attrName>fill.type</p:attrName>
                                        </p:attrNameLst>
                                      </p:cBhvr>
                                      <p:to>
                                        <p:strVal val="solid"/>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9103"/>
                                        </p:tgtEl>
                                        <p:attrNameLst>
                                          <p:attrName>style.visibility</p:attrName>
                                        </p:attrNameLst>
                                      </p:cBhvr>
                                      <p:to>
                                        <p:strVal val="visible"/>
                                      </p:to>
                                    </p:set>
                                    <p:animEffect transition="in" filter="wipe(left)">
                                      <p:cBhvr>
                                        <p:cTn id="103" dur="500"/>
                                        <p:tgtEl>
                                          <p:spTgt spid="89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p:bldP spid="89091" grpId="1"/>
      <p:bldP spid="89092" grpId="0"/>
      <p:bldP spid="89092" grpId="1"/>
      <p:bldP spid="89096" grpId="0"/>
      <p:bldP spid="89096" grpId="1"/>
      <p:bldP spid="89095" grpId="0" animBg="1"/>
      <p:bldP spid="89095" grpId="1" animBg="1"/>
      <p:bldP spid="89093" grpId="0"/>
      <p:bldP spid="89093" grpId="1"/>
      <p:bldP spid="89094" grpId="0"/>
      <p:bldP spid="89094" grpId="1"/>
      <p:bldP spid="89097" grpId="0"/>
      <p:bldP spid="89097" grpId="1"/>
      <p:bldP spid="3" grpId="0" bldLvl="0" animBg="1"/>
      <p:bldP spid="3" grpId="1" animBg="1"/>
      <p:bldP spid="89098" grpId="0"/>
      <p:bldP spid="89098" grpId="1"/>
      <p:bldP spid="89102" grpId="0"/>
      <p:bldP spid="89102" grpId="1"/>
      <p:bldP spid="2" grpId="0" bldLvl="0" animBg="1"/>
      <p:bldP spid="2" grpId="1" animBg="1"/>
      <p:bldP spid="89101" grpId="0" animBg="1"/>
      <p:bldP spid="89101" grpId="1" animBg="1"/>
      <p:bldP spid="89099" grpId="0"/>
      <p:bldP spid="89099" grpId="1"/>
      <p:bldP spid="89100" grpId="0"/>
      <p:bldP spid="89100" grpId="1"/>
      <p:bldP spid="89103" grpId="0"/>
      <p:bldP spid="89103"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文本框 4"/>
          <p:cNvSpPr txBox="1"/>
          <p:nvPr/>
        </p:nvSpPr>
        <p:spPr>
          <a:xfrm>
            <a:off x="674688" y="623888"/>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46088" name="文本框 1"/>
          <p:cNvSpPr txBox="1"/>
          <p:nvPr/>
        </p:nvSpPr>
        <p:spPr>
          <a:xfrm>
            <a:off x="779145" y="1029335"/>
            <a:ext cx="7585690" cy="922001"/>
          </a:xfrm>
          <a:prstGeom prst="rect">
            <a:avLst/>
          </a:prstGeom>
          <a:noFill/>
          <a:ln w="9525">
            <a:noFill/>
          </a:ln>
        </p:spPr>
        <p:txBody>
          <a:bodyPr wrap="square" anchor="t">
            <a:spAutoFit/>
          </a:bodyPr>
          <a:p>
            <a:pPr>
              <a:lnSpc>
                <a:spcPct val="150000"/>
              </a:lnSpc>
            </a:pP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 6-17. 若用十进制计数器74HC162</a:t>
            </a:r>
            <a:r>
              <a:rPr lang="zh-CN"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改</a:t>
            </a: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接成六进制计数器，例8中的四种改接电路哪</a:t>
            </a:r>
            <a:r>
              <a:rPr lang="zh-CN"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些</a:t>
            </a: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需要调整？画出调整后的改接图。 </a:t>
            </a:r>
            <a:endPar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endParaRPr>
          </a:p>
        </p:txBody>
      </p:sp>
      <p:graphicFrame>
        <p:nvGraphicFramePr>
          <p:cNvPr id="90115" name="对象 5"/>
          <p:cNvGraphicFramePr/>
          <p:nvPr/>
        </p:nvGraphicFramePr>
        <p:xfrm>
          <a:off x="971550" y="2006600"/>
          <a:ext cx="2990850" cy="2028825"/>
        </p:xfrm>
        <a:graphic>
          <a:graphicData uri="http://schemas.openxmlformats.org/presentationml/2006/ole">
            <mc:AlternateContent xmlns:mc="http://schemas.openxmlformats.org/markup-compatibility/2006">
              <mc:Choice xmlns:v="urn:schemas-microsoft-com:vml" Requires="v">
                <p:oleObj spid="_x0000_s3208" name="" r:id="rId1" imgW="3705225" imgH="2752725" progId="Paint.Picture">
                  <p:embed/>
                </p:oleObj>
              </mc:Choice>
              <mc:Fallback>
                <p:oleObj name="" r:id="rId1" imgW="3705225" imgH="2752725" progId="Paint.Picture">
                  <p:embed/>
                  <p:pic>
                    <p:nvPicPr>
                      <p:cNvPr id="0" name="图片 3207"/>
                      <p:cNvPicPr/>
                      <p:nvPr/>
                    </p:nvPicPr>
                    <p:blipFill>
                      <a:blip r:embed="rId2"/>
                      <a:stretch>
                        <a:fillRect/>
                      </a:stretch>
                    </p:blipFill>
                    <p:spPr>
                      <a:xfrm>
                        <a:off x="971550" y="2006600"/>
                        <a:ext cx="2990850" cy="2028825"/>
                      </a:xfrm>
                      <a:prstGeom prst="rect">
                        <a:avLst/>
                      </a:prstGeom>
                      <a:noFill/>
                      <a:ln w="38100">
                        <a:noFill/>
                        <a:miter/>
                      </a:ln>
                    </p:spPr>
                  </p:pic>
                </p:oleObj>
              </mc:Fallback>
            </mc:AlternateContent>
          </a:graphicData>
        </a:graphic>
      </p:graphicFrame>
      <p:graphicFrame>
        <p:nvGraphicFramePr>
          <p:cNvPr id="90116" name="对象 7"/>
          <p:cNvGraphicFramePr/>
          <p:nvPr/>
        </p:nvGraphicFramePr>
        <p:xfrm>
          <a:off x="4465638" y="2006600"/>
          <a:ext cx="3641725" cy="1952625"/>
        </p:xfrm>
        <a:graphic>
          <a:graphicData uri="http://schemas.openxmlformats.org/presentationml/2006/ole">
            <mc:AlternateContent xmlns:mc="http://schemas.openxmlformats.org/markup-compatibility/2006">
              <mc:Choice xmlns:v="urn:schemas-microsoft-com:vml" Requires="v">
                <p:oleObj spid="_x0000_s3213" name="" r:id="rId3" imgW="4229100" imgH="2438400" progId="Paint.Picture">
                  <p:embed/>
                </p:oleObj>
              </mc:Choice>
              <mc:Fallback>
                <p:oleObj name="" r:id="rId3" imgW="4229100" imgH="2438400" progId="Paint.Picture">
                  <p:embed/>
                  <p:pic>
                    <p:nvPicPr>
                      <p:cNvPr id="0" name="图片 3212"/>
                      <p:cNvPicPr/>
                      <p:nvPr/>
                    </p:nvPicPr>
                    <p:blipFill>
                      <a:blip r:embed="rId4"/>
                      <a:stretch>
                        <a:fillRect/>
                      </a:stretch>
                    </p:blipFill>
                    <p:spPr>
                      <a:xfrm>
                        <a:off x="4465638" y="2006600"/>
                        <a:ext cx="3641725" cy="1952625"/>
                      </a:xfrm>
                      <a:prstGeom prst="rect">
                        <a:avLst/>
                      </a:prstGeom>
                      <a:noFill/>
                      <a:ln w="38100">
                        <a:noFill/>
                        <a:miter/>
                      </a:ln>
                    </p:spPr>
                  </p:pic>
                </p:oleObj>
              </mc:Fallback>
            </mc:AlternateContent>
          </a:graphicData>
        </a:graphic>
      </p:graphicFrame>
      <p:graphicFrame>
        <p:nvGraphicFramePr>
          <p:cNvPr id="90117" name="对象 9"/>
          <p:cNvGraphicFramePr/>
          <p:nvPr/>
        </p:nvGraphicFramePr>
        <p:xfrm>
          <a:off x="1195388" y="4165600"/>
          <a:ext cx="2873375" cy="2101850"/>
        </p:xfrm>
        <a:graphic>
          <a:graphicData uri="http://schemas.openxmlformats.org/presentationml/2006/ole">
            <mc:AlternateContent xmlns:mc="http://schemas.openxmlformats.org/markup-compatibility/2006">
              <mc:Choice xmlns:v="urn:schemas-microsoft-com:vml" Requires="v">
                <p:oleObj spid="_x0000_s3207" name="" r:id="rId5" imgW="3581400" imgH="2514600" progId="Paint.Picture">
                  <p:embed/>
                </p:oleObj>
              </mc:Choice>
              <mc:Fallback>
                <p:oleObj name="" r:id="rId5" imgW="3581400" imgH="2514600" progId="Paint.Picture">
                  <p:embed/>
                  <p:pic>
                    <p:nvPicPr>
                      <p:cNvPr id="0" name="图片 3206"/>
                      <p:cNvPicPr/>
                      <p:nvPr/>
                    </p:nvPicPr>
                    <p:blipFill>
                      <a:blip r:embed="rId6"/>
                      <a:stretch>
                        <a:fillRect/>
                      </a:stretch>
                    </p:blipFill>
                    <p:spPr>
                      <a:xfrm>
                        <a:off x="1195388" y="4165600"/>
                        <a:ext cx="2873375" cy="2101850"/>
                      </a:xfrm>
                      <a:prstGeom prst="rect">
                        <a:avLst/>
                      </a:prstGeom>
                      <a:noFill/>
                      <a:ln w="38100">
                        <a:noFill/>
                        <a:miter/>
                      </a:ln>
                    </p:spPr>
                  </p:pic>
                </p:oleObj>
              </mc:Fallback>
            </mc:AlternateContent>
          </a:graphicData>
        </a:graphic>
      </p:graphicFrame>
      <p:graphicFrame>
        <p:nvGraphicFramePr>
          <p:cNvPr id="90118" name="对象 11"/>
          <p:cNvGraphicFramePr/>
          <p:nvPr/>
        </p:nvGraphicFramePr>
        <p:xfrm>
          <a:off x="4668838" y="4318000"/>
          <a:ext cx="3236912" cy="1939925"/>
        </p:xfrm>
        <a:graphic>
          <a:graphicData uri="http://schemas.openxmlformats.org/presentationml/2006/ole">
            <mc:AlternateContent xmlns:mc="http://schemas.openxmlformats.org/markup-compatibility/2006">
              <mc:Choice xmlns:v="urn:schemas-microsoft-com:vml" Requires="v">
                <p:oleObj spid="_x0000_s3214" name="" r:id="rId7" imgW="3657600" imgH="2447925" progId="Paint.Picture">
                  <p:embed/>
                </p:oleObj>
              </mc:Choice>
              <mc:Fallback>
                <p:oleObj name="" r:id="rId7" imgW="3657600" imgH="2447925" progId="Paint.Picture">
                  <p:embed/>
                  <p:pic>
                    <p:nvPicPr>
                      <p:cNvPr id="0" name="图片 3213"/>
                      <p:cNvPicPr/>
                      <p:nvPr/>
                    </p:nvPicPr>
                    <p:blipFill>
                      <a:blip r:embed="rId8"/>
                      <a:stretch>
                        <a:fillRect/>
                      </a:stretch>
                    </p:blipFill>
                    <p:spPr>
                      <a:xfrm>
                        <a:off x="4668838" y="4318000"/>
                        <a:ext cx="3236912" cy="19399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0113"/>
                                        </p:tgtEl>
                                        <p:attrNameLst>
                                          <p:attrName>style.visibility</p:attrName>
                                        </p:attrNameLst>
                                      </p:cBhvr>
                                      <p:to>
                                        <p:strVal val="visible"/>
                                      </p:to>
                                    </p:set>
                                    <p:anim calcmode="discrete" valueType="clr">
                                      <p:cBhvr override="childStyle">
                                        <p:cTn id="7" dur="80"/>
                                        <p:tgtEl>
                                          <p:spTgt spid="9011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0113"/>
                                        </p:tgtEl>
                                        <p:attrNameLst>
                                          <p:attrName>fillcolor</p:attrName>
                                        </p:attrNameLst>
                                      </p:cBhvr>
                                      <p:tavLst>
                                        <p:tav tm="0">
                                          <p:val>
                                            <p:clrVal>
                                              <a:schemeClr val="accent2"/>
                                            </p:clrVal>
                                          </p:val>
                                        </p:tav>
                                        <p:tav tm="50000">
                                          <p:val>
                                            <p:clrVal>
                                              <a:schemeClr val="hlink"/>
                                            </p:clrVal>
                                          </p:val>
                                        </p:tav>
                                      </p:tavLst>
                                    </p:anim>
                                    <p:set>
                                      <p:cBhvr>
                                        <p:cTn id="9" dur="80"/>
                                        <p:tgtEl>
                                          <p:spTgt spid="9011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6088"/>
                                        </p:tgtEl>
                                        <p:attrNameLst>
                                          <p:attrName>style.visibility</p:attrName>
                                        </p:attrNameLst>
                                      </p:cBhvr>
                                      <p:to>
                                        <p:strVal val="visible"/>
                                      </p:to>
                                    </p:set>
                                    <p:animEffect transition="in" filter="wipe(left)">
                                      <p:cBhvr>
                                        <p:cTn id="14" dur="500"/>
                                        <p:tgtEl>
                                          <p:spTgt spid="4608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90115"/>
                                        </p:tgtEl>
                                        <p:attrNameLst>
                                          <p:attrName>style.visibility</p:attrName>
                                        </p:attrNameLst>
                                      </p:cBhvr>
                                      <p:to>
                                        <p:strVal val="visible"/>
                                      </p:to>
                                    </p:set>
                                    <p:animEffect transition="in" filter="dissolve">
                                      <p:cBhvr>
                                        <p:cTn id="19" dur="500"/>
                                        <p:tgtEl>
                                          <p:spTgt spid="90115"/>
                                        </p:tgtEl>
                                      </p:cBhvr>
                                    </p:animEffect>
                                  </p:childTnLst>
                                </p:cTn>
                              </p:par>
                              <p:par>
                                <p:cTn id="20" presetID="9" presetClass="entr" presetSubtype="0" fill="hold" nodeType="withEffect">
                                  <p:stCondLst>
                                    <p:cond delay="0"/>
                                  </p:stCondLst>
                                  <p:childTnLst>
                                    <p:set>
                                      <p:cBhvr>
                                        <p:cTn id="21" dur="1" fill="hold">
                                          <p:stCondLst>
                                            <p:cond delay="0"/>
                                          </p:stCondLst>
                                        </p:cTn>
                                        <p:tgtEl>
                                          <p:spTgt spid="90116"/>
                                        </p:tgtEl>
                                        <p:attrNameLst>
                                          <p:attrName>style.visibility</p:attrName>
                                        </p:attrNameLst>
                                      </p:cBhvr>
                                      <p:to>
                                        <p:strVal val="visible"/>
                                      </p:to>
                                    </p:set>
                                    <p:animEffect transition="in" filter="dissolve">
                                      <p:cBhvr>
                                        <p:cTn id="22" dur="500"/>
                                        <p:tgtEl>
                                          <p:spTgt spid="90116"/>
                                        </p:tgtEl>
                                      </p:cBhvr>
                                    </p:animEffect>
                                  </p:childTnLst>
                                </p:cTn>
                              </p:par>
                              <p:par>
                                <p:cTn id="23" presetID="9" presetClass="entr" presetSubtype="0" fill="hold" nodeType="withEffect">
                                  <p:stCondLst>
                                    <p:cond delay="0"/>
                                  </p:stCondLst>
                                  <p:childTnLst>
                                    <p:set>
                                      <p:cBhvr>
                                        <p:cTn id="24" dur="1" fill="hold">
                                          <p:stCondLst>
                                            <p:cond delay="0"/>
                                          </p:stCondLst>
                                        </p:cTn>
                                        <p:tgtEl>
                                          <p:spTgt spid="90117"/>
                                        </p:tgtEl>
                                        <p:attrNameLst>
                                          <p:attrName>style.visibility</p:attrName>
                                        </p:attrNameLst>
                                      </p:cBhvr>
                                      <p:to>
                                        <p:strVal val="visible"/>
                                      </p:to>
                                    </p:set>
                                    <p:animEffect transition="in" filter="dissolve">
                                      <p:cBhvr>
                                        <p:cTn id="25" dur="500"/>
                                        <p:tgtEl>
                                          <p:spTgt spid="90117"/>
                                        </p:tgtEl>
                                      </p:cBhvr>
                                    </p:animEffect>
                                  </p:childTnLst>
                                </p:cTn>
                              </p:par>
                              <p:par>
                                <p:cTn id="26" presetID="9" presetClass="entr" presetSubtype="0" fill="hold" nodeType="withEffect">
                                  <p:stCondLst>
                                    <p:cond delay="0"/>
                                  </p:stCondLst>
                                  <p:childTnLst>
                                    <p:set>
                                      <p:cBhvr>
                                        <p:cTn id="27" dur="1" fill="hold">
                                          <p:stCondLst>
                                            <p:cond delay="0"/>
                                          </p:stCondLst>
                                        </p:cTn>
                                        <p:tgtEl>
                                          <p:spTgt spid="90118"/>
                                        </p:tgtEl>
                                        <p:attrNameLst>
                                          <p:attrName>style.visibility</p:attrName>
                                        </p:attrNameLst>
                                      </p:cBhvr>
                                      <p:to>
                                        <p:strVal val="visible"/>
                                      </p:to>
                                    </p:set>
                                    <p:animEffect transition="in" filter="dissolve">
                                      <p:cBhvr>
                                        <p:cTn id="28"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3" grpId="0"/>
      <p:bldP spid="90113" grpId="1"/>
      <p:bldP spid="46088" grpId="0"/>
      <p:bldP spid="46088"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16915" y="539115"/>
            <a:ext cx="7969250" cy="922020"/>
          </a:xfrm>
          <a:prstGeom prst="rect">
            <a:avLst/>
          </a:prstGeom>
          <a:noFill/>
        </p:spPr>
        <p:txBody>
          <a:bodyPr wrap="square" rtlCol="0" anchor="t">
            <a:spAutoFit/>
          </a:bodyPr>
          <a:p>
            <a:pPr>
              <a:lnSpc>
                <a:spcPct val="150000"/>
              </a:lnSpc>
            </a:pP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6-18. 若用十六进制计数器74HC161</a:t>
            </a:r>
            <a:r>
              <a:rPr lang="zh-CN"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改</a:t>
            </a: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接成六进制计数器，例8中的四种改接电路哪</a:t>
            </a:r>
            <a:r>
              <a:rPr lang="zh-CN"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些</a:t>
            </a: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需要调整？画出调整后的改接图。</a:t>
            </a:r>
            <a:endParaRPr lang="zh-CN" altLang="en-US" noProof="1"/>
          </a:p>
        </p:txBody>
      </p:sp>
      <p:sp>
        <p:nvSpPr>
          <p:cNvPr id="5" name="文本框 4"/>
          <p:cNvSpPr txBox="1"/>
          <p:nvPr/>
        </p:nvSpPr>
        <p:spPr>
          <a:xfrm>
            <a:off x="841375" y="5309869"/>
            <a:ext cx="7955915" cy="922001"/>
          </a:xfrm>
          <a:prstGeom prst="rect">
            <a:avLst/>
          </a:prstGeom>
          <a:noFill/>
        </p:spPr>
        <p:txBody>
          <a:bodyPr wrap="square" rtlCol="0" anchor="t">
            <a:spAutoFit/>
          </a:bodyPr>
          <a:p>
            <a:pPr>
              <a:lnSpc>
                <a:spcPct val="150000"/>
              </a:lnSpc>
            </a:pP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 6-19. 若有十六进制计数器74HC161/163而需要八进制或</a:t>
            </a:r>
            <a:r>
              <a:rPr lang="zh-CN"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者</a:t>
            </a: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四进制计数器时，是否需要按例8所示的方法进行改接? </a:t>
            </a:r>
            <a:r>
              <a:rPr lang="zh-CN"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并说明原因</a:t>
            </a:r>
            <a:r>
              <a:rPr noProof="1" dirty="0">
                <a:gradFill>
                  <a:gsLst>
                    <a:gs pos="0">
                      <a:srgbClr val="007BD3"/>
                    </a:gs>
                    <a:gs pos="100000">
                      <a:srgbClr val="034373"/>
                    </a:gs>
                  </a:gsLst>
                  <a:lin scaled="0"/>
                </a:gradFill>
                <a:latin typeface="Comic Sans MS" panose="030F0702030302020204" pitchFamily="2" charset="0"/>
                <a:ea typeface="宋体" panose="02010600030101010101" pitchFamily="2" charset="-122"/>
                <a:cs typeface="Comic Sans MS" panose="030F0702030302020204" pitchFamily="2" charset="0"/>
                <a:sym typeface="宋体" panose="02010600030101010101" pitchFamily="2" charset="-122"/>
              </a:rPr>
              <a:t>。</a:t>
            </a:r>
            <a:endParaRPr lang="zh-CN" altLang="en-US" noProof="1"/>
          </a:p>
        </p:txBody>
      </p:sp>
      <p:graphicFrame>
        <p:nvGraphicFramePr>
          <p:cNvPr id="91139" name="对象 5"/>
          <p:cNvGraphicFramePr/>
          <p:nvPr/>
        </p:nvGraphicFramePr>
        <p:xfrm>
          <a:off x="1119188" y="1460500"/>
          <a:ext cx="2879725" cy="1919288"/>
        </p:xfrm>
        <a:graphic>
          <a:graphicData uri="http://schemas.openxmlformats.org/presentationml/2006/ole">
            <mc:AlternateContent xmlns:mc="http://schemas.openxmlformats.org/markup-compatibility/2006">
              <mc:Choice xmlns:v="urn:schemas-microsoft-com:vml" Requires="v">
                <p:oleObj spid="_x0000_s3212" name="" r:id="rId1" imgW="3705225" imgH="2752725" progId="Paint.Picture">
                  <p:embed/>
                </p:oleObj>
              </mc:Choice>
              <mc:Fallback>
                <p:oleObj name="" r:id="rId1" imgW="3705225" imgH="2752725" progId="Paint.Picture">
                  <p:embed/>
                  <p:pic>
                    <p:nvPicPr>
                      <p:cNvPr id="0" name="图片 3211"/>
                      <p:cNvPicPr/>
                      <p:nvPr/>
                    </p:nvPicPr>
                    <p:blipFill>
                      <a:blip r:embed="rId2"/>
                      <a:stretch>
                        <a:fillRect/>
                      </a:stretch>
                    </p:blipFill>
                    <p:spPr>
                      <a:xfrm>
                        <a:off x="1119188" y="1460500"/>
                        <a:ext cx="2879725" cy="1919288"/>
                      </a:xfrm>
                      <a:prstGeom prst="rect">
                        <a:avLst/>
                      </a:prstGeom>
                      <a:noFill/>
                      <a:ln w="38100">
                        <a:noFill/>
                        <a:miter/>
                      </a:ln>
                    </p:spPr>
                  </p:pic>
                </p:oleObj>
              </mc:Fallback>
            </mc:AlternateContent>
          </a:graphicData>
        </a:graphic>
      </p:graphicFrame>
      <p:graphicFrame>
        <p:nvGraphicFramePr>
          <p:cNvPr id="91140" name="对象 7"/>
          <p:cNvGraphicFramePr/>
          <p:nvPr/>
        </p:nvGraphicFramePr>
        <p:xfrm>
          <a:off x="4502150" y="1538288"/>
          <a:ext cx="3641725" cy="1952625"/>
        </p:xfrm>
        <a:graphic>
          <a:graphicData uri="http://schemas.openxmlformats.org/presentationml/2006/ole">
            <mc:AlternateContent xmlns:mc="http://schemas.openxmlformats.org/markup-compatibility/2006">
              <mc:Choice xmlns:v="urn:schemas-microsoft-com:vml" Requires="v">
                <p:oleObj spid="_x0000_s3210" name="" r:id="rId3" imgW="4229100" imgH="2438400" progId="Paint.Picture">
                  <p:embed/>
                </p:oleObj>
              </mc:Choice>
              <mc:Fallback>
                <p:oleObj name="" r:id="rId3" imgW="4229100" imgH="2438400" progId="Paint.Picture">
                  <p:embed/>
                  <p:pic>
                    <p:nvPicPr>
                      <p:cNvPr id="0" name="图片 3209"/>
                      <p:cNvPicPr/>
                      <p:nvPr/>
                    </p:nvPicPr>
                    <p:blipFill>
                      <a:blip r:embed="rId4"/>
                      <a:stretch>
                        <a:fillRect/>
                      </a:stretch>
                    </p:blipFill>
                    <p:spPr>
                      <a:xfrm>
                        <a:off x="4502150" y="1538288"/>
                        <a:ext cx="3641725" cy="1952625"/>
                      </a:xfrm>
                      <a:prstGeom prst="rect">
                        <a:avLst/>
                      </a:prstGeom>
                      <a:noFill/>
                      <a:ln w="38100">
                        <a:noFill/>
                        <a:miter/>
                      </a:ln>
                    </p:spPr>
                  </p:pic>
                </p:oleObj>
              </mc:Fallback>
            </mc:AlternateContent>
          </a:graphicData>
        </a:graphic>
      </p:graphicFrame>
      <p:graphicFrame>
        <p:nvGraphicFramePr>
          <p:cNvPr id="91141" name="对象 9"/>
          <p:cNvGraphicFramePr/>
          <p:nvPr/>
        </p:nvGraphicFramePr>
        <p:xfrm>
          <a:off x="1336675" y="3490913"/>
          <a:ext cx="2662238" cy="1808162"/>
        </p:xfrm>
        <a:graphic>
          <a:graphicData uri="http://schemas.openxmlformats.org/presentationml/2006/ole">
            <mc:AlternateContent xmlns:mc="http://schemas.openxmlformats.org/markup-compatibility/2006">
              <mc:Choice xmlns:v="urn:schemas-microsoft-com:vml" Requires="v">
                <p:oleObj spid="_x0000_s3209" name="" r:id="rId5" imgW="3581400" imgH="2514600" progId="Paint.Picture">
                  <p:embed/>
                </p:oleObj>
              </mc:Choice>
              <mc:Fallback>
                <p:oleObj name="" r:id="rId5" imgW="3581400" imgH="2514600" progId="Paint.Picture">
                  <p:embed/>
                  <p:pic>
                    <p:nvPicPr>
                      <p:cNvPr id="0" name="图片 3208"/>
                      <p:cNvPicPr/>
                      <p:nvPr/>
                    </p:nvPicPr>
                    <p:blipFill>
                      <a:blip r:embed="rId6"/>
                      <a:stretch>
                        <a:fillRect/>
                      </a:stretch>
                    </p:blipFill>
                    <p:spPr>
                      <a:xfrm>
                        <a:off x="1336675" y="3490913"/>
                        <a:ext cx="2662238" cy="1808162"/>
                      </a:xfrm>
                      <a:prstGeom prst="rect">
                        <a:avLst/>
                      </a:prstGeom>
                      <a:noFill/>
                      <a:ln w="38100">
                        <a:noFill/>
                        <a:miter/>
                      </a:ln>
                    </p:spPr>
                  </p:pic>
                </p:oleObj>
              </mc:Fallback>
            </mc:AlternateContent>
          </a:graphicData>
        </a:graphic>
      </p:graphicFrame>
      <p:graphicFrame>
        <p:nvGraphicFramePr>
          <p:cNvPr id="91142" name="对象 11"/>
          <p:cNvGraphicFramePr/>
          <p:nvPr/>
        </p:nvGraphicFramePr>
        <p:xfrm>
          <a:off x="4724400" y="3683000"/>
          <a:ext cx="2949575" cy="1627188"/>
        </p:xfrm>
        <a:graphic>
          <a:graphicData uri="http://schemas.openxmlformats.org/presentationml/2006/ole">
            <mc:AlternateContent xmlns:mc="http://schemas.openxmlformats.org/markup-compatibility/2006">
              <mc:Choice xmlns:v="urn:schemas-microsoft-com:vml" Requires="v">
                <p:oleObj spid="_x0000_s3211" name="" r:id="rId7" imgW="3657600" imgH="2447925" progId="Paint.Picture">
                  <p:embed/>
                </p:oleObj>
              </mc:Choice>
              <mc:Fallback>
                <p:oleObj name="" r:id="rId7" imgW="3657600" imgH="2447925" progId="Paint.Picture">
                  <p:embed/>
                  <p:pic>
                    <p:nvPicPr>
                      <p:cNvPr id="0" name="图片 3210"/>
                      <p:cNvPicPr/>
                      <p:nvPr/>
                    </p:nvPicPr>
                    <p:blipFill>
                      <a:blip r:embed="rId8"/>
                      <a:stretch>
                        <a:fillRect/>
                      </a:stretch>
                    </p:blipFill>
                    <p:spPr>
                      <a:xfrm>
                        <a:off x="4724400" y="3683000"/>
                        <a:ext cx="2949575" cy="16271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dissolve">
                                      <p:cBhvr>
                                        <p:cTn id="12" dur="500"/>
                                        <p:tgtEl>
                                          <p:spTgt spid="91139"/>
                                        </p:tgtEl>
                                      </p:cBhvr>
                                    </p:animEffect>
                                  </p:childTnLst>
                                </p:cTn>
                              </p:par>
                              <p:par>
                                <p:cTn id="13" presetID="9" presetClass="entr" presetSubtype="0" fill="hold" nodeType="withEffect">
                                  <p:stCondLst>
                                    <p:cond delay="0"/>
                                  </p:stCondLst>
                                  <p:childTnLst>
                                    <p:set>
                                      <p:cBhvr>
                                        <p:cTn id="14" dur="1" fill="hold">
                                          <p:stCondLst>
                                            <p:cond delay="0"/>
                                          </p:stCondLst>
                                        </p:cTn>
                                        <p:tgtEl>
                                          <p:spTgt spid="91140"/>
                                        </p:tgtEl>
                                        <p:attrNameLst>
                                          <p:attrName>style.visibility</p:attrName>
                                        </p:attrNameLst>
                                      </p:cBhvr>
                                      <p:to>
                                        <p:strVal val="visible"/>
                                      </p:to>
                                    </p:set>
                                    <p:animEffect transition="in" filter="dissolve">
                                      <p:cBhvr>
                                        <p:cTn id="15" dur="500"/>
                                        <p:tgtEl>
                                          <p:spTgt spid="91140"/>
                                        </p:tgtEl>
                                      </p:cBhvr>
                                    </p:animEffect>
                                  </p:childTnLst>
                                </p:cTn>
                              </p:par>
                              <p:par>
                                <p:cTn id="16" presetID="9" presetClass="entr" presetSubtype="0" fill="hold" nodeType="withEffect">
                                  <p:stCondLst>
                                    <p:cond delay="0"/>
                                  </p:stCondLst>
                                  <p:childTnLst>
                                    <p:set>
                                      <p:cBhvr>
                                        <p:cTn id="17" dur="1" fill="hold">
                                          <p:stCondLst>
                                            <p:cond delay="0"/>
                                          </p:stCondLst>
                                        </p:cTn>
                                        <p:tgtEl>
                                          <p:spTgt spid="91141"/>
                                        </p:tgtEl>
                                        <p:attrNameLst>
                                          <p:attrName>style.visibility</p:attrName>
                                        </p:attrNameLst>
                                      </p:cBhvr>
                                      <p:to>
                                        <p:strVal val="visible"/>
                                      </p:to>
                                    </p:set>
                                    <p:animEffect transition="in" filter="dissolve">
                                      <p:cBhvr>
                                        <p:cTn id="18" dur="500"/>
                                        <p:tgtEl>
                                          <p:spTgt spid="91141"/>
                                        </p:tgtEl>
                                      </p:cBhvr>
                                    </p:animEffect>
                                  </p:childTnLst>
                                </p:cTn>
                              </p:par>
                              <p:par>
                                <p:cTn id="19" presetID="9" presetClass="entr" presetSubtype="0" fill="hold" nodeType="withEffect">
                                  <p:stCondLst>
                                    <p:cond delay="0"/>
                                  </p:stCondLst>
                                  <p:childTnLst>
                                    <p:set>
                                      <p:cBhvr>
                                        <p:cTn id="20" dur="1" fill="hold">
                                          <p:stCondLst>
                                            <p:cond delay="0"/>
                                          </p:stCondLst>
                                        </p:cTn>
                                        <p:tgtEl>
                                          <p:spTgt spid="91142"/>
                                        </p:tgtEl>
                                        <p:attrNameLst>
                                          <p:attrName>style.visibility</p:attrName>
                                        </p:attrNameLst>
                                      </p:cBhvr>
                                      <p:to>
                                        <p:strVal val="visible"/>
                                      </p:to>
                                    </p:set>
                                    <p:animEffect transition="in" filter="dissolve">
                                      <p:cBhvr>
                                        <p:cTn id="21" dur="500"/>
                                        <p:tgtEl>
                                          <p:spTgt spid="911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矩形 53251"/>
          <p:cNvSpPr/>
          <p:nvPr/>
        </p:nvSpPr>
        <p:spPr>
          <a:xfrm>
            <a:off x="695325" y="619125"/>
            <a:ext cx="4864100" cy="368300"/>
          </a:xfrm>
          <a:prstGeom prst="rect">
            <a:avLst/>
          </a:prstGeom>
          <a:noFill/>
          <a:ln w="9525">
            <a:noFill/>
          </a:ln>
        </p:spPr>
        <p:txBody>
          <a:bodyPr wrap="square" anchor="t" anchorCtr="0">
            <a:spAutoFit/>
          </a:bodyPr>
          <a:p>
            <a:pPr eaLnBrk="0" hangingPunct="0"/>
            <a:r>
              <a:rPr lang="en-US" altLang="zh-CN" dirty="0">
                <a:solidFill>
                  <a:srgbClr val="C00000"/>
                </a:solidFill>
                <a:latin typeface="Comic Sans MS" panose="030F0702030302020204" pitchFamily="2" charset="0"/>
                <a:ea typeface="宋体" panose="02010600030101010101" pitchFamily="2" charset="-122"/>
              </a:rPr>
              <a:t>(C) </a:t>
            </a:r>
            <a:r>
              <a:rPr lang="zh-CN" altLang="en-US" dirty="0">
                <a:solidFill>
                  <a:srgbClr val="C00000"/>
                </a:solidFill>
                <a:latin typeface="Comic Sans MS" panose="030F0702030302020204" pitchFamily="2" charset="0"/>
                <a:ea typeface="宋体" panose="02010600030101010101" pitchFamily="2" charset="-122"/>
              </a:rPr>
              <a:t>任意</a:t>
            </a:r>
            <a:r>
              <a:rPr lang="zh-CN" altLang="zh-CN" dirty="0">
                <a:solidFill>
                  <a:srgbClr val="C00000"/>
                </a:solidFill>
                <a:latin typeface="Comic Sans MS" panose="030F0702030302020204" pitchFamily="2" charset="0"/>
                <a:ea typeface="宋体" panose="02010600030101010101" pitchFamily="2" charset="-122"/>
              </a:rPr>
              <a:t>进制计数器的改接方法（</a:t>
            </a:r>
            <a:r>
              <a:rPr lang="en-US" altLang="zh-CN" dirty="0">
                <a:solidFill>
                  <a:srgbClr val="C00000"/>
                </a:solidFill>
                <a:latin typeface="Comic Sans MS" panose="030F0702030302020204" pitchFamily="2" charset="0"/>
                <a:ea typeface="宋体" panose="02010600030101010101" pitchFamily="2" charset="-122"/>
              </a:rPr>
              <a:t>N&lt;M</a:t>
            </a:r>
            <a:r>
              <a:rPr lang="zh-CN" altLang="zh-CN" dirty="0">
                <a:solidFill>
                  <a:srgbClr val="C00000"/>
                </a:solidFill>
                <a:latin typeface="Comic Sans MS" panose="030F0702030302020204" pitchFamily="2" charset="0"/>
                <a:ea typeface="宋体" panose="02010600030101010101" pitchFamily="2" charset="-122"/>
              </a:rPr>
              <a:t>）</a:t>
            </a:r>
            <a:endParaRPr lang="zh-CN" altLang="zh-CN" dirty="0">
              <a:solidFill>
                <a:srgbClr val="C00000"/>
              </a:solidFill>
              <a:latin typeface="Comic Sans MS" panose="030F0702030302020204" pitchFamily="2" charset="0"/>
              <a:ea typeface="宋体" panose="02010600030101010101" pitchFamily="2" charset="-122"/>
            </a:endParaRPr>
          </a:p>
        </p:txBody>
      </p:sp>
      <p:sp>
        <p:nvSpPr>
          <p:cNvPr id="5" name="AutoShape 5"/>
          <p:cNvSpPr/>
          <p:nvPr/>
        </p:nvSpPr>
        <p:spPr>
          <a:xfrm>
            <a:off x="706438" y="1146175"/>
            <a:ext cx="5846762" cy="438150"/>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92163" name="文本框 5"/>
          <p:cNvSpPr txBox="1"/>
          <p:nvPr/>
        </p:nvSpPr>
        <p:spPr>
          <a:xfrm>
            <a:off x="766763" y="1216025"/>
            <a:ext cx="5551487" cy="368300"/>
          </a:xfrm>
          <a:prstGeom prst="rect">
            <a:avLst/>
          </a:prstGeom>
          <a:noFill/>
          <a:ln w="9525">
            <a:noFill/>
          </a:ln>
        </p:spPr>
        <p:txBody>
          <a:bodyPr wrap="square" anchor="t" anchorCtr="0">
            <a:spAutoFit/>
          </a:bodyPr>
          <a:p>
            <a:pPr eaLnBrk="0" hangingPunct="0"/>
            <a:r>
              <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rPr>
              <a:t>【例9】用两片74HC160数器改接成60进制计数器。</a:t>
            </a:r>
            <a:endParaRPr lang="zh-CN" altLang="zh-CN" dirty="0">
              <a:solidFill>
                <a:schemeClr val="bg1"/>
              </a:solidFill>
              <a:latin typeface="Arial" panose="020B0604020202020204" pitchFamily="34" charset="0"/>
              <a:ea typeface="宋体" panose="02010600030101010101" pitchFamily="2" charset="-122"/>
              <a:sym typeface="宋体" panose="02010600030101010101" pitchFamily="2" charset="-122"/>
            </a:endParaRPr>
          </a:p>
        </p:txBody>
      </p:sp>
      <p:sp>
        <p:nvSpPr>
          <p:cNvPr id="92164" name="文本框 3"/>
          <p:cNvSpPr txBox="1"/>
          <p:nvPr/>
        </p:nvSpPr>
        <p:spPr>
          <a:xfrm>
            <a:off x="638175" y="1733550"/>
            <a:ext cx="7867650" cy="922338"/>
          </a:xfrm>
          <a:prstGeom prst="rect">
            <a:avLst/>
          </a:prstGeom>
          <a:noFill/>
          <a:ln w="9525">
            <a:noFill/>
          </a:ln>
        </p:spPr>
        <p:txBody>
          <a:bodyPr wrap="square" anchor="t" anchorCtr="0">
            <a:spAutoFit/>
          </a:bodyPr>
          <a:p>
            <a:pPr>
              <a:lnSpc>
                <a:spcPct val="150000"/>
              </a:lnSpc>
            </a:pPr>
            <a:r>
              <a:rPr lang="zh-CN" altLang="zh-CN" dirty="0">
                <a:latin typeface="Comic Sans MS" panose="030F0702030302020204" pitchFamily="2" charset="0"/>
                <a:ea typeface="宋体" panose="02010600030101010101" pitchFamily="2" charset="-122"/>
                <a:sym typeface="宋体" panose="02010600030101010101" pitchFamily="2" charset="-122"/>
              </a:rPr>
              <a:t>分析：用两片74HC160数器接成60进制计数器时，既可以采用整体置数法，也可以采用分解方法实现。</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92165" name="对象 9"/>
          <p:cNvGraphicFramePr/>
          <p:nvPr/>
        </p:nvGraphicFramePr>
        <p:xfrm>
          <a:off x="1147763" y="3124200"/>
          <a:ext cx="7481887" cy="2917825"/>
        </p:xfrm>
        <a:graphic>
          <a:graphicData uri="http://schemas.openxmlformats.org/presentationml/2006/ole">
            <mc:AlternateContent xmlns:mc="http://schemas.openxmlformats.org/markup-compatibility/2006">
              <mc:Choice xmlns:v="urn:schemas-microsoft-com:vml" Requires="v">
                <p:oleObj spid="_x0000_s3218" name="" r:id="rId1" imgW="7477125" imgH="2914650" progId="Paint.Picture">
                  <p:embed/>
                </p:oleObj>
              </mc:Choice>
              <mc:Fallback>
                <p:oleObj name="" r:id="rId1" imgW="7477125" imgH="2914650" progId="Paint.Picture">
                  <p:embed/>
                  <p:pic>
                    <p:nvPicPr>
                      <p:cNvPr id="0" name="图片 3217"/>
                      <p:cNvPicPr/>
                      <p:nvPr/>
                    </p:nvPicPr>
                    <p:blipFill>
                      <a:blip r:embed="rId2"/>
                      <a:stretch>
                        <a:fillRect/>
                      </a:stretch>
                    </p:blipFill>
                    <p:spPr>
                      <a:xfrm>
                        <a:off x="1147763" y="3124200"/>
                        <a:ext cx="7481887" cy="2917825"/>
                      </a:xfrm>
                      <a:prstGeom prst="rect">
                        <a:avLst/>
                      </a:prstGeom>
                      <a:noFill/>
                      <a:ln w="38100">
                        <a:noFill/>
                        <a:miter/>
                      </a:ln>
                    </p:spPr>
                  </p:pic>
                </p:oleObj>
              </mc:Fallback>
            </mc:AlternateContent>
          </a:graphicData>
        </a:graphic>
      </p:graphicFrame>
      <p:sp>
        <p:nvSpPr>
          <p:cNvPr id="92166" name="文本框 1"/>
          <p:cNvSpPr txBox="1"/>
          <p:nvPr/>
        </p:nvSpPr>
        <p:spPr>
          <a:xfrm>
            <a:off x="1851025" y="2787650"/>
            <a:ext cx="2328863" cy="336550"/>
          </a:xfrm>
          <a:prstGeom prst="rect">
            <a:avLst/>
          </a:prstGeom>
          <a:noFill/>
          <a:ln w="9525">
            <a:noFill/>
          </a:ln>
        </p:spPr>
        <p:txBody>
          <a:bodyPr wrap="square" anchor="t" anchorCtr="0">
            <a:spAutoFit/>
          </a:bodyPr>
          <a:p>
            <a:r>
              <a:rPr lang="en-US" altLang="zh-CN" sz="1600">
                <a:solidFill>
                  <a:srgbClr val="0070C0"/>
                </a:solidFill>
                <a:latin typeface="Comic Sans MS" panose="030F0702030302020204" pitchFamily="2" charset="0"/>
                <a:ea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rPr>
              <a:t>3</a:t>
            </a:r>
            <a:r>
              <a:rPr lang="en-US" altLang="zh-CN" sz="1600">
                <a:solidFill>
                  <a:srgbClr val="0070C0"/>
                </a:solidFill>
                <a:latin typeface="Comic Sans MS" panose="030F0702030302020204" pitchFamily="2" charset="0"/>
                <a:ea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rPr>
              <a:t>2</a:t>
            </a:r>
            <a:r>
              <a:rPr lang="en-US" altLang="zh-CN" sz="1600">
                <a:solidFill>
                  <a:srgbClr val="0070C0"/>
                </a:solidFill>
                <a:latin typeface="Comic Sans MS" panose="030F0702030302020204" pitchFamily="2" charset="0"/>
                <a:ea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rPr>
              <a:t>1</a:t>
            </a:r>
            <a:r>
              <a:rPr lang="en-US" altLang="zh-CN" sz="1600">
                <a:solidFill>
                  <a:srgbClr val="0070C0"/>
                </a:solidFill>
                <a:latin typeface="Comic Sans MS" panose="030F0702030302020204" pitchFamily="2" charset="0"/>
                <a:ea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rPr>
              <a:t>0</a:t>
            </a:r>
            <a:r>
              <a:rPr lang="en-US" altLang="zh-CN" sz="1600">
                <a:solidFill>
                  <a:srgbClr val="0070C0"/>
                </a:solidFill>
                <a:latin typeface="Comic Sans MS" panose="030F0702030302020204" pitchFamily="2" charset="0"/>
                <a:ea typeface="宋体" panose="02010600030101010101" pitchFamily="2" charset="-122"/>
              </a:rPr>
              <a:t>=1001</a:t>
            </a:r>
            <a:endParaRPr lang="en-US" altLang="zh-CN" sz="1600">
              <a:solidFill>
                <a:srgbClr val="0070C0"/>
              </a:solidFill>
              <a:latin typeface="Comic Sans MS" panose="030F0702030302020204" pitchFamily="2" charset="0"/>
              <a:ea typeface="宋体" panose="02010600030101010101" pitchFamily="2" charset="-122"/>
            </a:endParaRPr>
          </a:p>
        </p:txBody>
      </p:sp>
      <p:sp>
        <p:nvSpPr>
          <p:cNvPr id="92167" name="文本框 2"/>
          <p:cNvSpPr txBox="1"/>
          <p:nvPr/>
        </p:nvSpPr>
        <p:spPr>
          <a:xfrm>
            <a:off x="5467350" y="2851150"/>
            <a:ext cx="2328863" cy="336550"/>
          </a:xfrm>
          <a:prstGeom prst="rect">
            <a:avLst/>
          </a:prstGeom>
          <a:noFill/>
          <a:ln w="9525">
            <a:noFill/>
          </a:ln>
        </p:spPr>
        <p:txBody>
          <a:bodyPr wrap="square" anchor="t" anchorCtr="0">
            <a:spAutoFit/>
          </a:bodyPr>
          <a:p>
            <a:r>
              <a:rPr lang="en-US" altLang="zh-CN" sz="160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en-US" altLang="zh-CN" sz="160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en-US" altLang="zh-CN" sz="160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en-US" altLang="zh-CN" sz="160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sz="1600" baseline="-2500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en-US" altLang="zh-CN" sz="1600">
                <a:solidFill>
                  <a:srgbClr val="0070C0"/>
                </a:solidFill>
                <a:latin typeface="Comic Sans MS" panose="030F0702030302020204" pitchFamily="2" charset="0"/>
                <a:ea typeface="宋体" panose="02010600030101010101" pitchFamily="2" charset="-122"/>
                <a:sym typeface="宋体" panose="02010600030101010101" pitchFamily="2" charset="-122"/>
              </a:rPr>
              <a:t>=0101</a:t>
            </a:r>
            <a:endParaRPr lang="en-US" altLang="zh-CN" sz="160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7" name="矩形 11270"/>
          <p:cNvSpPr/>
          <p:nvPr/>
        </p:nvSpPr>
        <p:spPr>
          <a:xfrm>
            <a:off x="1268413" y="5099050"/>
            <a:ext cx="458787" cy="3968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2" name="矩形 11270"/>
          <p:cNvSpPr/>
          <p:nvPr/>
        </p:nvSpPr>
        <p:spPr>
          <a:xfrm>
            <a:off x="1268413" y="3468688"/>
            <a:ext cx="376237" cy="3508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矩形 11270"/>
          <p:cNvSpPr/>
          <p:nvPr/>
        </p:nvSpPr>
        <p:spPr>
          <a:xfrm>
            <a:off x="4106863" y="4543425"/>
            <a:ext cx="376237" cy="3508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4" name="矩形 11270"/>
          <p:cNvSpPr/>
          <p:nvPr/>
        </p:nvSpPr>
        <p:spPr>
          <a:xfrm>
            <a:off x="7713663" y="4543425"/>
            <a:ext cx="376237" cy="3508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6" name="曲线连接符 5"/>
          <p:cNvCxnSpPr/>
          <p:nvPr/>
        </p:nvCxnSpPr>
        <p:spPr>
          <a:xfrm>
            <a:off x="4041775" y="4160838"/>
            <a:ext cx="1425575" cy="257175"/>
          </a:xfrm>
          <a:prstGeom prst="curvedConnector3">
            <a:avLst>
              <a:gd name="adj1" fmla="val 50022"/>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8" name="矩形 11270"/>
          <p:cNvSpPr/>
          <p:nvPr/>
        </p:nvSpPr>
        <p:spPr>
          <a:xfrm>
            <a:off x="7419975" y="3117850"/>
            <a:ext cx="744538" cy="5619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 name="矩形 11270"/>
          <p:cNvSpPr/>
          <p:nvPr/>
        </p:nvSpPr>
        <p:spPr>
          <a:xfrm>
            <a:off x="2051050" y="5087938"/>
            <a:ext cx="2208213" cy="2587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 name="矩形 11270"/>
          <p:cNvSpPr/>
          <p:nvPr/>
        </p:nvSpPr>
        <p:spPr>
          <a:xfrm>
            <a:off x="5467350" y="5087938"/>
            <a:ext cx="2208213" cy="2587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1" name="矩形 11270"/>
          <p:cNvSpPr/>
          <p:nvPr/>
        </p:nvSpPr>
        <p:spPr>
          <a:xfrm>
            <a:off x="1474788" y="4246563"/>
            <a:ext cx="376237" cy="35083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graphicFrame>
        <p:nvGraphicFramePr>
          <p:cNvPr id="12" name="对象 11"/>
          <p:cNvGraphicFramePr/>
          <p:nvPr/>
        </p:nvGraphicFramePr>
        <p:xfrm>
          <a:off x="998538" y="5603875"/>
          <a:ext cx="1052512" cy="438150"/>
        </p:xfrm>
        <a:graphic>
          <a:graphicData uri="http://schemas.openxmlformats.org/presentationml/2006/ole">
            <mc:AlternateContent xmlns:mc="http://schemas.openxmlformats.org/markup-compatibility/2006">
              <mc:Choice xmlns:v="urn:schemas-microsoft-com:vml" Requires="v">
                <p:oleObj spid="_x0000_s3216" name="" r:id="rId3" imgW="1376045" imgH="544830" progId="Paint.Picture">
                  <p:embed/>
                </p:oleObj>
              </mc:Choice>
              <mc:Fallback>
                <p:oleObj name="" r:id="rId3" imgW="1376045" imgH="544830" progId="Paint.Picture">
                  <p:embed/>
                  <p:pic>
                    <p:nvPicPr>
                      <p:cNvPr id="0" name="图片 3215"/>
                      <p:cNvPicPr/>
                      <p:nvPr/>
                    </p:nvPicPr>
                    <p:blipFill>
                      <a:blip r:embed="rId4"/>
                      <a:stretch>
                        <a:fillRect/>
                      </a:stretch>
                    </p:blipFill>
                    <p:spPr>
                      <a:xfrm>
                        <a:off x="998538" y="5603875"/>
                        <a:ext cx="1052512" cy="4381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2161"/>
                                        </p:tgtEl>
                                        <p:attrNameLst>
                                          <p:attrName>style.visibility</p:attrName>
                                        </p:attrNameLst>
                                      </p:cBhvr>
                                      <p:to>
                                        <p:strVal val="visible"/>
                                      </p:to>
                                    </p:set>
                                    <p:anim calcmode="discrete" valueType="clr">
                                      <p:cBhvr override="childStyle">
                                        <p:cTn id="7" dur="80"/>
                                        <p:tgtEl>
                                          <p:spTgt spid="9216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2161"/>
                                        </p:tgtEl>
                                        <p:attrNameLst>
                                          <p:attrName>fillcolor</p:attrName>
                                        </p:attrNameLst>
                                      </p:cBhvr>
                                      <p:tavLst>
                                        <p:tav tm="0">
                                          <p:val>
                                            <p:clrVal>
                                              <a:schemeClr val="accent2"/>
                                            </p:clrVal>
                                          </p:val>
                                        </p:tav>
                                        <p:tav tm="50000">
                                          <p:val>
                                            <p:clrVal>
                                              <a:schemeClr val="hlink"/>
                                            </p:clrVal>
                                          </p:val>
                                        </p:tav>
                                      </p:tavLst>
                                    </p:anim>
                                    <p:set>
                                      <p:cBhvr>
                                        <p:cTn id="9" dur="80"/>
                                        <p:tgtEl>
                                          <p:spTgt spid="9216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92163"/>
                                        </p:tgtEl>
                                        <p:attrNameLst>
                                          <p:attrName>style.visibility</p:attrName>
                                        </p:attrNameLst>
                                      </p:cBhvr>
                                      <p:to>
                                        <p:strVal val="visible"/>
                                      </p:to>
                                    </p:set>
                                    <p:anim calcmode="discrete" valueType="clr">
                                      <p:cBhvr override="childStyle">
                                        <p:cTn id="17" dur="80"/>
                                        <p:tgtEl>
                                          <p:spTgt spid="92163"/>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92163"/>
                                        </p:tgtEl>
                                        <p:attrNameLst>
                                          <p:attrName>fillcolor</p:attrName>
                                        </p:attrNameLst>
                                      </p:cBhvr>
                                      <p:tavLst>
                                        <p:tav tm="0">
                                          <p:val>
                                            <p:clrVal>
                                              <a:schemeClr val="accent2"/>
                                            </p:clrVal>
                                          </p:val>
                                        </p:tav>
                                        <p:tav tm="50000">
                                          <p:val>
                                            <p:clrVal>
                                              <a:schemeClr val="hlink"/>
                                            </p:clrVal>
                                          </p:val>
                                        </p:tav>
                                      </p:tavLst>
                                    </p:anim>
                                    <p:set>
                                      <p:cBhvr>
                                        <p:cTn id="19" dur="80"/>
                                        <p:tgtEl>
                                          <p:spTgt spid="92163"/>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2164"/>
                                        </p:tgtEl>
                                        <p:attrNameLst>
                                          <p:attrName>style.visibility</p:attrName>
                                        </p:attrNameLst>
                                      </p:cBhvr>
                                      <p:to>
                                        <p:strVal val="visible"/>
                                      </p:to>
                                    </p:set>
                                    <p:animEffect transition="in" filter="wipe(left)">
                                      <p:cBhvr>
                                        <p:cTn id="24" dur="500"/>
                                        <p:tgtEl>
                                          <p:spTgt spid="9216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92165"/>
                                        </p:tgtEl>
                                        <p:attrNameLst>
                                          <p:attrName>style.visibility</p:attrName>
                                        </p:attrNameLst>
                                      </p:cBhvr>
                                      <p:to>
                                        <p:strVal val="visible"/>
                                      </p:to>
                                    </p:set>
                                    <p:animEffect transition="in" filter="dissolve">
                                      <p:cBhvr>
                                        <p:cTn id="29" dur="500"/>
                                        <p:tgtEl>
                                          <p:spTgt spid="9216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grpId="0" nodeType="clickEffect">
                                  <p:stCondLst>
                                    <p:cond delay="0"/>
                                  </p:stCondLst>
                                  <p:iterate type="lt">
                                    <p:tmPct val="50000"/>
                                  </p:iterate>
                                  <p:childTnLst>
                                    <p:set>
                                      <p:cBhvr>
                                        <p:cTn id="61" dur="1" fill="hold">
                                          <p:stCondLst>
                                            <p:cond delay="0"/>
                                          </p:stCondLst>
                                        </p:cTn>
                                        <p:tgtEl>
                                          <p:spTgt spid="92167"/>
                                        </p:tgtEl>
                                        <p:attrNameLst>
                                          <p:attrName>style.visibility</p:attrName>
                                        </p:attrNameLst>
                                      </p:cBhvr>
                                      <p:to>
                                        <p:strVal val="visible"/>
                                      </p:to>
                                    </p:set>
                                    <p:anim calcmode="discrete" valueType="clr">
                                      <p:cBhvr override="childStyle">
                                        <p:cTn id="62" dur="80"/>
                                        <p:tgtEl>
                                          <p:spTgt spid="92167"/>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92167"/>
                                        </p:tgtEl>
                                        <p:attrNameLst>
                                          <p:attrName>fillcolor</p:attrName>
                                        </p:attrNameLst>
                                      </p:cBhvr>
                                      <p:tavLst>
                                        <p:tav tm="0">
                                          <p:val>
                                            <p:clrVal>
                                              <a:schemeClr val="accent2"/>
                                            </p:clrVal>
                                          </p:val>
                                        </p:tav>
                                        <p:tav tm="50000">
                                          <p:val>
                                            <p:clrVal>
                                              <a:schemeClr val="hlink"/>
                                            </p:clrVal>
                                          </p:val>
                                        </p:tav>
                                      </p:tavLst>
                                    </p:anim>
                                    <p:set>
                                      <p:cBhvr>
                                        <p:cTn id="64" dur="80"/>
                                        <p:tgtEl>
                                          <p:spTgt spid="92167"/>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27" presetClass="entr" presetSubtype="0" fill="hold" grpId="0" nodeType="clickEffect">
                                  <p:stCondLst>
                                    <p:cond delay="0"/>
                                  </p:stCondLst>
                                  <p:iterate type="lt">
                                    <p:tmPct val="50000"/>
                                  </p:iterate>
                                  <p:childTnLst>
                                    <p:set>
                                      <p:cBhvr>
                                        <p:cTn id="68" dur="1" fill="hold">
                                          <p:stCondLst>
                                            <p:cond delay="0"/>
                                          </p:stCondLst>
                                        </p:cTn>
                                        <p:tgtEl>
                                          <p:spTgt spid="92166"/>
                                        </p:tgtEl>
                                        <p:attrNameLst>
                                          <p:attrName>style.visibility</p:attrName>
                                        </p:attrNameLst>
                                      </p:cBhvr>
                                      <p:to>
                                        <p:strVal val="visible"/>
                                      </p:to>
                                    </p:set>
                                    <p:anim calcmode="discrete" valueType="clr">
                                      <p:cBhvr override="childStyle">
                                        <p:cTn id="69" dur="80"/>
                                        <p:tgtEl>
                                          <p:spTgt spid="92166"/>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92166"/>
                                        </p:tgtEl>
                                        <p:attrNameLst>
                                          <p:attrName>fillcolor</p:attrName>
                                        </p:attrNameLst>
                                      </p:cBhvr>
                                      <p:tavLst>
                                        <p:tav tm="0">
                                          <p:val>
                                            <p:clrVal>
                                              <a:schemeClr val="accent2"/>
                                            </p:clrVal>
                                          </p:val>
                                        </p:tav>
                                        <p:tav tm="50000">
                                          <p:val>
                                            <p:clrVal>
                                              <a:schemeClr val="hlink"/>
                                            </p:clrVal>
                                          </p:val>
                                        </p:tav>
                                      </p:tavLst>
                                    </p:anim>
                                    <p:set>
                                      <p:cBhvr>
                                        <p:cTn id="71" dur="80"/>
                                        <p:tgtEl>
                                          <p:spTgt spid="92166"/>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left)">
                                      <p:cBhvr>
                                        <p:cTn id="8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92161" grpId="0"/>
      <p:bldP spid="92161" grpId="1"/>
      <p:bldP spid="92163" grpId="0"/>
      <p:bldP spid="92163" grpId="1"/>
      <p:bldP spid="92164" grpId="0"/>
      <p:bldP spid="92164" grpId="1"/>
      <p:bldP spid="7" grpId="0" bldLvl="0" animBg="1"/>
      <p:bldP spid="7" grpId="1" animBg="1"/>
      <p:bldP spid="2" grpId="0" bldLvl="0" animBg="1"/>
      <p:bldP spid="2" grpId="1" animBg="1"/>
      <p:bldP spid="3" grpId="0" bldLvl="0" animBg="1"/>
      <p:bldP spid="3" grpId="1" animBg="1"/>
      <p:bldP spid="4" grpId="0" bldLvl="0" animBg="1"/>
      <p:bldP spid="4" grpId="1" animBg="1"/>
      <p:bldP spid="8" grpId="0" bldLvl="0" animBg="1"/>
      <p:bldP spid="8" grpId="1" animBg="1"/>
      <p:bldP spid="92167" grpId="0"/>
      <p:bldP spid="92167" grpId="1"/>
      <p:bldP spid="92166" grpId="0"/>
      <p:bldP spid="92166" grpId="1"/>
      <p:bldP spid="9" grpId="0" bldLvl="0" animBg="1"/>
      <p:bldP spid="9" grpId="1" animBg="1"/>
      <p:bldP spid="10" grpId="0" bldLvl="0" animBg="1"/>
      <p:bldP spid="10" grpId="1" animBg="1"/>
      <p:bldP spid="11" grpId="0" bldLvl="0" animBg="1"/>
      <p:bldP spid="11"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954088" y="606425"/>
          <a:ext cx="7292975" cy="2754313"/>
        </p:xfrm>
        <a:graphic>
          <a:graphicData uri="http://schemas.openxmlformats.org/presentationml/2006/ole">
            <mc:AlternateContent xmlns:mc="http://schemas.openxmlformats.org/markup-compatibility/2006">
              <mc:Choice xmlns:v="urn:schemas-microsoft-com:vml" Requires="v">
                <p:oleObj spid="_x0000_s3217" name="" r:id="rId1" imgW="7286625" imgH="2752725" progId="Paint.Picture">
                  <p:embed/>
                </p:oleObj>
              </mc:Choice>
              <mc:Fallback>
                <p:oleObj name="" r:id="rId1" imgW="7286625" imgH="2752725" progId="Paint.Picture">
                  <p:embed/>
                  <p:pic>
                    <p:nvPicPr>
                      <p:cNvPr id="0" name="图片 3216"/>
                      <p:cNvPicPr/>
                      <p:nvPr/>
                    </p:nvPicPr>
                    <p:blipFill>
                      <a:blip r:embed="rId2"/>
                      <a:stretch>
                        <a:fillRect/>
                      </a:stretch>
                    </p:blipFill>
                    <p:spPr>
                      <a:xfrm>
                        <a:off x="954088" y="606425"/>
                        <a:ext cx="7292975" cy="2754313"/>
                      </a:xfrm>
                      <a:prstGeom prst="rect">
                        <a:avLst/>
                      </a:prstGeom>
                      <a:noFill/>
                      <a:ln w="38100">
                        <a:noFill/>
                        <a:miter/>
                      </a:ln>
                    </p:spPr>
                  </p:pic>
                </p:oleObj>
              </mc:Fallback>
            </mc:AlternateContent>
          </a:graphicData>
        </a:graphic>
      </p:graphicFrame>
      <p:graphicFrame>
        <p:nvGraphicFramePr>
          <p:cNvPr id="4" name="对象 3"/>
          <p:cNvGraphicFramePr/>
          <p:nvPr/>
        </p:nvGraphicFramePr>
        <p:xfrm>
          <a:off x="982663" y="3452813"/>
          <a:ext cx="7235825" cy="2773362"/>
        </p:xfrm>
        <a:graphic>
          <a:graphicData uri="http://schemas.openxmlformats.org/presentationml/2006/ole">
            <mc:AlternateContent xmlns:mc="http://schemas.openxmlformats.org/markup-compatibility/2006">
              <mc:Choice xmlns:v="urn:schemas-microsoft-com:vml" Requires="v">
                <p:oleObj spid="_x0000_s3215" name="" r:id="rId3" imgW="7229475" imgH="2771775" progId="Paint.Picture">
                  <p:embed/>
                </p:oleObj>
              </mc:Choice>
              <mc:Fallback>
                <p:oleObj name="" r:id="rId3" imgW="7229475" imgH="2771775" progId="Paint.Picture">
                  <p:embed/>
                  <p:pic>
                    <p:nvPicPr>
                      <p:cNvPr id="0" name="图片 3214"/>
                      <p:cNvPicPr/>
                      <p:nvPr/>
                    </p:nvPicPr>
                    <p:blipFill>
                      <a:blip r:embed="rId4"/>
                      <a:stretch>
                        <a:fillRect/>
                      </a:stretch>
                    </p:blipFill>
                    <p:spPr>
                      <a:xfrm>
                        <a:off x="982663" y="3452813"/>
                        <a:ext cx="7235825" cy="2773362"/>
                      </a:xfrm>
                      <a:prstGeom prst="rect">
                        <a:avLst/>
                      </a:prstGeom>
                      <a:noFill/>
                      <a:ln w="38100">
                        <a:noFill/>
                        <a:miter/>
                      </a:ln>
                    </p:spPr>
                  </p:pic>
                </p:oleObj>
              </mc:Fallback>
            </mc:AlternateContent>
          </a:graphicData>
        </a:graphic>
      </p:graphicFrame>
      <p:sp>
        <p:nvSpPr>
          <p:cNvPr id="10" name="矩形 11270"/>
          <p:cNvSpPr/>
          <p:nvPr/>
        </p:nvSpPr>
        <p:spPr>
          <a:xfrm>
            <a:off x="5081588" y="606425"/>
            <a:ext cx="2924175" cy="2192338"/>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6" name="曲线连接符 5"/>
          <p:cNvCxnSpPr/>
          <p:nvPr/>
        </p:nvCxnSpPr>
        <p:spPr>
          <a:xfrm>
            <a:off x="3656013" y="1573213"/>
            <a:ext cx="1425575" cy="257175"/>
          </a:xfrm>
          <a:prstGeom prst="curvedConnector3">
            <a:avLst>
              <a:gd name="adj1" fmla="val 50022"/>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7" name="曲线连接符 6"/>
          <p:cNvCxnSpPr/>
          <p:nvPr/>
        </p:nvCxnSpPr>
        <p:spPr>
          <a:xfrm>
            <a:off x="3656013" y="4414838"/>
            <a:ext cx="1492250" cy="525463"/>
          </a:xfrm>
          <a:prstGeom prst="curvedConnector3">
            <a:avLst>
              <a:gd name="adj1" fmla="val 5002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文本框 4"/>
          <p:cNvSpPr txBox="1"/>
          <p:nvPr/>
        </p:nvSpPr>
        <p:spPr>
          <a:xfrm>
            <a:off x="635000" y="606425"/>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94210" name="文本框 3"/>
          <p:cNvSpPr txBox="1"/>
          <p:nvPr/>
        </p:nvSpPr>
        <p:spPr>
          <a:xfrm>
            <a:off x="781050" y="1011238"/>
            <a:ext cx="7916863" cy="1338262"/>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6-20. 采用分解方法接成60进制计数器时，低位片用六进制、高位片用十进制时，和低位片用十进制、高位片用六进制时的状态循环是否相同？分别写出两种方案的状态编码并进行比较。</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94211" name="文本框 1"/>
          <p:cNvSpPr txBox="1"/>
          <p:nvPr/>
        </p:nvSpPr>
        <p:spPr>
          <a:xfrm>
            <a:off x="781050" y="4105275"/>
            <a:ext cx="7500938" cy="2168525"/>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6-21. 将两片74HC160改接成36进制计数器，共有多少改接方案？画出设计图，并说明相应的状态循环规律。</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6-22. 将两片74HC161接成36进制计数器，共有多少改接方案？画出设计图，并说明相应的状态循环规律。</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 用三片十进制计数器</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74HC160</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扩展成</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365</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进制计数器。画出设计图。</a:t>
            </a:r>
            <a:endParaRPr lang="zh-CN" altLang="en-US">
              <a:latin typeface="Arial" panose="020B0604020202020204" pitchFamily="34" charset="0"/>
              <a:ea typeface="宋体" panose="02010600030101010101" pitchFamily="2" charset="-122"/>
            </a:endParaRPr>
          </a:p>
        </p:txBody>
      </p:sp>
      <p:graphicFrame>
        <p:nvGraphicFramePr>
          <p:cNvPr id="94212" name="对象 2"/>
          <p:cNvGraphicFramePr/>
          <p:nvPr/>
        </p:nvGraphicFramePr>
        <p:xfrm>
          <a:off x="1863725" y="2236788"/>
          <a:ext cx="5751513" cy="1968500"/>
        </p:xfrm>
        <a:graphic>
          <a:graphicData uri="http://schemas.openxmlformats.org/presentationml/2006/ole">
            <mc:AlternateContent xmlns:mc="http://schemas.openxmlformats.org/markup-compatibility/2006">
              <mc:Choice xmlns:v="urn:schemas-microsoft-com:vml" Requires="v">
                <p:oleObj spid="_x0000_s3219" name="" r:id="rId1" imgW="7134225" imgH="2343150" progId="Paint.Picture">
                  <p:embed/>
                </p:oleObj>
              </mc:Choice>
              <mc:Fallback>
                <p:oleObj name="" r:id="rId1" imgW="7134225" imgH="2343150" progId="Paint.Picture">
                  <p:embed/>
                  <p:pic>
                    <p:nvPicPr>
                      <p:cNvPr id="0" name="图片 3218"/>
                      <p:cNvPicPr/>
                      <p:nvPr/>
                    </p:nvPicPr>
                    <p:blipFill>
                      <a:blip r:embed="rId2"/>
                      <a:stretch>
                        <a:fillRect/>
                      </a:stretch>
                    </p:blipFill>
                    <p:spPr>
                      <a:xfrm>
                        <a:off x="1863725" y="2236788"/>
                        <a:ext cx="5751513" cy="19685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4209"/>
                                        </p:tgtEl>
                                        <p:attrNameLst>
                                          <p:attrName>style.visibility</p:attrName>
                                        </p:attrNameLst>
                                      </p:cBhvr>
                                      <p:to>
                                        <p:strVal val="visible"/>
                                      </p:to>
                                    </p:set>
                                    <p:anim calcmode="discrete" valueType="clr">
                                      <p:cBhvr override="childStyle">
                                        <p:cTn id="7" dur="80"/>
                                        <p:tgtEl>
                                          <p:spTgt spid="9420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4209"/>
                                        </p:tgtEl>
                                        <p:attrNameLst>
                                          <p:attrName>fillcolor</p:attrName>
                                        </p:attrNameLst>
                                      </p:cBhvr>
                                      <p:tavLst>
                                        <p:tav tm="0">
                                          <p:val>
                                            <p:clrVal>
                                              <a:schemeClr val="accent2"/>
                                            </p:clrVal>
                                          </p:val>
                                        </p:tav>
                                        <p:tav tm="50000">
                                          <p:val>
                                            <p:clrVal>
                                              <a:schemeClr val="hlink"/>
                                            </p:clrVal>
                                          </p:val>
                                        </p:tav>
                                      </p:tavLst>
                                    </p:anim>
                                    <p:set>
                                      <p:cBhvr>
                                        <p:cTn id="9" dur="80"/>
                                        <p:tgtEl>
                                          <p:spTgt spid="9420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4210"/>
                                        </p:tgtEl>
                                        <p:attrNameLst>
                                          <p:attrName>style.visibility</p:attrName>
                                        </p:attrNameLst>
                                      </p:cBhvr>
                                      <p:to>
                                        <p:strVal val="visible"/>
                                      </p:to>
                                    </p:set>
                                    <p:animEffect transition="in" filter="wipe(left)">
                                      <p:cBhvr>
                                        <p:cTn id="14" dur="500"/>
                                        <p:tgtEl>
                                          <p:spTgt spid="942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94212"/>
                                        </p:tgtEl>
                                        <p:attrNameLst>
                                          <p:attrName>style.visibility</p:attrName>
                                        </p:attrNameLst>
                                      </p:cBhvr>
                                      <p:to>
                                        <p:strVal val="visible"/>
                                      </p:to>
                                    </p:set>
                                    <p:animEffect transition="in" filter="dissolve">
                                      <p:cBhvr>
                                        <p:cTn id="19" dur="500"/>
                                        <p:tgtEl>
                                          <p:spTgt spid="942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4211"/>
                                        </p:tgtEl>
                                        <p:attrNameLst>
                                          <p:attrName>style.visibility</p:attrName>
                                        </p:attrNameLst>
                                      </p:cBhvr>
                                      <p:to>
                                        <p:strVal val="visible"/>
                                      </p:to>
                                    </p:set>
                                    <p:animEffect transition="in" filter="wipe(left)">
                                      <p:cBhvr>
                                        <p:cTn id="24" dur="500"/>
                                        <p:tgtEl>
                                          <p:spTgt spid="94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9" grpId="0"/>
      <p:bldP spid="94209" grpId="1"/>
      <p:bldP spid="94210" grpId="0"/>
      <p:bldP spid="94210" grpId="1"/>
      <p:bldP spid="94211" grpId="0"/>
      <p:bldP spid="94211"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文本框 3"/>
          <p:cNvSpPr txBox="1"/>
          <p:nvPr/>
        </p:nvSpPr>
        <p:spPr>
          <a:xfrm>
            <a:off x="828675" y="2046288"/>
            <a:ext cx="7683500" cy="1338262"/>
          </a:xfrm>
          <a:prstGeom prst="rect">
            <a:avLst/>
          </a:prstGeom>
          <a:noFill/>
          <a:ln w="9525">
            <a:noFill/>
          </a:ln>
        </p:spPr>
        <p:txBody>
          <a:bodyPr wrap="square" anchor="t" anchorCtr="0">
            <a:spAutoFit/>
          </a:bodyPr>
          <a:p>
            <a:pPr>
              <a:lnSpc>
                <a:spcPct val="150000"/>
              </a:lnSpc>
            </a:pPr>
            <a:r>
              <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采用置最小值方法时：</a:t>
            </a:r>
            <a:endParaRPr lang="zh-CN"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zh-CN" altLang="zh-CN" dirty="0">
                <a:latin typeface="Comic Sans MS" panose="030F0702030302020204" pitchFamily="2" charset="0"/>
                <a:ea typeface="宋体" panose="02010600030101010101" pitchFamily="2" charset="-122"/>
                <a:sym typeface="宋体" panose="02010600030101010101" pitchFamily="2" charset="-122"/>
              </a:rPr>
              <a:t>   5进制计数的状态循环选为“1011~1111”，15进制计数器的状态循环选为“0001~1111”</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sp>
        <p:nvSpPr>
          <p:cNvPr id="5" name="AutoShape 5"/>
          <p:cNvSpPr/>
          <p:nvPr/>
        </p:nvSpPr>
        <p:spPr>
          <a:xfrm>
            <a:off x="730250" y="661988"/>
            <a:ext cx="7921625" cy="860425"/>
          </a:xfrm>
          <a:prstGeom prst="roundRect">
            <a:avLst>
              <a:gd name="adj" fmla="val 11921"/>
            </a:avLst>
          </a:prstGeom>
          <a:gradFill rotWithShape="1">
            <a:gsLst>
              <a:gs pos="0">
                <a:schemeClr val="hlink"/>
              </a:gs>
              <a:gs pos="100000">
                <a:srgbClr val="006B6B"/>
              </a:gs>
            </a:gsLst>
            <a:lin ang="5400000" scaled="1"/>
            <a:tileRect/>
          </a:gradFill>
          <a:ln w="25400" cap="flat" cmpd="sng">
            <a:solidFill>
              <a:srgbClr val="FEFFFF"/>
            </a:solidFill>
            <a:prstDash val="solid"/>
            <a:round/>
            <a:headEnd type="none" w="med" len="med"/>
            <a:tailEnd type="none" w="med" len="med"/>
          </a:ln>
          <a:effectLst>
            <a:outerShdw dist="53882" dir="2699999" algn="ctr" rotWithShape="0">
              <a:srgbClr val="000000">
                <a:alpha val="50000"/>
              </a:srgbClr>
            </a:outerShdw>
          </a:effectLst>
        </p:spPr>
        <p:txBody>
          <a:bodyPr wrap="none" anchor="ctr" anchorCtr="0"/>
          <a:p>
            <a:pPr>
              <a:lnSpc>
                <a:spcPct val="120000"/>
              </a:lnSpc>
              <a:spcBef>
                <a:spcPct val="20000"/>
              </a:spcBef>
              <a:buFont typeface="Arial" panose="020B0604020202020204" pitchFamily="34" charset="0"/>
              <a:buChar char="•"/>
            </a:pPr>
            <a:endParaRPr lang="zh-CN" altLang="en-US" dirty="0">
              <a:solidFill>
                <a:srgbClr val="000000"/>
              </a:solidFill>
              <a:latin typeface="Arial" panose="020B0604020202020204" pitchFamily="34" charset="0"/>
              <a:ea typeface="宋体" panose="02010600030101010101" pitchFamily="2" charset="-122"/>
            </a:endParaRPr>
          </a:p>
        </p:txBody>
      </p:sp>
      <p:sp>
        <p:nvSpPr>
          <p:cNvPr id="95235" name="文本框 5"/>
          <p:cNvSpPr txBox="1"/>
          <p:nvPr/>
        </p:nvSpPr>
        <p:spPr>
          <a:xfrm>
            <a:off x="733425" y="609600"/>
            <a:ext cx="7872413" cy="922338"/>
          </a:xfrm>
          <a:prstGeom prst="rect">
            <a:avLst/>
          </a:prstGeom>
          <a:noFill/>
          <a:ln w="9525">
            <a:noFill/>
          </a:ln>
        </p:spPr>
        <p:txBody>
          <a:bodyPr wrap="square" anchor="t" anchorCtr="0">
            <a:spAutoFit/>
          </a:bodyPr>
          <a:p>
            <a:pPr eaLnBrk="0" hangingPunct="0">
              <a:lnSpc>
                <a:spcPct val="150000"/>
              </a:lnSpc>
            </a:pPr>
            <a:r>
              <a:rPr lang="zh-CN" altLang="zh-CN" dirty="0">
                <a:solidFill>
                  <a:schemeClr val="bg1"/>
                </a:solidFill>
                <a:latin typeface="Comic Sans MS" panose="030F0702030302020204" pitchFamily="2" charset="0"/>
                <a:ea typeface="宋体" panose="02010600030101010101" pitchFamily="2" charset="-122"/>
                <a:sym typeface="宋体" panose="02010600030101010101" pitchFamily="2" charset="-122"/>
              </a:rPr>
              <a:t>【例10】设计一个可控进制的计数器，当控制变量M＝0时为5进制，M＝1时为15进制。</a:t>
            </a:r>
            <a:endParaRPr lang="zh-CN" altLang="zh-CN" dirty="0">
              <a:solidFill>
                <a:schemeClr val="bg1"/>
              </a:solidFill>
              <a:latin typeface="Comic Sans MS" panose="030F0702030302020204" pitchFamily="2" charset="0"/>
              <a:ea typeface="宋体" panose="02010600030101010101" pitchFamily="2" charset="-122"/>
              <a:sym typeface="宋体" panose="02010600030101010101" pitchFamily="2" charset="-122"/>
            </a:endParaRPr>
          </a:p>
        </p:txBody>
      </p:sp>
      <p:sp>
        <p:nvSpPr>
          <p:cNvPr id="95236" name="文本框 5"/>
          <p:cNvSpPr txBox="1"/>
          <p:nvPr/>
        </p:nvSpPr>
        <p:spPr>
          <a:xfrm>
            <a:off x="798513" y="1677988"/>
            <a:ext cx="7713662" cy="368300"/>
          </a:xfrm>
          <a:prstGeom prst="rect">
            <a:avLst/>
          </a:prstGeom>
          <a:noFill/>
          <a:ln w="9525">
            <a:noFill/>
          </a:ln>
        </p:spPr>
        <p:txBody>
          <a:bodyPr wrap="square" anchor="t" anchorCtr="0">
            <a:spAutoFit/>
          </a:bodyPr>
          <a:p>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分析：由于最大为15进制，所以需要用16进制计数器</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74HC161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进行改接。</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95237" name="对象 -2147482188"/>
          <p:cNvGraphicFramePr/>
          <p:nvPr/>
        </p:nvGraphicFramePr>
        <p:xfrm>
          <a:off x="5154613" y="4376738"/>
          <a:ext cx="3109912" cy="1814512"/>
        </p:xfrm>
        <a:graphic>
          <a:graphicData uri="http://schemas.openxmlformats.org/presentationml/2006/ole">
            <mc:AlternateContent xmlns:mc="http://schemas.openxmlformats.org/markup-compatibility/2006">
              <mc:Choice xmlns:v="urn:schemas-microsoft-com:vml" Requires="v">
                <p:oleObj spid="_x0000_s3222" name="" r:id="rId1" imgW="3644900" imgH="2159000" progId="Visio.Drawing.11">
                  <p:embed/>
                </p:oleObj>
              </mc:Choice>
              <mc:Fallback>
                <p:oleObj name="" r:id="rId1" imgW="3644900" imgH="2159000" progId="Visio.Drawing.11">
                  <p:embed/>
                  <p:pic>
                    <p:nvPicPr>
                      <p:cNvPr id="0" name="图片 3221"/>
                      <p:cNvPicPr/>
                      <p:nvPr/>
                    </p:nvPicPr>
                    <p:blipFill>
                      <a:blip r:embed="rId2"/>
                      <a:stretch>
                        <a:fillRect/>
                      </a:stretch>
                    </p:blipFill>
                    <p:spPr>
                      <a:xfrm>
                        <a:off x="5154613" y="4376738"/>
                        <a:ext cx="3109912" cy="1814512"/>
                      </a:xfrm>
                      <a:prstGeom prst="rect">
                        <a:avLst/>
                      </a:prstGeom>
                      <a:noFill/>
                      <a:ln w="38100">
                        <a:noFill/>
                        <a:miter/>
                      </a:ln>
                    </p:spPr>
                  </p:pic>
                </p:oleObj>
              </mc:Fallback>
            </mc:AlternateContent>
          </a:graphicData>
        </a:graphic>
      </p:graphicFrame>
      <p:sp>
        <p:nvSpPr>
          <p:cNvPr id="95238" name="文本框 2"/>
          <p:cNvSpPr txBox="1"/>
          <p:nvPr/>
        </p:nvSpPr>
        <p:spPr>
          <a:xfrm>
            <a:off x="849313" y="3309938"/>
            <a:ext cx="7802562" cy="922337"/>
          </a:xfrm>
          <a:prstGeom prst="rect">
            <a:avLst/>
          </a:prstGeom>
          <a:noFill/>
          <a:ln w="9525">
            <a:noFill/>
          </a:ln>
        </p:spPr>
        <p:txBody>
          <a:bodyPr wrap="square" anchor="t" anchorCtr="0">
            <a:spAutoFit/>
          </a:bodyPr>
          <a:p>
            <a:pPr>
              <a:lnSpc>
                <a:spcPct val="150000"/>
              </a:lnSpc>
            </a:pPr>
            <a:r>
              <a:rPr lang="en-US" altLang="zh-CN" dirty="0">
                <a:latin typeface="Comic Sans MS" panose="030F0702030302020204" pitchFamily="2" charset="0"/>
                <a:ea typeface="宋体" panose="02010600030101010101" pitchFamily="2" charset="-122"/>
                <a:sym typeface="宋体" panose="02010600030101010101" pitchFamily="2" charset="-122"/>
              </a:rPr>
              <a:t>  </a:t>
            </a:r>
            <a:r>
              <a:rPr lang="zh-CN" altLang="zh-CN" dirty="0">
                <a:latin typeface="Comic Sans MS" panose="030F0702030302020204" pitchFamily="2" charset="0"/>
                <a:ea typeface="宋体" panose="02010600030101010101" pitchFamily="2" charset="-122"/>
                <a:sym typeface="宋体" panose="02010600030101010101" pitchFamily="2" charset="-122"/>
              </a:rPr>
              <a:t>应在状态“1111”时触发置数功能LD'有效：实现</a:t>
            </a:r>
            <a:r>
              <a:rPr lang="en-US" altLang="zh-CN" dirty="0">
                <a:latin typeface="Comic Sans MS" panose="030F0702030302020204" pitchFamily="2" charset="0"/>
                <a:ea typeface="宋体" panose="02010600030101010101" pitchFamily="2" charset="-122"/>
                <a:sym typeface="宋体" panose="02010600030101010101" pitchFamily="2" charset="-122"/>
              </a:rPr>
              <a:t>5</a:t>
            </a:r>
            <a:r>
              <a:rPr lang="zh-CN" altLang="zh-CN" dirty="0">
                <a:latin typeface="Comic Sans MS" panose="030F0702030302020204" pitchFamily="2" charset="0"/>
                <a:ea typeface="宋体" panose="02010600030101010101" pitchFamily="2" charset="-122"/>
                <a:sym typeface="宋体" panose="02010600030101010101" pitchFamily="2" charset="-122"/>
              </a:rPr>
              <a:t>进制时将数D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置为“1011”，实现15进制时将数D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置为“</a:t>
            </a:r>
            <a:r>
              <a:rPr lang="en-US" altLang="zh-CN" dirty="0">
                <a:latin typeface="Comic Sans MS" panose="030F0702030302020204" pitchFamily="2" charset="0"/>
                <a:ea typeface="宋体" panose="02010600030101010101" pitchFamily="2" charset="-122"/>
                <a:sym typeface="宋体" panose="02010600030101010101" pitchFamily="2" charset="-122"/>
              </a:rPr>
              <a:t>000</a:t>
            </a:r>
            <a:r>
              <a:rPr lang="zh-CN" altLang="zh-CN" dirty="0">
                <a:latin typeface="Comic Sans MS" panose="030F0702030302020204" pitchFamily="2" charset="0"/>
                <a:ea typeface="宋体" panose="02010600030101010101" pitchFamily="2" charset="-122"/>
                <a:sym typeface="宋体" panose="02010600030101010101" pitchFamily="2" charset="-122"/>
              </a:rPr>
              <a:t>1”。</a:t>
            </a:r>
            <a:endParaRPr lang="zh-CN" altLang="en-US">
              <a:latin typeface="Arial" panose="020B0604020202020204" pitchFamily="34" charset="0"/>
              <a:ea typeface="宋体" panose="02010600030101010101" pitchFamily="2" charset="-122"/>
            </a:endParaRPr>
          </a:p>
        </p:txBody>
      </p:sp>
      <p:sp>
        <p:nvSpPr>
          <p:cNvPr id="95239" name="文本框 3"/>
          <p:cNvSpPr txBox="1"/>
          <p:nvPr/>
        </p:nvSpPr>
        <p:spPr>
          <a:xfrm>
            <a:off x="1374775" y="4605338"/>
            <a:ext cx="2584450" cy="368300"/>
          </a:xfrm>
          <a:prstGeom prst="rect">
            <a:avLst/>
          </a:prstGeom>
          <a:noFill/>
          <a:ln w="9525">
            <a:noFill/>
          </a:ln>
        </p:spPr>
        <p:txBody>
          <a:bodyPr wrap="none" anchor="t" anchorCtr="0">
            <a:spAutoFit/>
          </a:bodyPr>
          <a:p>
            <a:r>
              <a:rPr lang="en-US" altLang="zh-CN" dirty="0">
                <a:latin typeface="Comic Sans MS" panose="030F0702030302020204" pitchFamily="2" charset="0"/>
                <a:ea typeface="宋体" panose="02010600030101010101" pitchFamily="2" charset="-122"/>
                <a:sym typeface="宋体" panose="02010600030101010101" pitchFamily="2" charset="-122"/>
              </a:rPr>
              <a:t>M=0: </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0</a:t>
            </a:r>
            <a:r>
              <a:rPr lang="en-US" altLang="zh-CN" dirty="0">
                <a:latin typeface="Comic Sans MS" panose="030F0702030302020204" pitchFamily="2" charset="0"/>
                <a:ea typeface="宋体" panose="02010600030101010101" pitchFamily="2" charset="-122"/>
                <a:sym typeface="宋体" panose="02010600030101010101" pitchFamily="2" charset="-122"/>
              </a:rPr>
              <a:t>=</a:t>
            </a:r>
            <a:r>
              <a:rPr lang="zh-CN" altLang="zh-CN" dirty="0">
                <a:latin typeface="Comic Sans MS" panose="030F0702030302020204" pitchFamily="2" charset="0"/>
                <a:ea typeface="宋体" panose="02010600030101010101" pitchFamily="2" charset="-122"/>
                <a:sym typeface="宋体" panose="02010600030101010101" pitchFamily="2" charset="-122"/>
              </a:rPr>
              <a:t>1011</a:t>
            </a:r>
            <a:endParaRPr lang="zh-CN" altLang="en-US">
              <a:latin typeface="Arial" panose="020B0604020202020204" pitchFamily="34" charset="0"/>
              <a:ea typeface="宋体" panose="02010600030101010101" pitchFamily="2" charset="-122"/>
            </a:endParaRPr>
          </a:p>
        </p:txBody>
      </p:sp>
      <p:sp>
        <p:nvSpPr>
          <p:cNvPr id="95240" name="文本框 5"/>
          <p:cNvSpPr txBox="1"/>
          <p:nvPr/>
        </p:nvSpPr>
        <p:spPr>
          <a:xfrm>
            <a:off x="1374775" y="5027613"/>
            <a:ext cx="2584450" cy="368300"/>
          </a:xfrm>
          <a:prstGeom prst="rect">
            <a:avLst/>
          </a:prstGeom>
          <a:noFill/>
          <a:ln w="9525">
            <a:noFill/>
          </a:ln>
        </p:spPr>
        <p:txBody>
          <a:bodyPr wrap="none" anchor="t" anchorCtr="0">
            <a:spAutoFit/>
          </a:bodyPr>
          <a:p>
            <a:r>
              <a:rPr lang="en-US" altLang="zh-CN" dirty="0">
                <a:latin typeface="Comic Sans MS" panose="030F0702030302020204" pitchFamily="2" charset="0"/>
                <a:ea typeface="宋体" panose="02010600030101010101" pitchFamily="2" charset="-122"/>
                <a:sym typeface="宋体" panose="02010600030101010101" pitchFamily="2" charset="-122"/>
              </a:rPr>
              <a:t>M=1: </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latin typeface="Comic Sans MS" panose="030F0702030302020204" pitchFamily="2" charset="0"/>
                <a:ea typeface="宋体" panose="02010600030101010101" pitchFamily="2" charset="-122"/>
                <a:sym typeface="宋体" panose="02010600030101010101" pitchFamily="2" charset="-122"/>
              </a:rPr>
              <a:t>0</a:t>
            </a:r>
            <a:r>
              <a:rPr lang="en-US" altLang="zh-CN" dirty="0">
                <a:latin typeface="Comic Sans MS" panose="030F0702030302020204" pitchFamily="2" charset="0"/>
                <a:ea typeface="宋体" panose="02010600030101010101" pitchFamily="2" charset="-122"/>
                <a:sym typeface="宋体" panose="02010600030101010101" pitchFamily="2" charset="-122"/>
              </a:rPr>
              <a:t>=000</a:t>
            </a:r>
            <a:r>
              <a:rPr lang="zh-CN" altLang="zh-CN" dirty="0">
                <a:latin typeface="Comic Sans MS" panose="030F0702030302020204" pitchFamily="2" charset="0"/>
                <a:ea typeface="宋体" panose="02010600030101010101" pitchFamily="2" charset="-122"/>
                <a:sym typeface="宋体" panose="02010600030101010101" pitchFamily="2" charset="-122"/>
              </a:rPr>
              <a:t>1</a:t>
            </a:r>
            <a:endParaRPr lang="zh-CN" altLang="en-US">
              <a:latin typeface="Arial" panose="020B0604020202020204" pitchFamily="34" charset="0"/>
              <a:ea typeface="宋体" panose="02010600030101010101" pitchFamily="2" charset="-122"/>
            </a:endParaRPr>
          </a:p>
        </p:txBody>
      </p:sp>
      <p:sp>
        <p:nvSpPr>
          <p:cNvPr id="7" name="矩形 11270"/>
          <p:cNvSpPr/>
          <p:nvPr/>
        </p:nvSpPr>
        <p:spPr>
          <a:xfrm>
            <a:off x="3333750" y="4605338"/>
            <a:ext cx="180975" cy="792162"/>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8" name="矩形 11270"/>
          <p:cNvSpPr/>
          <p:nvPr/>
        </p:nvSpPr>
        <p:spPr>
          <a:xfrm>
            <a:off x="3622675" y="4605338"/>
            <a:ext cx="134938" cy="7905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5243" name="右箭头 8"/>
          <p:cNvSpPr/>
          <p:nvPr/>
        </p:nvSpPr>
        <p:spPr>
          <a:xfrm>
            <a:off x="1374775" y="5632450"/>
            <a:ext cx="358775" cy="252413"/>
          </a:xfrm>
          <a:prstGeom prst="rightArrow">
            <a:avLst>
              <a:gd name="adj1" fmla="val 50000"/>
              <a:gd name="adj2" fmla="val 49748"/>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95244" name="文本框 10"/>
          <p:cNvSpPr txBox="1"/>
          <p:nvPr/>
        </p:nvSpPr>
        <p:spPr>
          <a:xfrm>
            <a:off x="1795463" y="5573713"/>
            <a:ext cx="2227262" cy="368300"/>
          </a:xfrm>
          <a:prstGeom prst="rect">
            <a:avLst/>
          </a:prstGeom>
          <a:noFill/>
          <a:ln w="9525">
            <a:noFill/>
          </a:ln>
        </p:spPr>
        <p:txBody>
          <a:bodyPr wrap="none" anchor="t" anchorCtr="0">
            <a:spAutoFit/>
          </a:bodyPr>
          <a:p>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1</a:t>
            </a:r>
            <a:r>
              <a:rPr lang="zh-CN" altLang="zh-CN" dirty="0">
                <a:latin typeface="Comic Sans MS" panose="030F0702030302020204" pitchFamily="2" charset="0"/>
                <a:ea typeface="宋体" panose="02010600030101010101" pitchFamily="2" charset="-122"/>
                <a:sym typeface="宋体" panose="02010600030101010101" pitchFamily="2" charset="-122"/>
              </a:rPr>
              <a:t>D</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0</a:t>
            </a:r>
            <a:r>
              <a:rPr lang="zh-CN" altLang="zh-CN" dirty="0">
                <a:latin typeface="Comic Sans MS" panose="030F0702030302020204" pitchFamily="2" charset="0"/>
                <a:ea typeface="宋体" panose="02010600030101010101" pitchFamily="2" charset="-122"/>
                <a:sym typeface="宋体" panose="02010600030101010101" pitchFamily="2" charset="-122"/>
              </a:rPr>
              <a:t>=M'0M'1</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7" presetClass="entr" presetSubtype="0" fill="hold" grpId="0" nodeType="afterEffect">
                                  <p:stCondLst>
                                    <p:cond delay="0"/>
                                  </p:stCondLst>
                                  <p:iterate type="lt">
                                    <p:tmPct val="50000"/>
                                  </p:iterate>
                                  <p:childTnLst>
                                    <p:set>
                                      <p:cBhvr>
                                        <p:cTn id="9" dur="1" fill="hold">
                                          <p:stCondLst>
                                            <p:cond delay="0"/>
                                          </p:stCondLst>
                                        </p:cTn>
                                        <p:tgtEl>
                                          <p:spTgt spid="95235"/>
                                        </p:tgtEl>
                                        <p:attrNameLst>
                                          <p:attrName>style.visibility</p:attrName>
                                        </p:attrNameLst>
                                      </p:cBhvr>
                                      <p:to>
                                        <p:strVal val="visible"/>
                                      </p:to>
                                    </p:set>
                                    <p:anim calcmode="discrete" valueType="clr">
                                      <p:cBhvr override="childStyle">
                                        <p:cTn id="10" dur="80"/>
                                        <p:tgtEl>
                                          <p:spTgt spid="95235"/>
                                        </p:tgtEl>
                                        <p:attrNameLst>
                                          <p:attrName>style.color</p:attrName>
                                        </p:attrNameLst>
                                      </p:cBhvr>
                                      <p:tavLst>
                                        <p:tav tm="0">
                                          <p:val>
                                            <p:clrVal>
                                              <a:schemeClr val="accent2"/>
                                            </p:clrVal>
                                          </p:val>
                                        </p:tav>
                                        <p:tav tm="50000">
                                          <p:val>
                                            <p:clrVal>
                                              <a:schemeClr val="hlink"/>
                                            </p:clrVal>
                                          </p:val>
                                        </p:tav>
                                      </p:tavLst>
                                    </p:anim>
                                    <p:anim calcmode="discrete" valueType="clr">
                                      <p:cBhvr>
                                        <p:cTn id="11" dur="80"/>
                                        <p:tgtEl>
                                          <p:spTgt spid="95235"/>
                                        </p:tgtEl>
                                        <p:attrNameLst>
                                          <p:attrName>fillcolor</p:attrName>
                                        </p:attrNameLst>
                                      </p:cBhvr>
                                      <p:tavLst>
                                        <p:tav tm="0">
                                          <p:val>
                                            <p:clrVal>
                                              <a:schemeClr val="accent2"/>
                                            </p:clrVal>
                                          </p:val>
                                        </p:tav>
                                        <p:tav tm="50000">
                                          <p:val>
                                            <p:clrVal>
                                              <a:schemeClr val="hlink"/>
                                            </p:clrVal>
                                          </p:val>
                                        </p:tav>
                                      </p:tavLst>
                                    </p:anim>
                                    <p:set>
                                      <p:cBhvr>
                                        <p:cTn id="12" dur="80"/>
                                        <p:tgtEl>
                                          <p:spTgt spid="95235"/>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36"/>
                                        </p:tgtEl>
                                        <p:attrNameLst>
                                          <p:attrName>style.visibility</p:attrName>
                                        </p:attrNameLst>
                                      </p:cBhvr>
                                      <p:to>
                                        <p:strVal val="visible"/>
                                      </p:to>
                                    </p:set>
                                    <p:animEffect transition="in" filter="wipe(left)">
                                      <p:cBhvr>
                                        <p:cTn id="17" dur="500"/>
                                        <p:tgtEl>
                                          <p:spTgt spid="952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5233"/>
                                        </p:tgtEl>
                                        <p:attrNameLst>
                                          <p:attrName>style.visibility</p:attrName>
                                        </p:attrNameLst>
                                      </p:cBhvr>
                                      <p:to>
                                        <p:strVal val="visible"/>
                                      </p:to>
                                    </p:set>
                                    <p:animEffect transition="in" filter="wipe(left)">
                                      <p:cBhvr>
                                        <p:cTn id="22" dur="500"/>
                                        <p:tgtEl>
                                          <p:spTgt spid="952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5238"/>
                                        </p:tgtEl>
                                        <p:attrNameLst>
                                          <p:attrName>style.visibility</p:attrName>
                                        </p:attrNameLst>
                                      </p:cBhvr>
                                      <p:to>
                                        <p:strVal val="visible"/>
                                      </p:to>
                                    </p:set>
                                    <p:animEffect transition="in" filter="wipe(left)">
                                      <p:cBhvr>
                                        <p:cTn id="27" dur="500"/>
                                        <p:tgtEl>
                                          <p:spTgt spid="95238"/>
                                        </p:tgtEl>
                                      </p:cBhvr>
                                    </p:animEffec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95239"/>
                                        </p:tgtEl>
                                        <p:attrNameLst>
                                          <p:attrName>style.visibility</p:attrName>
                                        </p:attrNameLst>
                                      </p:cBhvr>
                                      <p:to>
                                        <p:strVal val="visible"/>
                                      </p:to>
                                    </p:set>
                                    <p:anim calcmode="discrete" valueType="clr">
                                      <p:cBhvr override="childStyle">
                                        <p:cTn id="32" dur="80"/>
                                        <p:tgtEl>
                                          <p:spTgt spid="95239"/>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95239"/>
                                        </p:tgtEl>
                                        <p:attrNameLst>
                                          <p:attrName>fillcolor</p:attrName>
                                        </p:attrNameLst>
                                      </p:cBhvr>
                                      <p:tavLst>
                                        <p:tav tm="0">
                                          <p:val>
                                            <p:clrVal>
                                              <a:schemeClr val="accent2"/>
                                            </p:clrVal>
                                          </p:val>
                                        </p:tav>
                                        <p:tav tm="50000">
                                          <p:val>
                                            <p:clrVal>
                                              <a:schemeClr val="hlink"/>
                                            </p:clrVal>
                                          </p:val>
                                        </p:tav>
                                      </p:tavLst>
                                    </p:anim>
                                    <p:set>
                                      <p:cBhvr>
                                        <p:cTn id="34" dur="80"/>
                                        <p:tgtEl>
                                          <p:spTgt spid="95239"/>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95240"/>
                                        </p:tgtEl>
                                        <p:attrNameLst>
                                          <p:attrName>style.visibility</p:attrName>
                                        </p:attrNameLst>
                                      </p:cBhvr>
                                      <p:to>
                                        <p:strVal val="visible"/>
                                      </p:to>
                                    </p:set>
                                    <p:anim calcmode="discrete" valueType="clr">
                                      <p:cBhvr override="childStyle">
                                        <p:cTn id="39" dur="80"/>
                                        <p:tgtEl>
                                          <p:spTgt spid="95240"/>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95240"/>
                                        </p:tgtEl>
                                        <p:attrNameLst>
                                          <p:attrName>fillcolor</p:attrName>
                                        </p:attrNameLst>
                                      </p:cBhvr>
                                      <p:tavLst>
                                        <p:tav tm="0">
                                          <p:val>
                                            <p:clrVal>
                                              <a:schemeClr val="accent2"/>
                                            </p:clrVal>
                                          </p:val>
                                        </p:tav>
                                        <p:tav tm="50000">
                                          <p:val>
                                            <p:clrVal>
                                              <a:schemeClr val="hlink"/>
                                            </p:clrVal>
                                          </p:val>
                                        </p:tav>
                                      </p:tavLst>
                                    </p:anim>
                                    <p:set>
                                      <p:cBhvr>
                                        <p:cTn id="41" dur="80"/>
                                        <p:tgtEl>
                                          <p:spTgt spid="95240"/>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5243"/>
                                        </p:tgtEl>
                                        <p:attrNameLst>
                                          <p:attrName>style.visibility</p:attrName>
                                        </p:attrNameLst>
                                      </p:cBhvr>
                                      <p:to>
                                        <p:strVal val="visible"/>
                                      </p:to>
                                    </p:set>
                                  </p:childTnLst>
                                </p:cTn>
                              </p:par>
                            </p:childTnLst>
                          </p:cTn>
                        </p:par>
                        <p:par>
                          <p:cTn id="54" fill="hold">
                            <p:stCondLst>
                              <p:cond delay="0"/>
                            </p:stCondLst>
                            <p:childTnLst>
                              <p:par>
                                <p:cTn id="55" presetID="27" presetClass="entr" presetSubtype="0" fill="hold" grpId="0" nodeType="afterEffect">
                                  <p:stCondLst>
                                    <p:cond delay="0"/>
                                  </p:stCondLst>
                                  <p:iterate type="lt">
                                    <p:tmPct val="50000"/>
                                  </p:iterate>
                                  <p:childTnLst>
                                    <p:set>
                                      <p:cBhvr>
                                        <p:cTn id="56" dur="1" fill="hold">
                                          <p:stCondLst>
                                            <p:cond delay="0"/>
                                          </p:stCondLst>
                                        </p:cTn>
                                        <p:tgtEl>
                                          <p:spTgt spid="95244"/>
                                        </p:tgtEl>
                                        <p:attrNameLst>
                                          <p:attrName>style.visibility</p:attrName>
                                        </p:attrNameLst>
                                      </p:cBhvr>
                                      <p:to>
                                        <p:strVal val="visible"/>
                                      </p:to>
                                    </p:set>
                                    <p:anim calcmode="discrete" valueType="clr">
                                      <p:cBhvr override="childStyle">
                                        <p:cTn id="57" dur="80"/>
                                        <p:tgtEl>
                                          <p:spTgt spid="95244"/>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95244"/>
                                        </p:tgtEl>
                                        <p:attrNameLst>
                                          <p:attrName>fillcolor</p:attrName>
                                        </p:attrNameLst>
                                      </p:cBhvr>
                                      <p:tavLst>
                                        <p:tav tm="0">
                                          <p:val>
                                            <p:clrVal>
                                              <a:schemeClr val="accent2"/>
                                            </p:clrVal>
                                          </p:val>
                                        </p:tav>
                                        <p:tav tm="50000">
                                          <p:val>
                                            <p:clrVal>
                                              <a:schemeClr val="hlink"/>
                                            </p:clrVal>
                                          </p:val>
                                        </p:tav>
                                      </p:tavLst>
                                    </p:anim>
                                    <p:set>
                                      <p:cBhvr>
                                        <p:cTn id="59" dur="80"/>
                                        <p:tgtEl>
                                          <p:spTgt spid="95244"/>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95237"/>
                                        </p:tgtEl>
                                        <p:attrNameLst>
                                          <p:attrName>style.visibility</p:attrName>
                                        </p:attrNameLst>
                                      </p:cBhvr>
                                      <p:to>
                                        <p:strVal val="visible"/>
                                      </p:to>
                                    </p:set>
                                    <p:animEffect transition="in" filter="dissolve">
                                      <p:cBhvr>
                                        <p:cTn id="64" dur="500"/>
                                        <p:tgtEl>
                                          <p:spTgt spid="9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7" grpId="0" bldLvl="0" animBg="1"/>
      <p:bldP spid="7" grpId="1" animBg="1"/>
      <p:bldP spid="8" grpId="0" bldLvl="0" animBg="1"/>
      <p:bldP spid="8" grpId="1" animBg="1"/>
      <p:bldP spid="95235" grpId="0"/>
      <p:bldP spid="95235" grpId="1"/>
      <p:bldP spid="95236" grpId="0"/>
      <p:bldP spid="95236" grpId="1"/>
      <p:bldP spid="95233" grpId="0"/>
      <p:bldP spid="95233" grpId="1"/>
      <p:bldP spid="95238" grpId="0"/>
      <p:bldP spid="95238" grpId="1"/>
      <p:bldP spid="95239" grpId="0"/>
      <p:bldP spid="95239" grpId="1"/>
      <p:bldP spid="95240" grpId="0"/>
      <p:bldP spid="95240" grpId="1"/>
      <p:bldP spid="95243" grpId="0" animBg="1"/>
      <p:bldP spid="95243" grpId="1" animBg="1"/>
      <p:bldP spid="95244" grpId="0"/>
      <p:bldP spid="9524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矩形 10241"/>
          <p:cNvSpPr/>
          <p:nvPr/>
        </p:nvSpPr>
        <p:spPr>
          <a:xfrm>
            <a:off x="769938" y="555625"/>
            <a:ext cx="3168650" cy="400050"/>
          </a:xfrm>
          <a:prstGeom prst="rect">
            <a:avLst/>
          </a:prstGeom>
          <a:noFill/>
          <a:ln w="9525">
            <a:noFill/>
          </a:ln>
        </p:spPr>
        <p:txBody>
          <a:bodyPr anchor="t" anchorCtr="0">
            <a:spAutoFit/>
          </a:bodyPr>
          <a:p>
            <a:pPr eaLnBrk="0" hangingPunct="0"/>
            <a:r>
              <a:rPr lang="zh-CN" altLang="en-US" sz="2000" dirty="0">
                <a:solidFill>
                  <a:srgbClr val="C00000"/>
                </a:solidFill>
                <a:latin typeface="Arial" panose="020B0604020202020204" pitchFamily="34" charset="0"/>
                <a:ea typeface="仿宋_GB2312" pitchFamily="1" charset="-122"/>
                <a:sym typeface="宋体" panose="02010600030101010101" pitchFamily="2" charset="-122"/>
              </a:rPr>
              <a:t>◆ </a:t>
            </a:r>
            <a:r>
              <a:rPr lang="zh-CN" altLang="en-US" sz="2000" dirty="0">
                <a:solidFill>
                  <a:srgbClr val="C00000"/>
                </a:solidFill>
                <a:latin typeface="Arial" panose="020B0604020202020204" pitchFamily="34" charset="0"/>
                <a:ea typeface="宋体" panose="02010600030101010101" pitchFamily="2" charset="-122"/>
              </a:rPr>
              <a:t> 时序逻辑电路的分类</a:t>
            </a:r>
            <a:endParaRPr lang="zh-CN" altLang="en-US" sz="2000" dirty="0">
              <a:solidFill>
                <a:srgbClr val="C00000"/>
              </a:solidFill>
              <a:latin typeface="Arial" panose="020B0604020202020204" pitchFamily="34" charset="0"/>
              <a:ea typeface="宋体" panose="02010600030101010101" pitchFamily="2" charset="-122"/>
            </a:endParaRPr>
          </a:p>
        </p:txBody>
      </p:sp>
      <p:sp>
        <p:nvSpPr>
          <p:cNvPr id="14338" name="矩形 10242"/>
          <p:cNvSpPr/>
          <p:nvPr/>
        </p:nvSpPr>
        <p:spPr>
          <a:xfrm>
            <a:off x="1082675" y="3254375"/>
            <a:ext cx="7467600" cy="508000"/>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(2) </a:t>
            </a:r>
            <a:r>
              <a:rPr lang="zh-CN" altLang="en-US" dirty="0">
                <a:solidFill>
                  <a:srgbClr val="FF3300"/>
                </a:solidFill>
                <a:latin typeface="Comic Sans MS" panose="030F0702030302020204" pitchFamily="2" charset="0"/>
                <a:ea typeface="宋体" panose="02010600030101010101" pitchFamily="2" charset="-122"/>
              </a:rPr>
              <a:t>异步</a:t>
            </a:r>
            <a:r>
              <a:rPr lang="zh-CN" altLang="en-US" dirty="0">
                <a:latin typeface="Comic Sans MS" panose="030F0702030302020204" pitchFamily="2" charset="0"/>
                <a:ea typeface="宋体" panose="02010600030101010101" pitchFamily="2" charset="-122"/>
              </a:rPr>
              <a:t>时序逻辑电路</a:t>
            </a:r>
            <a:r>
              <a:rPr lang="en-US" altLang="zh-CN" dirty="0">
                <a:latin typeface="Comic Sans MS" panose="030F0702030302020204" pitchFamily="2" charset="0"/>
                <a:ea typeface="宋体" panose="02010600030101010101" pitchFamily="2" charset="-122"/>
              </a:rPr>
              <a:t>(Asynchronous Sequential Logic Circuit) </a:t>
            </a:r>
            <a:r>
              <a:rPr lang="zh-CN" altLang="en-US" dirty="0">
                <a:solidFill>
                  <a:srgbClr val="C0C0C0"/>
                </a:solidFill>
                <a:latin typeface="Comic Sans MS" panose="030F0702030302020204" pitchFamily="2" charset="0"/>
                <a:ea typeface="宋体" panose="02010600030101010101" pitchFamily="2" charset="-122"/>
              </a:rPr>
              <a:t>   </a:t>
            </a:r>
            <a:endParaRPr lang="zh-CN" altLang="en-US" dirty="0">
              <a:solidFill>
                <a:srgbClr val="C0C0C0"/>
              </a:solidFill>
              <a:latin typeface="Comic Sans MS" panose="030F0702030302020204" pitchFamily="2" charset="0"/>
              <a:ea typeface="宋体" panose="02010600030101010101" pitchFamily="2" charset="-122"/>
            </a:endParaRPr>
          </a:p>
        </p:txBody>
      </p:sp>
      <p:sp>
        <p:nvSpPr>
          <p:cNvPr id="10243" name="矩形 10243"/>
          <p:cNvSpPr/>
          <p:nvPr/>
        </p:nvSpPr>
        <p:spPr>
          <a:xfrm>
            <a:off x="1217613" y="5360988"/>
            <a:ext cx="3748087" cy="922337"/>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Comic Sans MS" panose="030F0702030302020204" pitchFamily="2" charset="0"/>
                <a:ea typeface="宋体" panose="02010600030101010101" pitchFamily="2" charset="-122"/>
              </a:rPr>
              <a:t>Mealy</a:t>
            </a:r>
            <a:r>
              <a:rPr lang="zh-CN" altLang="en-US" dirty="0">
                <a:solidFill>
                  <a:srgbClr val="C00000"/>
                </a:solidFill>
                <a:latin typeface="Comic Sans MS" panose="030F0702030302020204" pitchFamily="2" charset="0"/>
                <a:ea typeface="宋体" panose="02010600030101010101" pitchFamily="2" charset="-122"/>
              </a:rPr>
              <a:t>型：</a:t>
            </a:r>
            <a:r>
              <a:rPr lang="en-US" altLang="zh-CN" dirty="0">
                <a:latin typeface="Comic Sans MS" panose="030F0702030302020204" pitchFamily="2" charset="0"/>
                <a:ea typeface="宋体" panose="02010600030101010101" pitchFamily="2" charset="-122"/>
              </a:rPr>
              <a:t>Y(tn)=F[Xn(tn),Q(tn)]</a:t>
            </a:r>
            <a:endParaRPr lang="en-US" altLang="zh-CN" dirty="0">
              <a:latin typeface="Comic Sans MS" panose="030F0702030302020204" pitchFamily="2" charset="0"/>
              <a:ea typeface="宋体" panose="02010600030101010101" pitchFamily="2" charset="-122"/>
            </a:endParaRPr>
          </a:p>
          <a:p>
            <a:pPr eaLnBrk="0" hangingPunct="0">
              <a:lnSpc>
                <a:spcPct val="150000"/>
              </a:lnSpc>
            </a:pPr>
            <a:r>
              <a:rPr lang="en-US" altLang="zh-CN" dirty="0">
                <a:solidFill>
                  <a:srgbClr val="C00000"/>
                </a:solidFill>
                <a:latin typeface="Comic Sans MS" panose="030F0702030302020204" pitchFamily="2" charset="0"/>
                <a:ea typeface="宋体" panose="02010600030101010101" pitchFamily="2" charset="-122"/>
              </a:rPr>
              <a:t>Moore</a:t>
            </a:r>
            <a:r>
              <a:rPr lang="zh-CN" altLang="en-US" dirty="0">
                <a:solidFill>
                  <a:srgbClr val="C00000"/>
                </a:solidFill>
                <a:latin typeface="Comic Sans MS" panose="030F0702030302020204" pitchFamily="2" charset="0"/>
                <a:ea typeface="宋体" panose="02010600030101010101" pitchFamily="2" charset="-122"/>
              </a:rPr>
              <a:t>型</a:t>
            </a:r>
            <a:r>
              <a:rPr lang="en-US" altLang="zh-CN" dirty="0">
                <a:solidFill>
                  <a:srgbClr val="C00000"/>
                </a:solidFill>
                <a:latin typeface="Comic Sans MS" panose="030F0702030302020204" pitchFamily="2" charset="0"/>
                <a:ea typeface="宋体" panose="02010600030101010101" pitchFamily="2" charset="-122"/>
              </a:rPr>
              <a:t>:</a:t>
            </a:r>
            <a:r>
              <a:rPr lang="en-US" altLang="zh-CN" dirty="0">
                <a:latin typeface="Comic Sans MS" panose="030F0702030302020204" pitchFamily="2" charset="0"/>
                <a:ea typeface="宋体" panose="02010600030101010101" pitchFamily="2" charset="-122"/>
              </a:rPr>
              <a:t> Y(tn)=F[Q(tn)]</a:t>
            </a:r>
            <a:endParaRPr lang="en-US" altLang="zh-CN" dirty="0">
              <a:latin typeface="Comic Sans MS" panose="030F0702030302020204" pitchFamily="2" charset="0"/>
              <a:ea typeface="宋体" panose="02010600030101010101" pitchFamily="2" charset="-122"/>
            </a:endParaRPr>
          </a:p>
        </p:txBody>
      </p:sp>
      <p:sp>
        <p:nvSpPr>
          <p:cNvPr id="14340" name="文本框 1"/>
          <p:cNvSpPr txBox="1"/>
          <p:nvPr/>
        </p:nvSpPr>
        <p:spPr>
          <a:xfrm>
            <a:off x="1082675" y="955675"/>
            <a:ext cx="3233738" cy="368300"/>
          </a:xfrm>
          <a:prstGeom prst="rect">
            <a:avLst/>
          </a:prstGeom>
          <a:noFill/>
          <a:ln w="9525">
            <a:noFill/>
          </a:ln>
        </p:spPr>
        <p:txBody>
          <a:bodyPr wrap="none" anchor="t" anchorCtr="0">
            <a:spAutoFit/>
          </a:bodyPr>
          <a:p>
            <a:pPr marL="342900" indent="-342900" eaLnBrk="0" hangingPunct="0"/>
            <a:r>
              <a:rPr lang="zh-CN" altLang="en-US" dirty="0">
                <a:solidFill>
                  <a:srgbClr val="0070C0"/>
                </a:solidFill>
                <a:latin typeface="Arial" panose="020B0604020202020204" pitchFamily="34" charset="0"/>
                <a:ea typeface="宋体" panose="02010600030101010101" pitchFamily="2" charset="-122"/>
              </a:rPr>
              <a:t>● 根据内部触发器的动作特点</a:t>
            </a:r>
            <a:endParaRPr lang="zh-CN" altLang="en-US" dirty="0">
              <a:solidFill>
                <a:srgbClr val="0070C0"/>
              </a:solidFill>
              <a:latin typeface="Arial" panose="020B0604020202020204" pitchFamily="34" charset="0"/>
              <a:ea typeface="宋体" panose="02010600030101010101" pitchFamily="2" charset="-122"/>
            </a:endParaRPr>
          </a:p>
        </p:txBody>
      </p:sp>
      <p:sp>
        <p:nvSpPr>
          <p:cNvPr id="14341" name="文本框 2"/>
          <p:cNvSpPr txBox="1"/>
          <p:nvPr/>
        </p:nvSpPr>
        <p:spPr>
          <a:xfrm>
            <a:off x="1209675" y="1270000"/>
            <a:ext cx="4097338" cy="922338"/>
          </a:xfrm>
          <a:prstGeom prst="rect">
            <a:avLst/>
          </a:prstGeom>
          <a:noFill/>
          <a:ln w="9525">
            <a:noFill/>
          </a:ln>
        </p:spPr>
        <p:txBody>
          <a:bodyPr wrap="square" anchor="t" anchorCtr="0">
            <a:spAutoFit/>
          </a:bodyPr>
          <a:p>
            <a:pPr eaLnBrk="0" hangingPunct="0">
              <a:lnSpc>
                <a:spcPct val="150000"/>
              </a:lnSpc>
            </a:pPr>
            <a:r>
              <a:rPr lang="en-US" altLang="zh-CN" dirty="0">
                <a:latin typeface="Arial" panose="020B0604020202020204" pitchFamily="34" charset="0"/>
                <a:ea typeface="宋体" panose="02010600030101010101" pitchFamily="2" charset="-122"/>
                <a:sym typeface="宋体" panose="02010600030101010101" pitchFamily="2" charset="-122"/>
              </a:rPr>
              <a:t>(1) </a:t>
            </a:r>
            <a:r>
              <a:rPr lang="zh-CN" altLang="en-US" dirty="0">
                <a:solidFill>
                  <a:srgbClr val="FF3300"/>
                </a:solidFill>
                <a:latin typeface="Comic Sans MS" panose="030F0702030302020204" pitchFamily="2" charset="0"/>
                <a:ea typeface="宋体" panose="02010600030101010101" pitchFamily="2" charset="-122"/>
                <a:sym typeface="宋体" panose="02010600030101010101" pitchFamily="2" charset="-122"/>
              </a:rPr>
              <a:t>同步</a:t>
            </a:r>
            <a:r>
              <a:rPr lang="zh-CN" altLang="en-US" dirty="0">
                <a:latin typeface="Comic Sans MS" panose="030F0702030302020204" pitchFamily="2" charset="0"/>
                <a:ea typeface="宋体" panose="02010600030101010101" pitchFamily="2" charset="-122"/>
                <a:sym typeface="宋体" panose="02010600030101010101" pitchFamily="2" charset="-122"/>
              </a:rPr>
              <a:t>时序逻辑电路</a:t>
            </a:r>
            <a:r>
              <a:rPr lang="en-US" altLang="zh-CN" dirty="0">
                <a:latin typeface="Comic Sans MS" panose="030F0702030302020204" pitchFamily="2" charset="0"/>
                <a:ea typeface="宋体" panose="02010600030101010101" pitchFamily="2" charset="-122"/>
                <a:sym typeface="宋体" panose="02010600030101010101" pitchFamily="2" charset="-122"/>
              </a:rPr>
              <a:t>(Synchronous Sequential Logic Circuit)</a:t>
            </a:r>
            <a:r>
              <a:rPr lang="zh-CN" altLang="en-US" dirty="0">
                <a:latin typeface="Comic Sans MS" panose="030F0702030302020204" pitchFamily="2" charset="0"/>
                <a:ea typeface="宋体" panose="02010600030101010101" pitchFamily="2" charset="-122"/>
                <a:sym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14342" name="文本框 5"/>
          <p:cNvSpPr txBox="1"/>
          <p:nvPr/>
        </p:nvSpPr>
        <p:spPr>
          <a:xfrm>
            <a:off x="1082675" y="5051425"/>
            <a:ext cx="2544763" cy="368300"/>
          </a:xfrm>
          <a:prstGeom prst="rect">
            <a:avLst/>
          </a:prstGeom>
          <a:noFill/>
          <a:ln w="9525">
            <a:noFill/>
          </a:ln>
        </p:spPr>
        <p:txBody>
          <a:bodyPr wrap="none" anchor="t" anchorCtr="0">
            <a:spAutoFit/>
          </a:bodyPr>
          <a:p>
            <a:r>
              <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rPr>
              <a:t>● 根据输出信号的特点</a:t>
            </a:r>
            <a:endParaRPr lang="zh-CN" altLang="en-US"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14343" name="文本框 6"/>
          <p:cNvSpPr txBox="1"/>
          <p:nvPr/>
        </p:nvSpPr>
        <p:spPr>
          <a:xfrm>
            <a:off x="5200650" y="4983163"/>
            <a:ext cx="3683000" cy="506412"/>
          </a:xfrm>
          <a:prstGeom prst="rect">
            <a:avLst/>
          </a:prstGeom>
          <a:noFill/>
          <a:ln w="9525">
            <a:noFill/>
          </a:ln>
        </p:spPr>
        <p:txBody>
          <a:bodyPr wrap="square" anchor="t" anchorCtr="0">
            <a:spAutoFit/>
          </a:bodyPr>
          <a:p>
            <a:pPr>
              <a:lnSpc>
                <a:spcPct val="150000"/>
              </a:lnSpc>
            </a:pPr>
            <a:r>
              <a:rPr lang="zh-CN" altLang="en-US">
                <a:solidFill>
                  <a:srgbClr val="C00000"/>
                </a:solidFill>
                <a:latin typeface="Arial" panose="020B0604020202020204" pitchFamily="34" charset="0"/>
                <a:ea typeface="宋体" panose="02010600030101010101" pitchFamily="2" charset="-122"/>
              </a:rPr>
              <a:t>主要讲述同步电路的分析与设计</a:t>
            </a:r>
            <a:r>
              <a:rPr lang="en-US" altLang="zh-CN">
                <a:solidFill>
                  <a:srgbClr val="C00000"/>
                </a:solidFill>
                <a:latin typeface="Arial" panose="020B0604020202020204" pitchFamily="34" charset="0"/>
                <a:ea typeface="宋体" panose="02010600030101010101" pitchFamily="2" charset="-122"/>
              </a:rPr>
              <a:t>!</a:t>
            </a:r>
            <a:endParaRPr lang="en-US" altLang="zh-CN">
              <a:solidFill>
                <a:srgbClr val="C00000"/>
              </a:solidFill>
              <a:latin typeface="Arial" panose="020B0604020202020204" pitchFamily="34" charset="0"/>
              <a:ea typeface="宋体" panose="02010600030101010101" pitchFamily="2" charset="-122"/>
            </a:endParaRPr>
          </a:p>
        </p:txBody>
      </p:sp>
      <p:sp>
        <p:nvSpPr>
          <p:cNvPr id="14344" name="文本框 7"/>
          <p:cNvSpPr txBox="1"/>
          <p:nvPr/>
        </p:nvSpPr>
        <p:spPr>
          <a:xfrm>
            <a:off x="5257800" y="5362575"/>
            <a:ext cx="3427413" cy="920750"/>
          </a:xfrm>
          <a:prstGeom prst="rect">
            <a:avLst/>
          </a:prstGeom>
          <a:noFill/>
          <a:ln w="9525">
            <a:noFill/>
          </a:ln>
        </p:spPr>
        <p:txBody>
          <a:bodyPr wrap="square" anchor="t" anchorCtr="0">
            <a:spAutoFit/>
          </a:bodyPr>
          <a:p>
            <a:pPr>
              <a:lnSpc>
                <a:spcPct val="150000"/>
              </a:lnSpc>
            </a:pPr>
            <a:r>
              <a:rPr lang="zh-CN" altLang="en-US">
                <a:solidFill>
                  <a:srgbClr val="7F7F7F"/>
                </a:solidFill>
                <a:latin typeface="Arial" panose="020B0604020202020204" pitchFamily="34" charset="0"/>
                <a:ea typeface="宋体" panose="02010600030101010101" pitchFamily="2" charset="-122"/>
              </a:rPr>
              <a:t>对于异步电路，用到时只进行简单分析</a:t>
            </a:r>
            <a:r>
              <a:rPr lang="en-US" altLang="zh-CN">
                <a:solidFill>
                  <a:srgbClr val="7F7F7F"/>
                </a:solidFill>
                <a:latin typeface="Arial" panose="020B0604020202020204" pitchFamily="34" charset="0"/>
                <a:ea typeface="宋体" panose="02010600030101010101" pitchFamily="2" charset="-122"/>
              </a:rPr>
              <a:t>.</a:t>
            </a:r>
            <a:endParaRPr lang="en-US" altLang="zh-CN">
              <a:solidFill>
                <a:srgbClr val="7F7F7F"/>
              </a:solidFill>
              <a:latin typeface="Arial" panose="020B0604020202020204" pitchFamily="34" charset="0"/>
              <a:ea typeface="宋体" panose="02010600030101010101" pitchFamily="2" charset="-122"/>
            </a:endParaRPr>
          </a:p>
        </p:txBody>
      </p:sp>
      <p:sp>
        <p:nvSpPr>
          <p:cNvPr id="14345" name="文本框 1"/>
          <p:cNvSpPr txBox="1"/>
          <p:nvPr/>
        </p:nvSpPr>
        <p:spPr>
          <a:xfrm>
            <a:off x="1398588" y="3005138"/>
            <a:ext cx="3279775" cy="368300"/>
          </a:xfrm>
          <a:prstGeom prst="rect">
            <a:avLst/>
          </a:prstGeom>
          <a:noFill/>
          <a:ln w="9525">
            <a:noFill/>
          </a:ln>
        </p:spPr>
        <p:txBody>
          <a:bodyPr wrap="none" anchor="t" anchorCtr="0">
            <a:spAutoFit/>
          </a:bodyPr>
          <a:p>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特点：</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(1) ...  (2) ... (3) ...</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4346" name="文本框 3"/>
          <p:cNvSpPr txBox="1"/>
          <p:nvPr/>
        </p:nvSpPr>
        <p:spPr>
          <a:xfrm>
            <a:off x="1217613" y="2082800"/>
            <a:ext cx="4089400" cy="922338"/>
          </a:xfrm>
          <a:prstGeom prst="rect">
            <a:avLst/>
          </a:prstGeom>
          <a:noFill/>
          <a:ln w="9525">
            <a:noFill/>
          </a:ln>
        </p:spPr>
        <p:txBody>
          <a:bodyPr wrap="square" anchor="t" anchorCtr="0">
            <a:spAutoFit/>
          </a:bodyPr>
          <a:p>
            <a:pPr>
              <a:lnSpc>
                <a:spcPct val="150000"/>
              </a:lnSpc>
            </a:pPr>
            <a:r>
              <a:rPr lang="zh-CN" altLang="en-US" dirty="0">
                <a:latin typeface="Comic Sans MS" panose="030F0702030302020204" pitchFamily="2" charset="0"/>
                <a:ea typeface="宋体" panose="02010600030101010101" pitchFamily="2" charset="-122"/>
                <a:sym typeface="宋体" panose="02010600030101010101" pitchFamily="2" charset="-122"/>
              </a:rPr>
              <a:t> 内部所有的触发器受同一时钟控制，状态更新是同时进行的。</a:t>
            </a:r>
            <a:endParaRPr lang="zh-CN" altLang="en-US" dirty="0">
              <a:latin typeface="Comic Sans MS" panose="030F0702030302020204" pitchFamily="2" charset="0"/>
              <a:ea typeface="宋体" panose="02010600030101010101" pitchFamily="2" charset="-122"/>
              <a:sym typeface="宋体" panose="02010600030101010101" pitchFamily="2" charset="-122"/>
            </a:endParaRPr>
          </a:p>
        </p:txBody>
      </p:sp>
      <p:sp>
        <p:nvSpPr>
          <p:cNvPr id="14347" name="文本框 4"/>
          <p:cNvSpPr txBox="1"/>
          <p:nvPr/>
        </p:nvSpPr>
        <p:spPr>
          <a:xfrm>
            <a:off x="1398588" y="4614863"/>
            <a:ext cx="3279775" cy="368300"/>
          </a:xfrm>
          <a:prstGeom prst="rect">
            <a:avLst/>
          </a:prstGeom>
          <a:noFill/>
          <a:ln w="9525">
            <a:noFill/>
          </a:ln>
        </p:spPr>
        <p:txBody>
          <a:bodyPr wrap="none" anchor="t" anchorCtr="0">
            <a:spAutoFit/>
          </a:bodyPr>
          <a:p>
            <a:r>
              <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rPr>
              <a:t>特点：</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(1) ...  (2) ... (3) ...</a:t>
            </a:r>
            <a:endParaRPr lang="zh-CN" altLang="en-US"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4348" name="文本框 1"/>
          <p:cNvSpPr txBox="1"/>
          <p:nvPr/>
        </p:nvSpPr>
        <p:spPr>
          <a:xfrm>
            <a:off x="5110163" y="3005138"/>
            <a:ext cx="1843087" cy="368300"/>
          </a:xfrm>
          <a:prstGeom prst="rect">
            <a:avLst/>
          </a:prstGeom>
          <a:noFill/>
          <a:ln w="9525">
            <a:noFill/>
          </a:ln>
        </p:spPr>
        <p:txBody>
          <a:bodyPr wrap="square" anchor="t" anchorCtr="0">
            <a:spAutoFit/>
          </a:bodyPr>
          <a:p>
            <a:r>
              <a:rPr lang="en-US" altLang="zh-CN" dirty="0">
                <a:solidFill>
                  <a:srgbClr val="C0C0C0"/>
                </a:solidFill>
                <a:latin typeface="Comic Sans MS" panose="030F0702030302020204" pitchFamily="2" charset="0"/>
                <a:ea typeface="宋体" panose="02010600030101010101" pitchFamily="2" charset="-122"/>
                <a:sym typeface="宋体" panose="02010600030101010101" pitchFamily="2" charset="-122"/>
              </a:rPr>
              <a:t>CLK:</a:t>
            </a:r>
            <a:r>
              <a:rPr lang="zh-CN" altLang="zh-CN" dirty="0">
                <a:solidFill>
                  <a:srgbClr val="C0C0C0"/>
                </a:solidFill>
                <a:latin typeface="Comic Sans MS" panose="030F0702030302020204" pitchFamily="2" charset="0"/>
                <a:ea typeface="宋体" panose="02010600030101010101" pitchFamily="2" charset="-122"/>
                <a:sym typeface="宋体" panose="02010600030101010101" pitchFamily="2" charset="-122"/>
              </a:rPr>
              <a:t>操作信号！</a:t>
            </a:r>
            <a:endParaRPr lang="zh-CN" altLang="en-US">
              <a:latin typeface="Arial" panose="020B0604020202020204" pitchFamily="34" charset="0"/>
              <a:ea typeface="宋体" panose="02010600030101010101" pitchFamily="2" charset="-122"/>
            </a:endParaRPr>
          </a:p>
        </p:txBody>
      </p:sp>
      <p:sp>
        <p:nvSpPr>
          <p:cNvPr id="14349" name="文本框 2"/>
          <p:cNvSpPr txBox="1"/>
          <p:nvPr/>
        </p:nvSpPr>
        <p:spPr>
          <a:xfrm>
            <a:off x="5162550" y="3848100"/>
            <a:ext cx="1843088" cy="368300"/>
          </a:xfrm>
          <a:prstGeom prst="rect">
            <a:avLst/>
          </a:prstGeom>
          <a:noFill/>
          <a:ln w="9525">
            <a:noFill/>
          </a:ln>
        </p:spPr>
        <p:txBody>
          <a:bodyPr wrap="square" anchor="t" anchorCtr="0">
            <a:spAutoFit/>
          </a:bodyPr>
          <a:p>
            <a:r>
              <a:rPr lang="en-US" altLang="zh-CN" dirty="0">
                <a:solidFill>
                  <a:srgbClr val="C0C0C0"/>
                </a:solidFill>
                <a:latin typeface="Comic Sans MS" panose="030F0702030302020204" pitchFamily="2" charset="0"/>
                <a:ea typeface="宋体" panose="02010600030101010101" pitchFamily="2" charset="-122"/>
                <a:sym typeface="宋体" panose="02010600030101010101" pitchFamily="2" charset="-122"/>
              </a:rPr>
              <a:t>CLK:</a:t>
            </a:r>
            <a:r>
              <a:rPr lang="zh-CN" altLang="en-US" dirty="0">
                <a:solidFill>
                  <a:srgbClr val="C0C0C0"/>
                </a:solidFill>
                <a:latin typeface="Comic Sans MS" panose="030F0702030302020204" pitchFamily="2" charset="0"/>
                <a:ea typeface="宋体" panose="02010600030101010101" pitchFamily="2" charset="-122"/>
                <a:sym typeface="宋体" panose="02010600030101010101" pitchFamily="2" charset="-122"/>
              </a:rPr>
              <a:t>按变量处理</a:t>
            </a:r>
            <a:r>
              <a:rPr lang="en-US" altLang="zh-CN" dirty="0">
                <a:solidFill>
                  <a:srgbClr val="C0C0C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C0C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4350" name="文本框 3"/>
          <p:cNvSpPr txBox="1"/>
          <p:nvPr/>
        </p:nvSpPr>
        <p:spPr>
          <a:xfrm>
            <a:off x="1141413" y="3692525"/>
            <a:ext cx="4021137" cy="922338"/>
          </a:xfrm>
          <a:prstGeom prst="rect">
            <a:avLst/>
          </a:prstGeom>
          <a:noFill/>
          <a:ln w="9525">
            <a:noFill/>
          </a:ln>
        </p:spPr>
        <p:txBody>
          <a:bodyPr wrap="square" anchor="t" anchorCtr="0">
            <a:spAutoFit/>
          </a:bodyPr>
          <a:p>
            <a:pPr>
              <a:lnSpc>
                <a:spcPct val="150000"/>
              </a:lnSpc>
            </a:pPr>
            <a:r>
              <a:rPr lang="zh-CN" altLang="en-US" dirty="0">
                <a:latin typeface="Comic Sans MS" panose="030F0702030302020204" pitchFamily="2" charset="0"/>
                <a:ea typeface="宋体" panose="02010600030101010101" pitchFamily="2" charset="-122"/>
                <a:sym typeface="宋体" panose="02010600030101010101" pitchFamily="2" charset="-122"/>
              </a:rPr>
              <a:t>内部</a:t>
            </a:r>
            <a:r>
              <a:rPr lang="zh-CN" altLang="en-US" dirty="0">
                <a:latin typeface="Comic Sans MS" panose="030F0702030302020204" pitchFamily="2" charset="0"/>
                <a:ea typeface="宋体" panose="02010600030101010101" pitchFamily="2" charset="-122"/>
              </a:rPr>
              <a:t>触发器不完全受同一时钟控制，状态更新不是同时进行的。</a:t>
            </a:r>
            <a:endParaRPr lang="zh-CN" altLang="en-US" dirty="0">
              <a:latin typeface="Comic Sans MS" panose="030F0702030302020204" pitchFamily="2" charset="0"/>
              <a:ea typeface="宋体" panose="02010600030101010101" pitchFamily="2" charset="-122"/>
            </a:endParaRPr>
          </a:p>
        </p:txBody>
      </p:sp>
      <p:sp>
        <p:nvSpPr>
          <p:cNvPr id="14351" name="文本框 4"/>
          <p:cNvSpPr txBox="1"/>
          <p:nvPr/>
        </p:nvSpPr>
        <p:spPr>
          <a:xfrm>
            <a:off x="5368925" y="4614863"/>
            <a:ext cx="1784350" cy="398462"/>
          </a:xfrm>
          <a:prstGeom prst="rect">
            <a:avLst/>
          </a:prstGeom>
          <a:noFill/>
          <a:ln w="9525">
            <a:noFill/>
          </a:ln>
        </p:spPr>
        <p:txBody>
          <a:bodyPr wrap="none" anchor="t" anchorCtr="0">
            <a:spAutoFit/>
          </a:bodyPr>
          <a:p>
            <a:r>
              <a:rPr lang="zh-CN" altLang="en-US" sz="2000" dirty="0">
                <a:solidFill>
                  <a:srgbClr val="C00000"/>
                </a:solidFill>
                <a:latin typeface="Arial" panose="020B0604020202020204" pitchFamily="34" charset="0"/>
                <a:ea typeface="仿宋_GB2312" pitchFamily="1" charset="-122"/>
                <a:sym typeface="宋体" panose="02010600030101010101" pitchFamily="2" charset="-122"/>
              </a:rPr>
              <a:t>◆ </a:t>
            </a:r>
            <a:r>
              <a:rPr lang="zh-CN" altLang="en-US" sz="2000">
                <a:solidFill>
                  <a:srgbClr val="C00000"/>
                </a:solidFill>
                <a:latin typeface="Arial" panose="020B0604020202020204" pitchFamily="34" charset="0"/>
                <a:ea typeface="宋体" panose="02010600030101010101" pitchFamily="2" charset="-122"/>
              </a:rPr>
              <a:t>本章重点：</a:t>
            </a:r>
            <a:endParaRPr lang="zh-CN" altLang="en-US" sz="2000">
              <a:solidFill>
                <a:srgbClr val="C00000"/>
              </a:solidFill>
              <a:latin typeface="Arial" panose="020B0604020202020204" pitchFamily="34" charset="0"/>
              <a:ea typeface="宋体" panose="02010600030101010101" pitchFamily="2" charset="-122"/>
            </a:endParaRPr>
          </a:p>
        </p:txBody>
      </p:sp>
      <p:graphicFrame>
        <p:nvGraphicFramePr>
          <p:cNvPr id="14352" name="对象 -2147482274"/>
          <p:cNvGraphicFramePr>
            <a:graphicFrameLocks noChangeAspect="1"/>
          </p:cNvGraphicFramePr>
          <p:nvPr/>
        </p:nvGraphicFramePr>
        <p:xfrm>
          <a:off x="5543550" y="617538"/>
          <a:ext cx="3141663" cy="2214562"/>
        </p:xfrm>
        <a:graphic>
          <a:graphicData uri="http://schemas.openxmlformats.org/presentationml/2006/ole">
            <mc:AlternateContent xmlns:mc="http://schemas.openxmlformats.org/markup-compatibility/2006">
              <mc:Choice xmlns:v="urn:schemas-microsoft-com:vml" Requires="v">
                <p:oleObj spid="_x0000_s3091" name="" r:id="rId1" imgW="2225040" imgH="1425575" progId="Visio.Drawing.11">
                  <p:embed/>
                </p:oleObj>
              </mc:Choice>
              <mc:Fallback>
                <p:oleObj name="" r:id="rId1" imgW="2225040" imgH="1425575" progId="Visio.Drawing.11">
                  <p:embed/>
                  <p:pic>
                    <p:nvPicPr>
                      <p:cNvPr id="0" name="图片 3090"/>
                      <p:cNvPicPr/>
                      <p:nvPr/>
                    </p:nvPicPr>
                    <p:blipFill>
                      <a:blip r:embed="rId2"/>
                      <a:stretch>
                        <a:fillRect/>
                      </a:stretch>
                    </p:blipFill>
                    <p:spPr>
                      <a:xfrm>
                        <a:off x="5543550" y="617538"/>
                        <a:ext cx="3141663" cy="22145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4337"/>
                                        </p:tgtEl>
                                        <p:attrNameLst>
                                          <p:attrName>style.visibility</p:attrName>
                                        </p:attrNameLst>
                                      </p:cBhvr>
                                      <p:to>
                                        <p:strVal val="visible"/>
                                      </p:to>
                                    </p:set>
                                    <p:anim calcmode="discrete" valueType="clr">
                                      <p:cBhvr override="childStyle">
                                        <p:cTn id="7" dur="80"/>
                                        <p:tgtEl>
                                          <p:spTgt spid="1433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4337"/>
                                        </p:tgtEl>
                                        <p:attrNameLst>
                                          <p:attrName>fillcolor</p:attrName>
                                        </p:attrNameLst>
                                      </p:cBhvr>
                                      <p:tavLst>
                                        <p:tav tm="0">
                                          <p:val>
                                            <p:clrVal>
                                              <a:schemeClr val="accent2"/>
                                            </p:clrVal>
                                          </p:val>
                                        </p:tav>
                                        <p:tav tm="50000">
                                          <p:val>
                                            <p:clrVal>
                                              <a:schemeClr val="hlink"/>
                                            </p:clrVal>
                                          </p:val>
                                        </p:tav>
                                      </p:tavLst>
                                    </p:anim>
                                    <p:set>
                                      <p:cBhvr>
                                        <p:cTn id="9" dur="80"/>
                                        <p:tgtEl>
                                          <p:spTgt spid="1433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340"/>
                                        </p:tgtEl>
                                        <p:attrNameLst>
                                          <p:attrName>style.visibility</p:attrName>
                                        </p:attrNameLst>
                                      </p:cBhvr>
                                      <p:to>
                                        <p:strVal val="visible"/>
                                      </p:to>
                                    </p:set>
                                    <p:animEffect transition="in" filter="wipe(left)">
                                      <p:cBhvr>
                                        <p:cTn id="14" dur="500"/>
                                        <p:tgtEl>
                                          <p:spTgt spid="1434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341"/>
                                        </p:tgtEl>
                                        <p:attrNameLst>
                                          <p:attrName>style.visibility</p:attrName>
                                        </p:attrNameLst>
                                      </p:cBhvr>
                                      <p:to>
                                        <p:strVal val="visible"/>
                                      </p:to>
                                    </p:set>
                                    <p:animEffect transition="in" filter="wipe(left)">
                                      <p:cBhvr>
                                        <p:cTn id="19" dur="500"/>
                                        <p:tgtEl>
                                          <p:spTgt spid="143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338"/>
                                        </p:tgtEl>
                                        <p:attrNameLst>
                                          <p:attrName>style.visibility</p:attrName>
                                        </p:attrNameLst>
                                      </p:cBhvr>
                                      <p:to>
                                        <p:strVal val="visible"/>
                                      </p:to>
                                    </p:set>
                                    <p:animEffect transition="in" filter="wipe(left)">
                                      <p:cBhvr>
                                        <p:cTn id="24" dur="500"/>
                                        <p:tgtEl>
                                          <p:spTgt spid="143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346"/>
                                        </p:tgtEl>
                                        <p:attrNameLst>
                                          <p:attrName>style.visibility</p:attrName>
                                        </p:attrNameLst>
                                      </p:cBhvr>
                                      <p:to>
                                        <p:strVal val="visible"/>
                                      </p:to>
                                    </p:set>
                                    <p:animEffect transition="in" filter="wipe(left)">
                                      <p:cBhvr>
                                        <p:cTn id="29" dur="500"/>
                                        <p:tgtEl>
                                          <p:spTgt spid="143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350"/>
                                        </p:tgtEl>
                                        <p:attrNameLst>
                                          <p:attrName>style.visibility</p:attrName>
                                        </p:attrNameLst>
                                      </p:cBhvr>
                                      <p:to>
                                        <p:strVal val="visible"/>
                                      </p:to>
                                    </p:set>
                                    <p:animEffect transition="in" filter="wipe(left)">
                                      <p:cBhvr>
                                        <p:cTn id="34" dur="500"/>
                                        <p:tgtEl>
                                          <p:spTgt spid="14350"/>
                                        </p:tgtEl>
                                      </p:cBhvr>
                                    </p:animEffec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4345"/>
                                        </p:tgtEl>
                                        <p:attrNameLst>
                                          <p:attrName>style.visibility</p:attrName>
                                        </p:attrNameLst>
                                      </p:cBhvr>
                                      <p:to>
                                        <p:strVal val="visible"/>
                                      </p:to>
                                    </p:set>
                                    <p:anim calcmode="discrete" valueType="clr">
                                      <p:cBhvr override="childStyle">
                                        <p:cTn id="39" dur="80"/>
                                        <p:tgtEl>
                                          <p:spTgt spid="14345"/>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4345"/>
                                        </p:tgtEl>
                                        <p:attrNameLst>
                                          <p:attrName>fillcolor</p:attrName>
                                        </p:attrNameLst>
                                      </p:cBhvr>
                                      <p:tavLst>
                                        <p:tav tm="0">
                                          <p:val>
                                            <p:clrVal>
                                              <a:schemeClr val="accent2"/>
                                            </p:clrVal>
                                          </p:val>
                                        </p:tav>
                                        <p:tav tm="50000">
                                          <p:val>
                                            <p:clrVal>
                                              <a:schemeClr val="hlink"/>
                                            </p:clrVal>
                                          </p:val>
                                        </p:tav>
                                      </p:tavLst>
                                    </p:anim>
                                    <p:set>
                                      <p:cBhvr>
                                        <p:cTn id="41" dur="80"/>
                                        <p:tgtEl>
                                          <p:spTgt spid="14345"/>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3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14347"/>
                                        </p:tgtEl>
                                        <p:attrNameLst>
                                          <p:attrName>style.visibility</p:attrName>
                                        </p:attrNameLst>
                                      </p:cBhvr>
                                      <p:to>
                                        <p:strVal val="visible"/>
                                      </p:to>
                                    </p:set>
                                    <p:anim calcmode="discrete" valueType="clr">
                                      <p:cBhvr override="childStyle">
                                        <p:cTn id="50" dur="80"/>
                                        <p:tgtEl>
                                          <p:spTgt spid="14347"/>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14347"/>
                                        </p:tgtEl>
                                        <p:attrNameLst>
                                          <p:attrName>fillcolor</p:attrName>
                                        </p:attrNameLst>
                                      </p:cBhvr>
                                      <p:tavLst>
                                        <p:tav tm="0">
                                          <p:val>
                                            <p:clrVal>
                                              <a:schemeClr val="accent2"/>
                                            </p:clrVal>
                                          </p:val>
                                        </p:tav>
                                        <p:tav tm="50000">
                                          <p:val>
                                            <p:clrVal>
                                              <a:schemeClr val="hlink"/>
                                            </p:clrVal>
                                          </p:val>
                                        </p:tav>
                                      </p:tavLst>
                                    </p:anim>
                                    <p:set>
                                      <p:cBhvr>
                                        <p:cTn id="52" dur="80"/>
                                        <p:tgtEl>
                                          <p:spTgt spid="14347"/>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3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342"/>
                                        </p:tgtEl>
                                        <p:attrNameLst>
                                          <p:attrName>style.visibility</p:attrName>
                                        </p:attrNameLst>
                                      </p:cBhvr>
                                      <p:to>
                                        <p:strVal val="visible"/>
                                      </p:to>
                                    </p:set>
                                    <p:animEffect transition="in" filter="wipe(left)">
                                      <p:cBhvr>
                                        <p:cTn id="61" dur="500"/>
                                        <p:tgtEl>
                                          <p:spTgt spid="143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0243"/>
                                        </p:tgtEl>
                                        <p:attrNameLst>
                                          <p:attrName>style.visibility</p:attrName>
                                        </p:attrNameLst>
                                      </p:cBhvr>
                                      <p:to>
                                        <p:strVal val="visible"/>
                                      </p:to>
                                    </p:set>
                                    <p:animEffect transition="in" filter="wipe(down)">
                                      <p:cBhvr>
                                        <p:cTn id="66" dur="500"/>
                                        <p:tgtEl>
                                          <p:spTgt spid="10243"/>
                                        </p:tgtEl>
                                      </p:cBhvr>
                                    </p:animEffect>
                                  </p:childTnLst>
                                </p:cTn>
                              </p:par>
                            </p:childTnLst>
                          </p:cTn>
                        </p:par>
                      </p:childTnLst>
                    </p:cTn>
                  </p:par>
                  <p:par>
                    <p:cTn id="67" fill="hold">
                      <p:stCondLst>
                        <p:cond delay="indefinite"/>
                      </p:stCondLst>
                      <p:childTnLst>
                        <p:par>
                          <p:cTn id="68" fill="hold">
                            <p:stCondLst>
                              <p:cond delay="0"/>
                            </p:stCondLst>
                            <p:childTnLst>
                              <p:par>
                                <p:cTn id="69" presetID="27" presetClass="entr" presetSubtype="0" fill="hold" grpId="0" nodeType="clickEffect">
                                  <p:stCondLst>
                                    <p:cond delay="0"/>
                                  </p:stCondLst>
                                  <p:iterate type="lt">
                                    <p:tmPct val="50000"/>
                                  </p:iterate>
                                  <p:childTnLst>
                                    <p:set>
                                      <p:cBhvr>
                                        <p:cTn id="70" dur="1" fill="hold">
                                          <p:stCondLst>
                                            <p:cond delay="0"/>
                                          </p:stCondLst>
                                        </p:cTn>
                                        <p:tgtEl>
                                          <p:spTgt spid="14351"/>
                                        </p:tgtEl>
                                        <p:attrNameLst>
                                          <p:attrName>style.visibility</p:attrName>
                                        </p:attrNameLst>
                                      </p:cBhvr>
                                      <p:to>
                                        <p:strVal val="visible"/>
                                      </p:to>
                                    </p:set>
                                    <p:anim calcmode="discrete" valueType="clr">
                                      <p:cBhvr override="childStyle">
                                        <p:cTn id="71" dur="80"/>
                                        <p:tgtEl>
                                          <p:spTgt spid="14351"/>
                                        </p:tgtEl>
                                        <p:attrNameLst>
                                          <p:attrName>style.color</p:attrName>
                                        </p:attrNameLst>
                                      </p:cBhvr>
                                      <p:tavLst>
                                        <p:tav tm="0">
                                          <p:val>
                                            <p:clrVal>
                                              <a:schemeClr val="accent2"/>
                                            </p:clrVal>
                                          </p:val>
                                        </p:tav>
                                        <p:tav tm="50000">
                                          <p:val>
                                            <p:clrVal>
                                              <a:schemeClr val="hlink"/>
                                            </p:clrVal>
                                          </p:val>
                                        </p:tav>
                                      </p:tavLst>
                                    </p:anim>
                                    <p:anim calcmode="discrete" valueType="clr">
                                      <p:cBhvr>
                                        <p:cTn id="72" dur="80"/>
                                        <p:tgtEl>
                                          <p:spTgt spid="14351"/>
                                        </p:tgtEl>
                                        <p:attrNameLst>
                                          <p:attrName>fillcolor</p:attrName>
                                        </p:attrNameLst>
                                      </p:cBhvr>
                                      <p:tavLst>
                                        <p:tav tm="0">
                                          <p:val>
                                            <p:clrVal>
                                              <a:schemeClr val="accent2"/>
                                            </p:clrVal>
                                          </p:val>
                                        </p:tav>
                                        <p:tav tm="50000">
                                          <p:val>
                                            <p:clrVal>
                                              <a:schemeClr val="hlink"/>
                                            </p:clrVal>
                                          </p:val>
                                        </p:tav>
                                      </p:tavLst>
                                    </p:anim>
                                    <p:set>
                                      <p:cBhvr>
                                        <p:cTn id="73" dur="80"/>
                                        <p:tgtEl>
                                          <p:spTgt spid="14351"/>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7" presetClass="entr" presetSubtype="0" fill="hold" grpId="0" nodeType="clickEffect">
                                  <p:stCondLst>
                                    <p:cond delay="0"/>
                                  </p:stCondLst>
                                  <p:iterate type="lt">
                                    <p:tmPct val="50000"/>
                                  </p:iterate>
                                  <p:childTnLst>
                                    <p:set>
                                      <p:cBhvr>
                                        <p:cTn id="77" dur="1" fill="hold">
                                          <p:stCondLst>
                                            <p:cond delay="0"/>
                                          </p:stCondLst>
                                        </p:cTn>
                                        <p:tgtEl>
                                          <p:spTgt spid="14343"/>
                                        </p:tgtEl>
                                        <p:attrNameLst>
                                          <p:attrName>style.visibility</p:attrName>
                                        </p:attrNameLst>
                                      </p:cBhvr>
                                      <p:to>
                                        <p:strVal val="visible"/>
                                      </p:to>
                                    </p:set>
                                    <p:anim calcmode="discrete" valueType="clr">
                                      <p:cBhvr override="childStyle">
                                        <p:cTn id="78" dur="80"/>
                                        <p:tgtEl>
                                          <p:spTgt spid="14343"/>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14343"/>
                                        </p:tgtEl>
                                        <p:attrNameLst>
                                          <p:attrName>fillcolor</p:attrName>
                                        </p:attrNameLst>
                                      </p:cBhvr>
                                      <p:tavLst>
                                        <p:tav tm="0">
                                          <p:val>
                                            <p:clrVal>
                                              <a:schemeClr val="accent2"/>
                                            </p:clrVal>
                                          </p:val>
                                        </p:tav>
                                        <p:tav tm="50000">
                                          <p:val>
                                            <p:clrVal>
                                              <a:schemeClr val="hlink"/>
                                            </p:clrVal>
                                          </p:val>
                                        </p:tav>
                                      </p:tavLst>
                                    </p:anim>
                                    <p:set>
                                      <p:cBhvr>
                                        <p:cTn id="80" dur="80"/>
                                        <p:tgtEl>
                                          <p:spTgt spid="14343"/>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27" presetClass="entr" presetSubtype="0" fill="hold" grpId="0" nodeType="clickEffect">
                                  <p:stCondLst>
                                    <p:cond delay="0"/>
                                  </p:stCondLst>
                                  <p:iterate type="lt">
                                    <p:tmPct val="50000"/>
                                  </p:iterate>
                                  <p:childTnLst>
                                    <p:set>
                                      <p:cBhvr>
                                        <p:cTn id="84" dur="1" fill="hold">
                                          <p:stCondLst>
                                            <p:cond delay="0"/>
                                          </p:stCondLst>
                                        </p:cTn>
                                        <p:tgtEl>
                                          <p:spTgt spid="14344"/>
                                        </p:tgtEl>
                                        <p:attrNameLst>
                                          <p:attrName>style.visibility</p:attrName>
                                        </p:attrNameLst>
                                      </p:cBhvr>
                                      <p:to>
                                        <p:strVal val="visible"/>
                                      </p:to>
                                    </p:set>
                                    <p:anim calcmode="discrete" valueType="clr">
                                      <p:cBhvr override="childStyle">
                                        <p:cTn id="85" dur="80"/>
                                        <p:tgtEl>
                                          <p:spTgt spid="14344"/>
                                        </p:tgtEl>
                                        <p:attrNameLst>
                                          <p:attrName>style.color</p:attrName>
                                        </p:attrNameLst>
                                      </p:cBhvr>
                                      <p:tavLst>
                                        <p:tav tm="0">
                                          <p:val>
                                            <p:clrVal>
                                              <a:schemeClr val="accent2"/>
                                            </p:clrVal>
                                          </p:val>
                                        </p:tav>
                                        <p:tav tm="50000">
                                          <p:val>
                                            <p:clrVal>
                                              <a:schemeClr val="hlink"/>
                                            </p:clrVal>
                                          </p:val>
                                        </p:tav>
                                      </p:tavLst>
                                    </p:anim>
                                    <p:anim calcmode="discrete" valueType="clr">
                                      <p:cBhvr>
                                        <p:cTn id="86" dur="80"/>
                                        <p:tgtEl>
                                          <p:spTgt spid="14344"/>
                                        </p:tgtEl>
                                        <p:attrNameLst>
                                          <p:attrName>fillcolor</p:attrName>
                                        </p:attrNameLst>
                                      </p:cBhvr>
                                      <p:tavLst>
                                        <p:tav tm="0">
                                          <p:val>
                                            <p:clrVal>
                                              <a:schemeClr val="accent2"/>
                                            </p:clrVal>
                                          </p:val>
                                        </p:tav>
                                        <p:tav tm="50000">
                                          <p:val>
                                            <p:clrVal>
                                              <a:schemeClr val="hlink"/>
                                            </p:clrVal>
                                          </p:val>
                                        </p:tav>
                                      </p:tavLst>
                                    </p:anim>
                                    <p:set>
                                      <p:cBhvr>
                                        <p:cTn id="87" dur="80"/>
                                        <p:tgtEl>
                                          <p:spTgt spid="1434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 grpId="0"/>
      <p:bldP spid="14337" grpId="1"/>
      <p:bldP spid="14340" grpId="0"/>
      <p:bldP spid="14340" grpId="1"/>
      <p:bldP spid="14341" grpId="0"/>
      <p:bldP spid="14341" grpId="1"/>
      <p:bldP spid="14346" grpId="0"/>
      <p:bldP spid="14346" grpId="1"/>
      <p:bldP spid="14345" grpId="0"/>
      <p:bldP spid="14345" grpId="1"/>
      <p:bldP spid="14348" grpId="0"/>
      <p:bldP spid="14348" grpId="1"/>
      <p:bldP spid="14338" grpId="0"/>
      <p:bldP spid="14338" grpId="1"/>
      <p:bldP spid="14350" grpId="0"/>
      <p:bldP spid="14350" grpId="1"/>
      <p:bldP spid="14347" grpId="0"/>
      <p:bldP spid="14347" grpId="1"/>
      <p:bldP spid="14349" grpId="0"/>
      <p:bldP spid="14349" grpId="1"/>
      <p:bldP spid="14342" grpId="0"/>
      <p:bldP spid="14342" grpId="1"/>
      <p:bldP spid="10243" grpId="0"/>
      <p:bldP spid="10243" grpId="1"/>
      <p:bldP spid="14351" grpId="0"/>
      <p:bldP spid="14351" grpId="1"/>
      <p:bldP spid="14343" grpId="0"/>
      <p:bldP spid="14343" grpId="1"/>
      <p:bldP spid="14344" grpId="0"/>
      <p:bldP spid="1434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文本框 4"/>
          <p:cNvSpPr txBox="1"/>
          <p:nvPr/>
        </p:nvSpPr>
        <p:spPr>
          <a:xfrm>
            <a:off x="671513" y="665163"/>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96258" name="文本框 3"/>
          <p:cNvSpPr txBox="1"/>
          <p:nvPr/>
        </p:nvSpPr>
        <p:spPr>
          <a:xfrm>
            <a:off x="781050" y="1066800"/>
            <a:ext cx="7747000" cy="2168525"/>
          </a:xfrm>
          <a:prstGeom prst="rect">
            <a:avLst/>
          </a:prstGeom>
          <a:noFill/>
          <a:ln w="9525">
            <a:noFill/>
          </a:ln>
        </p:spPr>
        <p:txBody>
          <a:bodyPr wrap="square" anchor="t" anchorCtr="0">
            <a:spAutoFit/>
          </a:bodyPr>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6-23. 能否用一个74HC160改接为四种进制，当S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=00时为十进制，S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=01时为五进制，S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=10时为八进制，S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S</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=11时为六进制？说明设计思想，并画出设计图。</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a:p>
            <a:pPr>
              <a:lnSpc>
                <a:spcPct val="150000"/>
              </a:lnSpc>
            </a:pP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6-24. 能否用一个74HC160改接为八种进制，当A</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a:t>
            </a:r>
            <a:r>
              <a:rPr lang="zh-CN"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=000~111时，分别实现2~9进制？说明设计思想，并画出设计图。</a:t>
            </a:r>
            <a:endParaRPr lang="zh-CN"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6257"/>
                                        </p:tgtEl>
                                        <p:attrNameLst>
                                          <p:attrName>style.visibility</p:attrName>
                                        </p:attrNameLst>
                                      </p:cBhvr>
                                      <p:to>
                                        <p:strVal val="visible"/>
                                      </p:to>
                                    </p:set>
                                    <p:anim calcmode="discrete" valueType="clr">
                                      <p:cBhvr override="childStyle">
                                        <p:cTn id="7" dur="80"/>
                                        <p:tgtEl>
                                          <p:spTgt spid="9625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6257"/>
                                        </p:tgtEl>
                                        <p:attrNameLst>
                                          <p:attrName>fillcolor</p:attrName>
                                        </p:attrNameLst>
                                      </p:cBhvr>
                                      <p:tavLst>
                                        <p:tav tm="0">
                                          <p:val>
                                            <p:clrVal>
                                              <a:schemeClr val="accent2"/>
                                            </p:clrVal>
                                          </p:val>
                                        </p:tav>
                                        <p:tav tm="50000">
                                          <p:val>
                                            <p:clrVal>
                                              <a:schemeClr val="hlink"/>
                                            </p:clrVal>
                                          </p:val>
                                        </p:tav>
                                      </p:tavLst>
                                    </p:anim>
                                    <p:set>
                                      <p:cBhvr>
                                        <p:cTn id="9" dur="80"/>
                                        <p:tgtEl>
                                          <p:spTgt spid="9625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6258"/>
                                        </p:tgtEl>
                                        <p:attrNameLst>
                                          <p:attrName>style.visibility</p:attrName>
                                        </p:attrNameLst>
                                      </p:cBhvr>
                                      <p:to>
                                        <p:strVal val="visible"/>
                                      </p:to>
                                    </p:set>
                                    <p:animEffect transition="in" filter="wipe(left)">
                                      <p:cBhvr>
                                        <p:cTn id="14" dur="5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7" grpId="0"/>
      <p:bldP spid="96257" grpId="1"/>
      <p:bldP spid="96258" grpId="0"/>
      <p:bldP spid="96258"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矩形 53249"/>
          <p:cNvSpPr/>
          <p:nvPr/>
        </p:nvSpPr>
        <p:spPr>
          <a:xfrm>
            <a:off x="693738" y="631825"/>
            <a:ext cx="2663825"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4. </a:t>
            </a:r>
            <a:r>
              <a:rPr lang="zh-CN" altLang="en-US" sz="2400" dirty="0">
                <a:solidFill>
                  <a:srgbClr val="C00000"/>
                </a:solidFill>
                <a:latin typeface="Arial" panose="020B0604020202020204" pitchFamily="34" charset="0"/>
                <a:ea typeface="宋体" panose="02010600030101010101" pitchFamily="2" charset="-122"/>
              </a:rPr>
              <a:t>两种特殊计数器</a:t>
            </a:r>
            <a:endParaRPr lang="zh-CN" altLang="en-US" sz="2400" dirty="0">
              <a:solidFill>
                <a:srgbClr val="C00000"/>
              </a:solidFill>
              <a:latin typeface="Arial" panose="020B0604020202020204" pitchFamily="34" charset="0"/>
              <a:ea typeface="宋体" panose="02010600030101010101" pitchFamily="2" charset="-122"/>
            </a:endParaRPr>
          </a:p>
        </p:txBody>
      </p:sp>
      <p:graphicFrame>
        <p:nvGraphicFramePr>
          <p:cNvPr id="97282" name="对象 -2147481872"/>
          <p:cNvGraphicFramePr>
            <a:graphicFrameLocks noChangeAspect="1"/>
          </p:cNvGraphicFramePr>
          <p:nvPr/>
        </p:nvGraphicFramePr>
        <p:xfrm>
          <a:off x="1924050" y="2514600"/>
          <a:ext cx="4611688" cy="1497013"/>
        </p:xfrm>
        <a:graphic>
          <a:graphicData uri="http://schemas.openxmlformats.org/presentationml/2006/ole">
            <mc:AlternateContent xmlns:mc="http://schemas.openxmlformats.org/markup-compatibility/2006">
              <mc:Choice xmlns:v="urn:schemas-microsoft-com:vml" Requires="v">
                <p:oleObj spid="_x0000_s3220" name="" r:id="rId1" imgW="7683500" imgH="2501900" progId="Visio.Drawing.11">
                  <p:embed/>
                </p:oleObj>
              </mc:Choice>
              <mc:Fallback>
                <p:oleObj name="" r:id="rId1" imgW="7683500" imgH="2501900" progId="Visio.Drawing.11">
                  <p:embed/>
                  <p:pic>
                    <p:nvPicPr>
                      <p:cNvPr id="0" name="图片 3219"/>
                      <p:cNvPicPr/>
                      <p:nvPr/>
                    </p:nvPicPr>
                    <p:blipFill>
                      <a:blip r:embed="rId2"/>
                      <a:stretch>
                        <a:fillRect/>
                      </a:stretch>
                    </p:blipFill>
                    <p:spPr>
                      <a:xfrm>
                        <a:off x="1924050" y="2514600"/>
                        <a:ext cx="4611688" cy="1497013"/>
                      </a:xfrm>
                      <a:prstGeom prst="rect">
                        <a:avLst/>
                      </a:prstGeom>
                      <a:noFill/>
                      <a:ln w="38100">
                        <a:noFill/>
                        <a:miter/>
                      </a:ln>
                    </p:spPr>
                  </p:pic>
                </p:oleObj>
              </mc:Fallback>
            </mc:AlternateContent>
          </a:graphicData>
        </a:graphic>
      </p:graphicFrame>
      <p:graphicFrame>
        <p:nvGraphicFramePr>
          <p:cNvPr id="97283" name="对象 -2147482235"/>
          <p:cNvGraphicFramePr/>
          <p:nvPr/>
        </p:nvGraphicFramePr>
        <p:xfrm>
          <a:off x="1924050" y="1092200"/>
          <a:ext cx="4560888" cy="1227138"/>
        </p:xfrm>
        <a:graphic>
          <a:graphicData uri="http://schemas.openxmlformats.org/presentationml/2006/ole">
            <mc:AlternateContent xmlns:mc="http://schemas.openxmlformats.org/markup-compatibility/2006">
              <mc:Choice xmlns:v="urn:schemas-microsoft-com:vml" Requires="v">
                <p:oleObj spid="_x0000_s3221" name="" r:id="rId3" imgW="6629400" imgH="2133600" progId="Visio.Drawing.11">
                  <p:embed/>
                </p:oleObj>
              </mc:Choice>
              <mc:Fallback>
                <p:oleObj name="" r:id="rId3" imgW="6629400" imgH="2133600" progId="Visio.Drawing.11">
                  <p:embed/>
                  <p:pic>
                    <p:nvPicPr>
                      <p:cNvPr id="0" name="图片 3220"/>
                      <p:cNvPicPr/>
                      <p:nvPr/>
                    </p:nvPicPr>
                    <p:blipFill>
                      <a:blip r:embed="rId4"/>
                      <a:stretch>
                        <a:fillRect/>
                      </a:stretch>
                    </p:blipFill>
                    <p:spPr>
                      <a:xfrm>
                        <a:off x="1924050" y="1092200"/>
                        <a:ext cx="4560888" cy="1227138"/>
                      </a:xfrm>
                      <a:prstGeom prst="rect">
                        <a:avLst/>
                      </a:prstGeom>
                      <a:noFill/>
                      <a:ln w="38100">
                        <a:noFill/>
                        <a:miter/>
                      </a:ln>
                    </p:spPr>
                  </p:pic>
                </p:oleObj>
              </mc:Fallback>
            </mc:AlternateContent>
          </a:graphicData>
        </a:graphic>
      </p:graphicFrame>
      <p:sp>
        <p:nvSpPr>
          <p:cNvPr id="97284" name="文本框 22530"/>
          <p:cNvSpPr txBox="1"/>
          <p:nvPr/>
        </p:nvSpPr>
        <p:spPr>
          <a:xfrm>
            <a:off x="6811963" y="1552575"/>
            <a:ext cx="1389062" cy="644525"/>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4-Bit Register</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97285" name="文本框 22530"/>
          <p:cNvSpPr txBox="1"/>
          <p:nvPr/>
        </p:nvSpPr>
        <p:spPr>
          <a:xfrm>
            <a:off x="6888163" y="2878138"/>
            <a:ext cx="1236662" cy="922337"/>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4-Bit Shift Register</a:t>
            </a:r>
            <a:endParaRPr lang="en-US" altLang="zh-CN" dirty="0">
              <a:solidFill>
                <a:srgbClr val="0070C0"/>
              </a:solidFill>
              <a:latin typeface="Comic Sans MS" panose="030F0702030302020204" pitchFamily="2" charset="0"/>
              <a:ea typeface="宋体" panose="02010600030101010101" pitchFamily="2" charset="-122"/>
            </a:endParaRPr>
          </a:p>
        </p:txBody>
      </p:sp>
      <p:pic>
        <p:nvPicPr>
          <p:cNvPr id="97286" name="图片 62467"/>
          <p:cNvPicPr>
            <a:picLocks noChangeAspect="1"/>
          </p:cNvPicPr>
          <p:nvPr/>
        </p:nvPicPr>
        <p:blipFill>
          <a:blip r:embed="rId5"/>
          <a:srcRect b="17397"/>
          <a:stretch>
            <a:fillRect/>
          </a:stretch>
        </p:blipFill>
        <p:spPr>
          <a:xfrm>
            <a:off x="506413" y="4760913"/>
            <a:ext cx="4213225" cy="1268412"/>
          </a:xfrm>
          <a:prstGeom prst="rect">
            <a:avLst/>
          </a:prstGeom>
          <a:noFill/>
          <a:ln w="9525">
            <a:noFill/>
          </a:ln>
        </p:spPr>
      </p:pic>
      <p:pic>
        <p:nvPicPr>
          <p:cNvPr id="97287" name="图片 64514"/>
          <p:cNvPicPr>
            <a:picLocks noChangeAspect="1"/>
          </p:cNvPicPr>
          <p:nvPr/>
        </p:nvPicPr>
        <p:blipFill>
          <a:blip r:embed="rId6"/>
          <a:srcRect b="21184"/>
          <a:stretch>
            <a:fillRect/>
          </a:stretch>
        </p:blipFill>
        <p:spPr>
          <a:xfrm>
            <a:off x="4784725" y="4692650"/>
            <a:ext cx="4287838" cy="1258888"/>
          </a:xfrm>
          <a:prstGeom prst="rect">
            <a:avLst/>
          </a:prstGeom>
          <a:noFill/>
          <a:ln w="9525">
            <a:noFill/>
          </a:ln>
        </p:spPr>
      </p:pic>
      <p:sp>
        <p:nvSpPr>
          <p:cNvPr id="5" name="下箭头 4"/>
          <p:cNvSpPr/>
          <p:nvPr/>
        </p:nvSpPr>
        <p:spPr>
          <a:xfrm>
            <a:off x="7185025" y="2438400"/>
            <a:ext cx="215900" cy="28733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 name="下箭头 5"/>
          <p:cNvSpPr/>
          <p:nvPr/>
        </p:nvSpPr>
        <p:spPr>
          <a:xfrm>
            <a:off x="2925763" y="4321175"/>
            <a:ext cx="215900" cy="28733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 name="下箭头 6"/>
          <p:cNvSpPr/>
          <p:nvPr/>
        </p:nvSpPr>
        <p:spPr>
          <a:xfrm>
            <a:off x="5986463" y="4279900"/>
            <a:ext cx="215900" cy="287338"/>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7291" name="文本框 22530"/>
          <p:cNvSpPr txBox="1"/>
          <p:nvPr/>
        </p:nvSpPr>
        <p:spPr>
          <a:xfrm>
            <a:off x="1081088" y="4279900"/>
            <a:ext cx="1709737"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Ring Counter</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97292" name="文本框 22530"/>
          <p:cNvSpPr txBox="1"/>
          <p:nvPr/>
        </p:nvSpPr>
        <p:spPr>
          <a:xfrm>
            <a:off x="6310313" y="4279900"/>
            <a:ext cx="2624137" cy="368300"/>
          </a:xfrm>
          <a:prstGeom prst="rect">
            <a:avLst/>
          </a:prstGeom>
          <a:noFill/>
          <a:ln w="9525">
            <a:noFill/>
          </a:ln>
        </p:spPr>
        <p:txBody>
          <a:bodyPr wrap="squar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Twisted-Ring Counter</a:t>
            </a:r>
            <a:endParaRPr lang="en-US" altLang="zh-CN" dirty="0">
              <a:solidFill>
                <a:srgbClr val="0070C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7281"/>
                                        </p:tgtEl>
                                        <p:attrNameLst>
                                          <p:attrName>style.visibility</p:attrName>
                                        </p:attrNameLst>
                                      </p:cBhvr>
                                      <p:to>
                                        <p:strVal val="visible"/>
                                      </p:to>
                                    </p:set>
                                    <p:anim calcmode="discrete" valueType="clr">
                                      <p:cBhvr override="childStyle">
                                        <p:cTn id="7" dur="80"/>
                                        <p:tgtEl>
                                          <p:spTgt spid="9728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7281"/>
                                        </p:tgtEl>
                                        <p:attrNameLst>
                                          <p:attrName>fillcolor</p:attrName>
                                        </p:attrNameLst>
                                      </p:cBhvr>
                                      <p:tavLst>
                                        <p:tav tm="0">
                                          <p:val>
                                            <p:clrVal>
                                              <a:schemeClr val="accent2"/>
                                            </p:clrVal>
                                          </p:val>
                                        </p:tav>
                                        <p:tav tm="50000">
                                          <p:val>
                                            <p:clrVal>
                                              <a:schemeClr val="hlink"/>
                                            </p:clrVal>
                                          </p:val>
                                        </p:tav>
                                      </p:tavLst>
                                    </p:anim>
                                    <p:set>
                                      <p:cBhvr>
                                        <p:cTn id="9" dur="80"/>
                                        <p:tgtEl>
                                          <p:spTgt spid="9728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7283"/>
                                        </p:tgtEl>
                                        <p:attrNameLst>
                                          <p:attrName>style.visibility</p:attrName>
                                        </p:attrNameLst>
                                      </p:cBhvr>
                                      <p:to>
                                        <p:strVal val="visible"/>
                                      </p:to>
                                    </p:set>
                                    <p:animEffect transition="in" filter="dissolve">
                                      <p:cBhvr>
                                        <p:cTn id="14" dur="500"/>
                                        <p:tgtEl>
                                          <p:spTgt spid="97283"/>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97284"/>
                                        </p:tgtEl>
                                        <p:attrNameLst>
                                          <p:attrName>style.visibility</p:attrName>
                                        </p:attrNameLst>
                                      </p:cBhvr>
                                      <p:to>
                                        <p:strVal val="visible"/>
                                      </p:to>
                                    </p:set>
                                    <p:anim calcmode="discrete" valueType="clr">
                                      <p:cBhvr override="childStyle">
                                        <p:cTn id="19" dur="80"/>
                                        <p:tgtEl>
                                          <p:spTgt spid="9728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7284"/>
                                        </p:tgtEl>
                                        <p:attrNameLst>
                                          <p:attrName>fillcolor</p:attrName>
                                        </p:attrNameLst>
                                      </p:cBhvr>
                                      <p:tavLst>
                                        <p:tav tm="0">
                                          <p:val>
                                            <p:clrVal>
                                              <a:schemeClr val="accent2"/>
                                            </p:clrVal>
                                          </p:val>
                                        </p:tav>
                                        <p:tav tm="50000">
                                          <p:val>
                                            <p:clrVal>
                                              <a:schemeClr val="hlink"/>
                                            </p:clrVal>
                                          </p:val>
                                        </p:tav>
                                      </p:tavLst>
                                    </p:anim>
                                    <p:set>
                                      <p:cBhvr>
                                        <p:cTn id="21" dur="80"/>
                                        <p:tgtEl>
                                          <p:spTgt spid="97284"/>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7282"/>
                                        </p:tgtEl>
                                        <p:attrNameLst>
                                          <p:attrName>style.visibility</p:attrName>
                                        </p:attrNameLst>
                                      </p:cBhvr>
                                      <p:to>
                                        <p:strVal val="visible"/>
                                      </p:to>
                                    </p:set>
                                    <p:animEffect transition="in" filter="dissolve">
                                      <p:cBhvr>
                                        <p:cTn id="26" dur="500"/>
                                        <p:tgtEl>
                                          <p:spTgt spid="9728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par>
                          <p:cTn id="31" fill="hold">
                            <p:stCondLst>
                              <p:cond delay="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97285"/>
                                        </p:tgtEl>
                                        <p:attrNameLst>
                                          <p:attrName>style.visibility</p:attrName>
                                        </p:attrNameLst>
                                      </p:cBhvr>
                                      <p:to>
                                        <p:strVal val="visible"/>
                                      </p:to>
                                    </p:set>
                                    <p:anim calcmode="discrete" valueType="clr">
                                      <p:cBhvr override="childStyle">
                                        <p:cTn id="34" dur="80"/>
                                        <p:tgtEl>
                                          <p:spTgt spid="97285"/>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97285"/>
                                        </p:tgtEl>
                                        <p:attrNameLst>
                                          <p:attrName>fillcolor</p:attrName>
                                        </p:attrNameLst>
                                      </p:cBhvr>
                                      <p:tavLst>
                                        <p:tav tm="0">
                                          <p:val>
                                            <p:clrVal>
                                              <a:schemeClr val="accent2"/>
                                            </p:clrVal>
                                          </p:val>
                                        </p:tav>
                                        <p:tav tm="50000">
                                          <p:val>
                                            <p:clrVal>
                                              <a:schemeClr val="hlink"/>
                                            </p:clrVal>
                                          </p:val>
                                        </p:tav>
                                      </p:tavLst>
                                    </p:anim>
                                    <p:set>
                                      <p:cBhvr>
                                        <p:cTn id="36" dur="80"/>
                                        <p:tgtEl>
                                          <p:spTgt spid="97285"/>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par>
                          <p:cTn id="41" fill="hold">
                            <p:stCondLst>
                              <p:cond delay="0"/>
                            </p:stCondLst>
                            <p:childTnLst>
                              <p:par>
                                <p:cTn id="42" presetID="9" presetClass="entr" presetSubtype="0" fill="hold" nodeType="afterEffect">
                                  <p:stCondLst>
                                    <p:cond delay="0"/>
                                  </p:stCondLst>
                                  <p:childTnLst>
                                    <p:set>
                                      <p:cBhvr>
                                        <p:cTn id="43" dur="1" fill="hold">
                                          <p:stCondLst>
                                            <p:cond delay="0"/>
                                          </p:stCondLst>
                                        </p:cTn>
                                        <p:tgtEl>
                                          <p:spTgt spid="97286"/>
                                        </p:tgtEl>
                                        <p:attrNameLst>
                                          <p:attrName>style.visibility</p:attrName>
                                        </p:attrNameLst>
                                      </p:cBhvr>
                                      <p:to>
                                        <p:strVal val="visible"/>
                                      </p:to>
                                    </p:set>
                                    <p:animEffect transition="in" filter="dissolve">
                                      <p:cBhvr>
                                        <p:cTn id="44" dur="500"/>
                                        <p:tgtEl>
                                          <p:spTgt spid="97286"/>
                                        </p:tgtEl>
                                      </p:cBhvr>
                                    </p:animEffec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97291"/>
                                        </p:tgtEl>
                                        <p:attrNameLst>
                                          <p:attrName>style.visibility</p:attrName>
                                        </p:attrNameLst>
                                      </p:cBhvr>
                                      <p:to>
                                        <p:strVal val="visible"/>
                                      </p:to>
                                    </p:set>
                                    <p:anim calcmode="discrete" valueType="clr">
                                      <p:cBhvr override="childStyle">
                                        <p:cTn id="49" dur="80"/>
                                        <p:tgtEl>
                                          <p:spTgt spid="97291"/>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97291"/>
                                        </p:tgtEl>
                                        <p:attrNameLst>
                                          <p:attrName>fillcolor</p:attrName>
                                        </p:attrNameLst>
                                      </p:cBhvr>
                                      <p:tavLst>
                                        <p:tav tm="0">
                                          <p:val>
                                            <p:clrVal>
                                              <a:schemeClr val="accent2"/>
                                            </p:clrVal>
                                          </p:val>
                                        </p:tav>
                                        <p:tav tm="50000">
                                          <p:val>
                                            <p:clrVal>
                                              <a:schemeClr val="hlink"/>
                                            </p:clrVal>
                                          </p:val>
                                        </p:tav>
                                      </p:tavLst>
                                    </p:anim>
                                    <p:set>
                                      <p:cBhvr>
                                        <p:cTn id="51" dur="80"/>
                                        <p:tgtEl>
                                          <p:spTgt spid="97291"/>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par>
                          <p:cTn id="56" fill="hold">
                            <p:stCondLst>
                              <p:cond delay="0"/>
                            </p:stCondLst>
                            <p:childTnLst>
                              <p:par>
                                <p:cTn id="57" presetID="9" presetClass="entr" presetSubtype="0" fill="hold" nodeType="afterEffect">
                                  <p:stCondLst>
                                    <p:cond delay="0"/>
                                  </p:stCondLst>
                                  <p:childTnLst>
                                    <p:set>
                                      <p:cBhvr>
                                        <p:cTn id="58" dur="1" fill="hold">
                                          <p:stCondLst>
                                            <p:cond delay="0"/>
                                          </p:stCondLst>
                                        </p:cTn>
                                        <p:tgtEl>
                                          <p:spTgt spid="97287"/>
                                        </p:tgtEl>
                                        <p:attrNameLst>
                                          <p:attrName>style.visibility</p:attrName>
                                        </p:attrNameLst>
                                      </p:cBhvr>
                                      <p:to>
                                        <p:strVal val="visible"/>
                                      </p:to>
                                    </p:set>
                                    <p:animEffect transition="in" filter="dissolve">
                                      <p:cBhvr>
                                        <p:cTn id="59" dur="500"/>
                                        <p:tgtEl>
                                          <p:spTgt spid="97287"/>
                                        </p:tgtEl>
                                      </p:cBhvr>
                                    </p:animEffect>
                                  </p:childTnLst>
                                </p:cTn>
                              </p:par>
                            </p:childTnLst>
                          </p:cTn>
                        </p:par>
                      </p:childTnLst>
                    </p:cTn>
                  </p:par>
                  <p:par>
                    <p:cTn id="60" fill="hold">
                      <p:stCondLst>
                        <p:cond delay="indefinite"/>
                      </p:stCondLst>
                      <p:childTnLst>
                        <p:par>
                          <p:cTn id="61" fill="hold">
                            <p:stCondLst>
                              <p:cond delay="0"/>
                            </p:stCondLst>
                            <p:childTnLst>
                              <p:par>
                                <p:cTn id="62" presetID="27" presetClass="entr" presetSubtype="0" fill="hold" grpId="0" nodeType="clickEffect">
                                  <p:stCondLst>
                                    <p:cond delay="0"/>
                                  </p:stCondLst>
                                  <p:iterate type="lt">
                                    <p:tmPct val="50000"/>
                                  </p:iterate>
                                  <p:childTnLst>
                                    <p:set>
                                      <p:cBhvr>
                                        <p:cTn id="63" dur="1" fill="hold">
                                          <p:stCondLst>
                                            <p:cond delay="0"/>
                                          </p:stCondLst>
                                        </p:cTn>
                                        <p:tgtEl>
                                          <p:spTgt spid="97292"/>
                                        </p:tgtEl>
                                        <p:attrNameLst>
                                          <p:attrName>style.visibility</p:attrName>
                                        </p:attrNameLst>
                                      </p:cBhvr>
                                      <p:to>
                                        <p:strVal val="visible"/>
                                      </p:to>
                                    </p:set>
                                    <p:anim calcmode="discrete" valueType="clr">
                                      <p:cBhvr override="childStyle">
                                        <p:cTn id="64" dur="80"/>
                                        <p:tgtEl>
                                          <p:spTgt spid="97292"/>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97292"/>
                                        </p:tgtEl>
                                        <p:attrNameLst>
                                          <p:attrName>fillcolor</p:attrName>
                                        </p:attrNameLst>
                                      </p:cBhvr>
                                      <p:tavLst>
                                        <p:tav tm="0">
                                          <p:val>
                                            <p:clrVal>
                                              <a:schemeClr val="accent2"/>
                                            </p:clrVal>
                                          </p:val>
                                        </p:tav>
                                        <p:tav tm="50000">
                                          <p:val>
                                            <p:clrVal>
                                              <a:schemeClr val="hlink"/>
                                            </p:clrVal>
                                          </p:val>
                                        </p:tav>
                                      </p:tavLst>
                                    </p:anim>
                                    <p:set>
                                      <p:cBhvr>
                                        <p:cTn id="66" dur="80"/>
                                        <p:tgtEl>
                                          <p:spTgt spid="9729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1" grpId="0"/>
      <p:bldP spid="97281" grpId="1"/>
      <p:bldP spid="97284" grpId="0"/>
      <p:bldP spid="97284" grpId="1"/>
      <p:bldP spid="5" grpId="0" animBg="1"/>
      <p:bldP spid="5" grpId="1" animBg="1"/>
      <p:bldP spid="97285" grpId="0"/>
      <p:bldP spid="97285" grpId="1"/>
      <p:bldP spid="6" grpId="0" bldLvl="0" animBg="1"/>
      <p:bldP spid="6" grpId="1" animBg="1"/>
      <p:bldP spid="97291" grpId="0"/>
      <p:bldP spid="97291" grpId="1"/>
      <p:bldP spid="7" grpId="0" bldLvl="0" animBg="1"/>
      <p:bldP spid="7" grpId="1" animBg="1"/>
      <p:bldP spid="97292" grpId="0"/>
      <p:bldP spid="9729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矩形 53251"/>
          <p:cNvSpPr/>
          <p:nvPr/>
        </p:nvSpPr>
        <p:spPr>
          <a:xfrm>
            <a:off x="771525" y="654050"/>
            <a:ext cx="2676525" cy="398463"/>
          </a:xfrm>
          <a:prstGeom prst="rect">
            <a:avLst/>
          </a:prstGeom>
          <a:noFill/>
          <a:ln w="9525">
            <a:noFill/>
          </a:ln>
        </p:spPr>
        <p:txBody>
          <a:bodyPr wrap="square" anchor="t" anchorCtr="0">
            <a:spAutoFit/>
          </a:bodyPr>
          <a:p>
            <a:pPr eaLnBrk="0" hangingPunct="0"/>
            <a:r>
              <a:rPr lang="en-US" altLang="zh-CN" sz="2000" dirty="0">
                <a:solidFill>
                  <a:srgbClr val="C00000"/>
                </a:solidFill>
                <a:latin typeface="Comic Sans MS" panose="030F0702030302020204" pitchFamily="2" charset="0"/>
                <a:ea typeface="宋体" panose="02010600030101010101" pitchFamily="2" charset="-122"/>
              </a:rPr>
              <a:t>(1) </a:t>
            </a:r>
            <a:r>
              <a:rPr lang="zh-CN" altLang="en-US" sz="2000" dirty="0">
                <a:solidFill>
                  <a:srgbClr val="C00000"/>
                </a:solidFill>
                <a:latin typeface="Comic Sans MS" panose="030F0702030302020204" pitchFamily="2" charset="0"/>
                <a:ea typeface="宋体" panose="02010600030101010101" pitchFamily="2" charset="-122"/>
              </a:rPr>
              <a:t>环形计数器分析</a:t>
            </a:r>
            <a:endParaRPr lang="zh-CN" altLang="en-US" sz="2000" dirty="0">
              <a:solidFill>
                <a:srgbClr val="C00000"/>
              </a:solidFill>
              <a:latin typeface="Comic Sans MS" panose="030F0702030302020204" pitchFamily="2" charset="0"/>
              <a:ea typeface="宋体" panose="02010600030101010101" pitchFamily="2" charset="-122"/>
            </a:endParaRPr>
          </a:p>
        </p:txBody>
      </p:sp>
      <p:graphicFrame>
        <p:nvGraphicFramePr>
          <p:cNvPr id="98306" name="对象 -2147482186"/>
          <p:cNvGraphicFramePr>
            <a:graphicFrameLocks noChangeAspect="1"/>
          </p:cNvGraphicFramePr>
          <p:nvPr/>
        </p:nvGraphicFramePr>
        <p:xfrm>
          <a:off x="1285875" y="3608388"/>
          <a:ext cx="6999288" cy="1579562"/>
        </p:xfrm>
        <a:graphic>
          <a:graphicData uri="http://schemas.openxmlformats.org/presentationml/2006/ole">
            <mc:AlternateContent xmlns:mc="http://schemas.openxmlformats.org/markup-compatibility/2006">
              <mc:Choice xmlns:v="urn:schemas-microsoft-com:vml" Requires="v">
                <p:oleObj spid="_x0000_s3225" name="" r:id="rId1" imgW="8280400" imgH="1765300" progId="Visio.Drawing.11">
                  <p:embed/>
                </p:oleObj>
              </mc:Choice>
              <mc:Fallback>
                <p:oleObj name="" r:id="rId1" imgW="8280400" imgH="1765300" progId="Visio.Drawing.11">
                  <p:embed/>
                  <p:pic>
                    <p:nvPicPr>
                      <p:cNvPr id="0" name="图片 3224"/>
                      <p:cNvPicPr/>
                      <p:nvPr/>
                    </p:nvPicPr>
                    <p:blipFill>
                      <a:blip r:embed="rId2"/>
                      <a:stretch>
                        <a:fillRect/>
                      </a:stretch>
                    </p:blipFill>
                    <p:spPr>
                      <a:xfrm>
                        <a:off x="1285875" y="3608388"/>
                        <a:ext cx="6999288" cy="1579562"/>
                      </a:xfrm>
                      <a:prstGeom prst="rect">
                        <a:avLst/>
                      </a:prstGeom>
                      <a:noFill/>
                      <a:ln w="38100">
                        <a:noFill/>
                        <a:miter/>
                      </a:ln>
                    </p:spPr>
                  </p:pic>
                </p:oleObj>
              </mc:Fallback>
            </mc:AlternateContent>
          </a:graphicData>
        </a:graphic>
      </p:graphicFrame>
      <p:graphicFrame>
        <p:nvGraphicFramePr>
          <p:cNvPr id="98307" name="对象 -2147482187"/>
          <p:cNvGraphicFramePr>
            <a:graphicFrameLocks noChangeAspect="1"/>
          </p:cNvGraphicFramePr>
          <p:nvPr/>
        </p:nvGraphicFramePr>
        <p:xfrm>
          <a:off x="1876425" y="974725"/>
          <a:ext cx="5021263" cy="1866900"/>
        </p:xfrm>
        <a:graphic>
          <a:graphicData uri="http://schemas.openxmlformats.org/presentationml/2006/ole">
            <mc:AlternateContent xmlns:mc="http://schemas.openxmlformats.org/markup-compatibility/2006">
              <mc:Choice xmlns:v="urn:schemas-microsoft-com:vml" Requires="v">
                <p:oleObj spid="_x0000_s3224" name="" r:id="rId3" imgW="6070600" imgH="2273300" progId="Visio.Drawing.11">
                  <p:embed/>
                </p:oleObj>
              </mc:Choice>
              <mc:Fallback>
                <p:oleObj name="" r:id="rId3" imgW="6070600" imgH="2273300" progId="Visio.Drawing.11">
                  <p:embed/>
                  <p:pic>
                    <p:nvPicPr>
                      <p:cNvPr id="0" name="图片 3223"/>
                      <p:cNvPicPr/>
                      <p:nvPr/>
                    </p:nvPicPr>
                    <p:blipFill>
                      <a:blip r:embed="rId4"/>
                      <a:stretch>
                        <a:fillRect/>
                      </a:stretch>
                    </p:blipFill>
                    <p:spPr>
                      <a:xfrm>
                        <a:off x="1876425" y="974725"/>
                        <a:ext cx="5021263" cy="1866900"/>
                      </a:xfrm>
                      <a:prstGeom prst="rect">
                        <a:avLst/>
                      </a:prstGeom>
                      <a:noFill/>
                      <a:ln w="38100">
                        <a:noFill/>
                        <a:miter/>
                      </a:ln>
                    </p:spPr>
                  </p:pic>
                </p:oleObj>
              </mc:Fallback>
            </mc:AlternateContent>
          </a:graphicData>
        </a:graphic>
      </p:graphicFrame>
      <p:sp>
        <p:nvSpPr>
          <p:cNvPr id="98308" name="文本框 22530"/>
          <p:cNvSpPr txBox="1"/>
          <p:nvPr/>
        </p:nvSpPr>
        <p:spPr>
          <a:xfrm>
            <a:off x="1285875" y="3106738"/>
            <a:ext cx="3487738"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原始状态转换图</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0</a:t>
            </a:r>
            <a:r>
              <a:rPr lang="en-US" altLang="zh-CN" dirty="0">
                <a:solidFill>
                  <a:srgbClr val="0070C0"/>
                </a:solidFill>
                <a:latin typeface="Comic Sans MS" panose="030F0702030302020204" pitchFamily="2" charset="0"/>
                <a:ea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98309" name="文本框 22530"/>
          <p:cNvSpPr txBox="1"/>
          <p:nvPr/>
        </p:nvSpPr>
        <p:spPr>
          <a:xfrm>
            <a:off x="1982788" y="5435600"/>
            <a:ext cx="879475" cy="368300"/>
          </a:xfrm>
          <a:prstGeom prst="rect">
            <a:avLst/>
          </a:prstGeom>
          <a:noFill/>
          <a:ln w="9525">
            <a:noFill/>
          </a:ln>
        </p:spPr>
        <p:txBody>
          <a:bodyPr wrap="square" anchor="t" anchorCtr="0">
            <a:spAutoFit/>
          </a:bodyPr>
          <a:p>
            <a:pPr eaLnBrk="0" hangingPunct="0">
              <a:spcBef>
                <a:spcPct val="50000"/>
              </a:spcBef>
            </a:pPr>
            <a:r>
              <a:rPr lang="zh-CN" altLang="zh-CN" dirty="0">
                <a:solidFill>
                  <a:srgbClr val="0070C0"/>
                </a:solidFill>
                <a:latin typeface="Comic Sans MS" panose="030F0702030302020204" pitchFamily="2" charset="0"/>
                <a:ea typeface="宋体" panose="02010600030101010101" pitchFamily="2" charset="-122"/>
              </a:rPr>
              <a:t>改进：</a:t>
            </a:r>
            <a:endParaRPr lang="zh-CN" altLang="zh-CN" dirty="0">
              <a:solidFill>
                <a:srgbClr val="0070C0"/>
              </a:solidFill>
              <a:latin typeface="Comic Sans MS" panose="030F0702030302020204" pitchFamily="2" charset="0"/>
              <a:ea typeface="宋体" panose="02010600030101010101" pitchFamily="2" charset="-122"/>
            </a:endParaRPr>
          </a:p>
        </p:txBody>
      </p:sp>
      <p:sp>
        <p:nvSpPr>
          <p:cNvPr id="98310" name="文本框 3"/>
          <p:cNvSpPr txBox="1"/>
          <p:nvPr/>
        </p:nvSpPr>
        <p:spPr>
          <a:xfrm>
            <a:off x="2698750" y="5435600"/>
            <a:ext cx="1349375" cy="368300"/>
          </a:xfrm>
          <a:prstGeom prst="rect">
            <a:avLst/>
          </a:prstGeom>
          <a:noFill/>
          <a:ln w="9525">
            <a:noFill/>
          </a:ln>
        </p:spPr>
        <p:txBody>
          <a:bodyPr wrap="non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0</a:t>
            </a:r>
            <a:endParaRPr lang="zh-CN" altLang="en-US">
              <a:latin typeface="Arial" panose="020B0604020202020204" pitchFamily="34" charset="0"/>
              <a:ea typeface="宋体" panose="02010600030101010101" pitchFamily="2" charset="-122"/>
            </a:endParaRPr>
          </a:p>
        </p:txBody>
      </p:sp>
      <p:sp>
        <p:nvSpPr>
          <p:cNvPr id="98311" name="文本框 4"/>
          <p:cNvSpPr txBox="1"/>
          <p:nvPr/>
        </p:nvSpPr>
        <p:spPr>
          <a:xfrm>
            <a:off x="6403975" y="5383213"/>
            <a:ext cx="1222375" cy="368300"/>
          </a:xfrm>
          <a:prstGeom prst="rect">
            <a:avLst/>
          </a:prstGeom>
          <a:noFill/>
          <a:ln w="9525">
            <a:noFill/>
          </a:ln>
        </p:spPr>
        <p:txBody>
          <a:bodyPr wrap="non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X</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右箭头 5"/>
          <p:cNvSpPr/>
          <p:nvPr/>
        </p:nvSpPr>
        <p:spPr>
          <a:xfrm>
            <a:off x="4232275" y="5573713"/>
            <a:ext cx="2074863" cy="14922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8313" name="乘号 1"/>
          <p:cNvSpPr/>
          <p:nvPr/>
        </p:nvSpPr>
        <p:spPr>
          <a:xfrm>
            <a:off x="4479925" y="4227513"/>
            <a:ext cx="523875" cy="512762"/>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sp>
        <p:nvSpPr>
          <p:cNvPr id="98314" name="任意多边形 7"/>
          <p:cNvSpPr/>
          <p:nvPr/>
        </p:nvSpPr>
        <p:spPr>
          <a:xfrm>
            <a:off x="2200275" y="4673600"/>
            <a:ext cx="1995488" cy="576263"/>
          </a:xfrm>
          <a:custGeom>
            <a:avLst/>
            <a:gdLst/>
            <a:ahLst/>
            <a:cxnLst>
              <a:cxn ang="0">
                <a:pos x="1995170" y="370010"/>
              </a:cxn>
              <a:cxn ang="0">
                <a:pos x="370009" y="113405"/>
              </a:cxn>
              <a:cxn ang="0">
                <a:pos x="352862" y="138812"/>
              </a:cxn>
              <a:cxn ang="0">
                <a:pos x="960630" y="429715"/>
              </a:cxn>
              <a:cxn ang="0">
                <a:pos x="635471" y="370010"/>
              </a:cxn>
              <a:cxn ang="0">
                <a:pos x="241724" y="249964"/>
              </a:cxn>
              <a:cxn ang="0">
                <a:pos x="19447" y="232815"/>
              </a:cxn>
              <a:cxn ang="0">
                <a:pos x="635471" y="2252"/>
              </a:cxn>
              <a:cxn ang="0">
                <a:pos x="515442" y="130554"/>
              </a:cxn>
              <a:cxn ang="0">
                <a:pos x="515442" y="130554"/>
              </a:cxn>
              <a:cxn ang="0">
                <a:pos x="549736" y="87999"/>
              </a:cxn>
              <a:cxn ang="0">
                <a:pos x="720571" y="575166"/>
              </a:cxn>
              <a:cxn ang="0">
                <a:pos x="566883" y="44808"/>
              </a:cxn>
            </a:cxnLst>
            <a:pathLst>
              <a:path w="1994930" h="575165">
                <a:moveTo>
                  <a:pt x="1994930" y="369917"/>
                </a:moveTo>
                <a:cubicBezTo>
                  <a:pt x="1670445" y="317847"/>
                  <a:pt x="698260" y="159732"/>
                  <a:pt x="369965" y="113377"/>
                </a:cubicBezTo>
                <a:cubicBezTo>
                  <a:pt x="41670" y="67022"/>
                  <a:pt x="234710" y="75277"/>
                  <a:pt x="352820" y="138777"/>
                </a:cubicBezTo>
                <a:cubicBezTo>
                  <a:pt x="470930" y="202277"/>
                  <a:pt x="904000" y="383252"/>
                  <a:pt x="960515" y="429607"/>
                </a:cubicBezTo>
                <a:cubicBezTo>
                  <a:pt x="1017030" y="475962"/>
                  <a:pt x="778905" y="406112"/>
                  <a:pt x="635395" y="369917"/>
                </a:cubicBezTo>
                <a:cubicBezTo>
                  <a:pt x="491885" y="333722"/>
                  <a:pt x="364885" y="277207"/>
                  <a:pt x="241695" y="249902"/>
                </a:cubicBezTo>
                <a:cubicBezTo>
                  <a:pt x="118505" y="222597"/>
                  <a:pt x="-59294" y="282287"/>
                  <a:pt x="19445" y="232757"/>
                </a:cubicBezTo>
                <a:cubicBezTo>
                  <a:pt x="98185" y="183227"/>
                  <a:pt x="536335" y="22572"/>
                  <a:pt x="635395" y="2252"/>
                </a:cubicBezTo>
                <a:cubicBezTo>
                  <a:pt x="734455" y="-18067"/>
                  <a:pt x="539510" y="105122"/>
                  <a:pt x="515380" y="130522"/>
                </a:cubicBezTo>
                <a:cubicBezTo>
                  <a:pt x="491250" y="155922"/>
                  <a:pt x="508395" y="138777"/>
                  <a:pt x="515380" y="130522"/>
                </a:cubicBezTo>
                <a:cubicBezTo>
                  <a:pt x="522365" y="122267"/>
                  <a:pt x="508395" y="-922"/>
                  <a:pt x="549670" y="87977"/>
                </a:cubicBezTo>
                <a:cubicBezTo>
                  <a:pt x="590945" y="176877"/>
                  <a:pt x="717310" y="583912"/>
                  <a:pt x="720485" y="575022"/>
                </a:cubicBezTo>
              </a:path>
            </a:pathLst>
          </a:custGeom>
          <a:noFill/>
          <a:ln w="9525">
            <a:noFill/>
          </a:ln>
        </p:spPr>
        <p:txBody>
          <a:bodyPr/>
          <a:p>
            <a:endParaRPr lang="zh-CN" altLang="en-US"/>
          </a:p>
        </p:txBody>
      </p:sp>
      <p:sp>
        <p:nvSpPr>
          <p:cNvPr id="98315" name="乘号 8"/>
          <p:cNvSpPr/>
          <p:nvPr/>
        </p:nvSpPr>
        <p:spPr>
          <a:xfrm>
            <a:off x="2862263" y="3873500"/>
            <a:ext cx="525462" cy="512763"/>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sp>
        <p:nvSpPr>
          <p:cNvPr id="98316" name="乘号 9"/>
          <p:cNvSpPr/>
          <p:nvPr/>
        </p:nvSpPr>
        <p:spPr>
          <a:xfrm>
            <a:off x="5641975" y="4449763"/>
            <a:ext cx="523875" cy="514350"/>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sp>
        <p:nvSpPr>
          <p:cNvPr id="98317" name="乘号 10"/>
          <p:cNvSpPr/>
          <p:nvPr/>
        </p:nvSpPr>
        <p:spPr>
          <a:xfrm>
            <a:off x="6975475" y="4070350"/>
            <a:ext cx="525463" cy="512763"/>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sp>
        <p:nvSpPr>
          <p:cNvPr id="98318" name="乘号 11"/>
          <p:cNvSpPr/>
          <p:nvPr/>
        </p:nvSpPr>
        <p:spPr>
          <a:xfrm>
            <a:off x="2767013" y="4705350"/>
            <a:ext cx="525462" cy="512763"/>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sp>
        <p:nvSpPr>
          <p:cNvPr id="2" name="文本框 1"/>
          <p:cNvSpPr txBox="1"/>
          <p:nvPr/>
        </p:nvSpPr>
        <p:spPr>
          <a:xfrm>
            <a:off x="7027863" y="5949950"/>
            <a:ext cx="982662"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3" name="下箭头 2"/>
          <p:cNvSpPr/>
          <p:nvPr/>
        </p:nvSpPr>
        <p:spPr>
          <a:xfrm>
            <a:off x="7377113" y="5803900"/>
            <a:ext cx="144462" cy="217488"/>
          </a:xfrm>
          <a:prstGeom prst="downArrow">
            <a:avLst>
              <a:gd name="adj1" fmla="val 50000"/>
              <a:gd name="adj2" fmla="val 49981"/>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cxnSp>
        <p:nvCxnSpPr>
          <p:cNvPr id="5" name="曲线连接符 4"/>
          <p:cNvCxnSpPr/>
          <p:nvPr/>
        </p:nvCxnSpPr>
        <p:spPr>
          <a:xfrm rot="10800000">
            <a:off x="1835150" y="3717925"/>
            <a:ext cx="1439863" cy="215900"/>
          </a:xfrm>
          <a:prstGeom prst="curvedConnector3">
            <a:avLst>
              <a:gd name="adj1" fmla="val 49978"/>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7" name="曲线连接符 6"/>
          <p:cNvCxnSpPr/>
          <p:nvPr/>
        </p:nvCxnSpPr>
        <p:spPr>
          <a:xfrm flipV="1">
            <a:off x="3708400" y="3860800"/>
            <a:ext cx="4032250" cy="863600"/>
          </a:xfrm>
          <a:prstGeom prst="curvedConnector3">
            <a:avLst>
              <a:gd name="adj1" fmla="val 50016"/>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8" name="曲线连接符 7"/>
          <p:cNvCxnSpPr/>
          <p:nvPr/>
        </p:nvCxnSpPr>
        <p:spPr>
          <a:xfrm rot="10800000">
            <a:off x="2698750" y="4579938"/>
            <a:ext cx="1512888" cy="215900"/>
          </a:xfrm>
          <a:prstGeom prst="curvedConnector3">
            <a:avLst>
              <a:gd name="adj1" fmla="val 49958"/>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10" name="曲线连接符 9"/>
          <p:cNvCxnSpPr/>
          <p:nvPr/>
        </p:nvCxnSpPr>
        <p:spPr>
          <a:xfrm rot="10800000">
            <a:off x="1835150" y="4868863"/>
            <a:ext cx="4378325" cy="30163"/>
          </a:xfrm>
          <a:prstGeom prst="curvedConnector3">
            <a:avLst>
              <a:gd name="adj1" fmla="val 49202"/>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cxnSp>
        <p:nvCxnSpPr>
          <p:cNvPr id="13" name="曲线连接符 12"/>
          <p:cNvCxnSpPr/>
          <p:nvPr/>
        </p:nvCxnSpPr>
        <p:spPr>
          <a:xfrm rot="10800000">
            <a:off x="6443663" y="4076700"/>
            <a:ext cx="576263" cy="574675"/>
          </a:xfrm>
          <a:prstGeom prst="curvedConnector3">
            <a:avLst>
              <a:gd name="adj1" fmla="val 49890"/>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4" name="文本框 3"/>
          <p:cNvSpPr txBox="1"/>
          <p:nvPr/>
        </p:nvSpPr>
        <p:spPr>
          <a:xfrm>
            <a:off x="4095750" y="5187950"/>
            <a:ext cx="2347913" cy="368300"/>
          </a:xfrm>
          <a:prstGeom prst="rect">
            <a:avLst/>
          </a:prstGeom>
          <a:noFill/>
          <a:ln w="9525">
            <a:noFill/>
          </a:ln>
        </p:spPr>
        <p:txBody>
          <a:bodyPr wrap="non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D</a:t>
            </a:r>
            <a:r>
              <a:rPr lang="en-US" altLang="zh-CN" baseline="-25000" dirty="0">
                <a:solidFill>
                  <a:srgbClr val="0070C0"/>
                </a:solidFill>
                <a:latin typeface="Comic Sans MS" panose="030F0702030302020204" pitchFamily="2" charset="0"/>
                <a:ea typeface="宋体" panose="02010600030101010101" pitchFamily="2" charset="-122"/>
              </a:rPr>
              <a:t>0</a:t>
            </a:r>
            <a:r>
              <a:rPr lang="en-US" altLang="zh-CN" dirty="0">
                <a:solidFill>
                  <a:srgbClr val="0070C0"/>
                </a:solidFill>
                <a:latin typeface="Comic Sans MS" panose="030F0702030302020204" pitchFamily="2" charset="0"/>
                <a:ea typeface="宋体" panose="02010600030101010101" pitchFamily="2" charset="-122"/>
              </a:rPr>
              <a:t>=F(Q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0</a:t>
            </a:r>
            <a:r>
              <a:rPr lang="en-US" altLang="zh-CN" dirty="0">
                <a:solidFill>
                  <a:srgbClr val="0070C0"/>
                </a:solidFill>
                <a:latin typeface="Comic Sans MS" panose="030F0702030302020204" pitchFamily="2" charset="0"/>
                <a:ea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98305"/>
                                        </p:tgtEl>
                                        <p:attrNameLst>
                                          <p:attrName>style.visibility</p:attrName>
                                        </p:attrNameLst>
                                      </p:cBhvr>
                                      <p:to>
                                        <p:strVal val="visible"/>
                                      </p:to>
                                    </p:set>
                                    <p:anim calcmode="discrete" valueType="clr">
                                      <p:cBhvr override="childStyle">
                                        <p:cTn id="7" dur="80"/>
                                        <p:tgtEl>
                                          <p:spTgt spid="9830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8305"/>
                                        </p:tgtEl>
                                        <p:attrNameLst>
                                          <p:attrName>fillcolor</p:attrName>
                                        </p:attrNameLst>
                                      </p:cBhvr>
                                      <p:tavLst>
                                        <p:tav tm="0">
                                          <p:val>
                                            <p:clrVal>
                                              <a:schemeClr val="accent2"/>
                                            </p:clrVal>
                                          </p:val>
                                        </p:tav>
                                        <p:tav tm="50000">
                                          <p:val>
                                            <p:clrVal>
                                              <a:schemeClr val="hlink"/>
                                            </p:clrVal>
                                          </p:val>
                                        </p:tav>
                                      </p:tavLst>
                                    </p:anim>
                                    <p:set>
                                      <p:cBhvr>
                                        <p:cTn id="9" dur="80"/>
                                        <p:tgtEl>
                                          <p:spTgt spid="9830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8307"/>
                                        </p:tgtEl>
                                        <p:attrNameLst>
                                          <p:attrName>style.visibility</p:attrName>
                                        </p:attrNameLst>
                                      </p:cBhvr>
                                      <p:to>
                                        <p:strVal val="visible"/>
                                      </p:to>
                                    </p:set>
                                    <p:animEffect transition="in" filter="dissolve">
                                      <p:cBhvr>
                                        <p:cTn id="14" dur="500"/>
                                        <p:tgtEl>
                                          <p:spTgt spid="98307"/>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98308"/>
                                        </p:tgtEl>
                                        <p:attrNameLst>
                                          <p:attrName>style.visibility</p:attrName>
                                        </p:attrNameLst>
                                      </p:cBhvr>
                                      <p:to>
                                        <p:strVal val="visible"/>
                                      </p:to>
                                    </p:set>
                                    <p:anim calcmode="discrete" valueType="clr">
                                      <p:cBhvr override="childStyle">
                                        <p:cTn id="19" dur="80"/>
                                        <p:tgtEl>
                                          <p:spTgt spid="98308"/>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8308"/>
                                        </p:tgtEl>
                                        <p:attrNameLst>
                                          <p:attrName>fillcolor</p:attrName>
                                        </p:attrNameLst>
                                      </p:cBhvr>
                                      <p:tavLst>
                                        <p:tav tm="0">
                                          <p:val>
                                            <p:clrVal>
                                              <a:schemeClr val="accent2"/>
                                            </p:clrVal>
                                          </p:val>
                                        </p:tav>
                                        <p:tav tm="50000">
                                          <p:val>
                                            <p:clrVal>
                                              <a:schemeClr val="hlink"/>
                                            </p:clrVal>
                                          </p:val>
                                        </p:tav>
                                      </p:tavLst>
                                    </p:anim>
                                    <p:set>
                                      <p:cBhvr>
                                        <p:cTn id="21" dur="80"/>
                                        <p:tgtEl>
                                          <p:spTgt spid="98308"/>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98306"/>
                                        </p:tgtEl>
                                        <p:attrNameLst>
                                          <p:attrName>style.visibility</p:attrName>
                                        </p:attrNameLst>
                                      </p:cBhvr>
                                      <p:to>
                                        <p:strVal val="visible"/>
                                      </p:to>
                                    </p:set>
                                    <p:animEffect transition="in" filter="dissolve">
                                      <p:cBhvr>
                                        <p:cTn id="26" dur="500"/>
                                        <p:tgtEl>
                                          <p:spTgt spid="98306"/>
                                        </p:tgtEl>
                                      </p:cBhvr>
                                    </p:animEffec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98309"/>
                                        </p:tgtEl>
                                        <p:attrNameLst>
                                          <p:attrName>style.visibility</p:attrName>
                                        </p:attrNameLst>
                                      </p:cBhvr>
                                      <p:to>
                                        <p:strVal val="visible"/>
                                      </p:to>
                                    </p:set>
                                    <p:anim calcmode="discrete" valueType="clr">
                                      <p:cBhvr override="childStyle">
                                        <p:cTn id="31" dur="80"/>
                                        <p:tgtEl>
                                          <p:spTgt spid="98309"/>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98309"/>
                                        </p:tgtEl>
                                        <p:attrNameLst>
                                          <p:attrName>fillcolor</p:attrName>
                                        </p:attrNameLst>
                                      </p:cBhvr>
                                      <p:tavLst>
                                        <p:tav tm="0">
                                          <p:val>
                                            <p:clrVal>
                                              <a:schemeClr val="accent2"/>
                                            </p:clrVal>
                                          </p:val>
                                        </p:tav>
                                        <p:tav tm="50000">
                                          <p:val>
                                            <p:clrVal>
                                              <a:schemeClr val="hlink"/>
                                            </p:clrVal>
                                          </p:val>
                                        </p:tav>
                                      </p:tavLst>
                                    </p:anim>
                                    <p:set>
                                      <p:cBhvr>
                                        <p:cTn id="33" dur="80"/>
                                        <p:tgtEl>
                                          <p:spTgt spid="98309"/>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98310"/>
                                        </p:tgtEl>
                                        <p:attrNameLst>
                                          <p:attrName>style.visibility</p:attrName>
                                        </p:attrNameLst>
                                      </p:cBhvr>
                                      <p:to>
                                        <p:strVal val="visible"/>
                                      </p:to>
                                    </p:set>
                                    <p:anim calcmode="discrete" valueType="clr">
                                      <p:cBhvr override="childStyle">
                                        <p:cTn id="38" dur="80"/>
                                        <p:tgtEl>
                                          <p:spTgt spid="98310"/>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98310"/>
                                        </p:tgtEl>
                                        <p:attrNameLst>
                                          <p:attrName>fillcolor</p:attrName>
                                        </p:attrNameLst>
                                      </p:cBhvr>
                                      <p:tavLst>
                                        <p:tav tm="0">
                                          <p:val>
                                            <p:clrVal>
                                              <a:schemeClr val="accent2"/>
                                            </p:clrVal>
                                          </p:val>
                                        </p:tav>
                                        <p:tav tm="50000">
                                          <p:val>
                                            <p:clrVal>
                                              <a:schemeClr val="hlink"/>
                                            </p:clrVal>
                                          </p:val>
                                        </p:tav>
                                      </p:tavLst>
                                    </p:anim>
                                    <p:set>
                                      <p:cBhvr>
                                        <p:cTn id="40" dur="80"/>
                                        <p:tgtEl>
                                          <p:spTgt spid="98310"/>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4"/>
                                        </p:tgtEl>
                                        <p:attrNameLst>
                                          <p:attrName>style.visibility</p:attrName>
                                        </p:attrNameLst>
                                      </p:cBhvr>
                                      <p:to>
                                        <p:strVal val="visible"/>
                                      </p:to>
                                    </p:set>
                                    <p:anim calcmode="discrete" valueType="clr">
                                      <p:cBhvr override="childStyle">
                                        <p:cTn id="4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4"/>
                                        </p:tgtEl>
                                        <p:attrNameLst>
                                          <p:attrName>fillcolor</p:attrName>
                                        </p:attrNameLst>
                                      </p:cBhvr>
                                      <p:tavLst>
                                        <p:tav tm="0">
                                          <p:val>
                                            <p:clrVal>
                                              <a:schemeClr val="accent2"/>
                                            </p:clrVal>
                                          </p:val>
                                        </p:tav>
                                        <p:tav tm="50000">
                                          <p:val>
                                            <p:clrVal>
                                              <a:schemeClr val="hlink"/>
                                            </p:clrVal>
                                          </p:val>
                                        </p:tav>
                                      </p:tavLst>
                                    </p:anim>
                                    <p:set>
                                      <p:cBhvr>
                                        <p:cTn id="50" dur="80"/>
                                        <p:tgtEl>
                                          <p:spTgt spid="4"/>
                                        </p:tgtEl>
                                        <p:attrNameLst>
                                          <p:attrName>fill.type</p:attrName>
                                        </p:attrNameLst>
                                      </p:cBhvr>
                                      <p:to>
                                        <p:strVal val="solid"/>
                                      </p:to>
                                    </p:set>
                                  </p:childTnLst>
                                </p:cTn>
                              </p:par>
                            </p:childTnLst>
                          </p:cTn>
                        </p:par>
                        <p:par>
                          <p:cTn id="51" fill="hold">
                            <p:stCondLst>
                              <p:cond delay="720"/>
                            </p:stCondLst>
                            <p:childTnLst>
                              <p:par>
                                <p:cTn id="52" presetID="27" presetClass="entr" presetSubtype="0" fill="hold" grpId="0" nodeType="afterEffect">
                                  <p:stCondLst>
                                    <p:cond delay="0"/>
                                  </p:stCondLst>
                                  <p:iterate type="lt">
                                    <p:tmPct val="50000"/>
                                  </p:iterate>
                                  <p:childTnLst>
                                    <p:set>
                                      <p:cBhvr>
                                        <p:cTn id="53" dur="1" fill="hold">
                                          <p:stCondLst>
                                            <p:cond delay="0"/>
                                          </p:stCondLst>
                                        </p:cTn>
                                        <p:tgtEl>
                                          <p:spTgt spid="98311"/>
                                        </p:tgtEl>
                                        <p:attrNameLst>
                                          <p:attrName>style.visibility</p:attrName>
                                        </p:attrNameLst>
                                      </p:cBhvr>
                                      <p:to>
                                        <p:strVal val="visible"/>
                                      </p:to>
                                    </p:set>
                                    <p:anim calcmode="discrete" valueType="clr">
                                      <p:cBhvr override="childStyle">
                                        <p:cTn id="54" dur="80"/>
                                        <p:tgtEl>
                                          <p:spTgt spid="98311"/>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98311"/>
                                        </p:tgtEl>
                                        <p:attrNameLst>
                                          <p:attrName>fillcolor</p:attrName>
                                        </p:attrNameLst>
                                      </p:cBhvr>
                                      <p:tavLst>
                                        <p:tav tm="0">
                                          <p:val>
                                            <p:clrVal>
                                              <a:schemeClr val="accent2"/>
                                            </p:clrVal>
                                          </p:val>
                                        </p:tav>
                                        <p:tav tm="50000">
                                          <p:val>
                                            <p:clrVal>
                                              <a:schemeClr val="hlink"/>
                                            </p:clrVal>
                                          </p:val>
                                        </p:tav>
                                      </p:tavLst>
                                    </p:anim>
                                    <p:set>
                                      <p:cBhvr>
                                        <p:cTn id="56" dur="80"/>
                                        <p:tgtEl>
                                          <p:spTgt spid="98311"/>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par>
                          <p:cTn id="61" fill="hold">
                            <p:stCondLst>
                              <p:cond delay="0"/>
                            </p:stCondLst>
                            <p:childTnLst>
                              <p:par>
                                <p:cTn id="62" presetID="27" presetClass="entr" presetSubtype="0" fill="hold" grpId="0" nodeType="afterEffect">
                                  <p:stCondLst>
                                    <p:cond delay="0"/>
                                  </p:stCondLst>
                                  <p:iterate type="lt">
                                    <p:tmPct val="50000"/>
                                  </p:iterate>
                                  <p:childTnLst>
                                    <p:set>
                                      <p:cBhvr>
                                        <p:cTn id="63" dur="1" fill="hold">
                                          <p:stCondLst>
                                            <p:cond delay="0"/>
                                          </p:stCondLst>
                                        </p:cTn>
                                        <p:tgtEl>
                                          <p:spTgt spid="2"/>
                                        </p:tgtEl>
                                        <p:attrNameLst>
                                          <p:attrName>style.visibility</p:attrName>
                                        </p:attrNameLst>
                                      </p:cBhvr>
                                      <p:to>
                                        <p:strVal val="visible"/>
                                      </p:to>
                                    </p:set>
                                    <p:anim calcmode="discrete" valueType="clr">
                                      <p:cBhvr override="childStyle">
                                        <p:cTn id="64"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2"/>
                                        </p:tgtEl>
                                        <p:attrNameLst>
                                          <p:attrName>fillcolor</p:attrName>
                                        </p:attrNameLst>
                                      </p:cBhvr>
                                      <p:tavLst>
                                        <p:tav tm="0">
                                          <p:val>
                                            <p:clrVal>
                                              <a:schemeClr val="accent2"/>
                                            </p:clrVal>
                                          </p:val>
                                        </p:tav>
                                        <p:tav tm="50000">
                                          <p:val>
                                            <p:clrVal>
                                              <a:schemeClr val="hlink"/>
                                            </p:clrVal>
                                          </p:val>
                                        </p:tav>
                                      </p:tavLst>
                                    </p:anim>
                                    <p:set>
                                      <p:cBhvr>
                                        <p:cTn id="66" dur="80"/>
                                        <p:tgtEl>
                                          <p:spTgt spid="2"/>
                                        </p:tgtEl>
                                        <p:attrNameLst>
                                          <p:attrName>fill.type</p:attrName>
                                        </p:attrNameLst>
                                      </p:cBhvr>
                                      <p:to>
                                        <p:strVal val="solid"/>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83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down)">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831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wipe(down)">
                                      <p:cBhvr>
                                        <p:cTn id="84" dur="500"/>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83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down)">
                                      <p:cBhvr>
                                        <p:cTn id="93" dur="500"/>
                                        <p:tgtEl>
                                          <p:spTgt spid="8"/>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98316"/>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831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down)">
                                      <p:cBhvr>
                                        <p:cTn id="1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5" grpId="0"/>
      <p:bldP spid="98305" grpId="1"/>
      <p:bldP spid="98308" grpId="0"/>
      <p:bldP spid="98308" grpId="1"/>
      <p:bldP spid="98309" grpId="0"/>
      <p:bldP spid="98309" grpId="1"/>
      <p:bldP spid="98310" grpId="0"/>
      <p:bldP spid="98310" grpId="1"/>
      <p:bldP spid="6" grpId="0" bldLvl="0" animBg="1"/>
      <p:bldP spid="6" grpId="1" animBg="1"/>
      <p:bldP spid="98311" grpId="0"/>
      <p:bldP spid="98311" grpId="1"/>
      <p:bldP spid="3" grpId="0" bldLvl="0" animBg="1"/>
      <p:bldP spid="3" grpId="1" animBg="1"/>
      <p:bldP spid="2" grpId="0"/>
      <p:bldP spid="2" grpId="1"/>
      <p:bldP spid="98315" grpId="0" animBg="1"/>
      <p:bldP spid="98315" grpId="1" animBg="1"/>
      <p:bldP spid="98318" grpId="0" animBg="1"/>
      <p:bldP spid="98318" grpId="1" animBg="1"/>
      <p:bldP spid="98313" grpId="0" animBg="1"/>
      <p:bldP spid="98313" grpId="1" animBg="1"/>
      <p:bldP spid="98316" grpId="0" animBg="1"/>
      <p:bldP spid="98316" grpId="1" animBg="1"/>
      <p:bldP spid="98317" grpId="0" animBg="1"/>
      <p:bldP spid="98317" grpId="1" animBg="1"/>
      <p:bldP spid="4" grpId="0"/>
      <p:bldP spid="4"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文本框 63491"/>
          <p:cNvSpPr txBox="1"/>
          <p:nvPr/>
        </p:nvSpPr>
        <p:spPr>
          <a:xfrm>
            <a:off x="827088" y="4510088"/>
            <a:ext cx="2663825" cy="1192212"/>
          </a:xfrm>
          <a:prstGeom prst="rect">
            <a:avLst/>
          </a:prstGeom>
          <a:noFill/>
          <a:ln w="9525">
            <a:noFill/>
          </a:ln>
        </p:spPr>
        <p:txBody>
          <a:bodyPr anchor="t" anchorCtr="0">
            <a:spAutoFit/>
          </a:bodyPr>
          <a:p>
            <a:pPr eaLnBrk="0" hangingPunct="0">
              <a:spcBef>
                <a:spcPct val="50000"/>
              </a:spcBef>
            </a:pPr>
            <a:r>
              <a:rPr lang="zh-CN" altLang="en-US" dirty="0">
                <a:solidFill>
                  <a:srgbClr val="C0C0C0"/>
                </a:solidFill>
                <a:latin typeface="Arial" panose="020B0604020202020204" pitchFamily="34" charset="0"/>
                <a:ea typeface="宋体" panose="02010600030101010101" pitchFamily="2" charset="-122"/>
              </a:rPr>
              <a:t>环形计数器优缺点分析</a:t>
            </a:r>
            <a:endParaRPr lang="en-US" altLang="zh-CN" dirty="0">
              <a:solidFill>
                <a:srgbClr val="C0C0C0"/>
              </a:solidFill>
              <a:latin typeface="Arial" panose="020B0604020202020204" pitchFamily="34" charset="0"/>
              <a:ea typeface="宋体" panose="02010600030101010101" pitchFamily="2" charset="-122"/>
            </a:endParaRPr>
          </a:p>
          <a:p>
            <a:pPr eaLnBrk="0" hangingPunct="0">
              <a:spcBef>
                <a:spcPct val="50000"/>
              </a:spcBef>
            </a:pPr>
            <a:r>
              <a:rPr lang="zh-CN" altLang="en-US" dirty="0">
                <a:solidFill>
                  <a:srgbClr val="C0C0C0"/>
                </a:solidFill>
                <a:latin typeface="Arial" panose="020B0604020202020204" pitchFamily="34" charset="0"/>
                <a:ea typeface="宋体" panose="02010600030101010101" pitchFamily="2" charset="-122"/>
              </a:rPr>
              <a:t>优点</a:t>
            </a:r>
            <a:r>
              <a:rPr lang="en-US" altLang="zh-CN" dirty="0">
                <a:solidFill>
                  <a:srgbClr val="C0C0C0"/>
                </a:solidFill>
                <a:latin typeface="Arial" panose="020B0604020202020204" pitchFamily="34" charset="0"/>
                <a:ea typeface="宋体" panose="02010600030101010101" pitchFamily="2" charset="-122"/>
              </a:rPr>
              <a:t>: …</a:t>
            </a:r>
            <a:endParaRPr lang="en-US" altLang="zh-CN" dirty="0">
              <a:solidFill>
                <a:srgbClr val="C0C0C0"/>
              </a:solidFill>
              <a:latin typeface="Arial" panose="020B0604020202020204" pitchFamily="34" charset="0"/>
              <a:ea typeface="宋体" panose="02010600030101010101" pitchFamily="2" charset="-122"/>
            </a:endParaRPr>
          </a:p>
          <a:p>
            <a:pPr eaLnBrk="0" hangingPunct="0">
              <a:spcBef>
                <a:spcPct val="50000"/>
              </a:spcBef>
            </a:pPr>
            <a:r>
              <a:rPr lang="zh-CN" altLang="en-US" dirty="0">
                <a:solidFill>
                  <a:srgbClr val="C0C0C0"/>
                </a:solidFill>
                <a:latin typeface="Arial" panose="020B0604020202020204" pitchFamily="34" charset="0"/>
                <a:ea typeface="宋体" panose="02010600030101010101" pitchFamily="2" charset="-122"/>
              </a:rPr>
              <a:t>缺点</a:t>
            </a:r>
            <a:r>
              <a:rPr lang="en-US" altLang="zh-CN" dirty="0">
                <a:solidFill>
                  <a:srgbClr val="C0C0C0"/>
                </a:solidFill>
                <a:latin typeface="Arial" panose="020B0604020202020204" pitchFamily="34" charset="0"/>
                <a:ea typeface="宋体" panose="02010600030101010101" pitchFamily="2" charset="-122"/>
              </a:rPr>
              <a:t>: …</a:t>
            </a:r>
            <a:endParaRPr lang="en-US" altLang="zh-CN" dirty="0">
              <a:solidFill>
                <a:srgbClr val="C0C0C0"/>
              </a:solidFill>
              <a:latin typeface="Arial" panose="020B0604020202020204" pitchFamily="34" charset="0"/>
              <a:ea typeface="宋体" panose="02010600030101010101" pitchFamily="2" charset="-122"/>
            </a:endParaRPr>
          </a:p>
        </p:txBody>
      </p:sp>
      <p:graphicFrame>
        <p:nvGraphicFramePr>
          <p:cNvPr id="99330" name="对象 -2147482183"/>
          <p:cNvGraphicFramePr/>
          <p:nvPr/>
        </p:nvGraphicFramePr>
        <p:xfrm>
          <a:off x="3354388" y="4379913"/>
          <a:ext cx="5387975" cy="1843087"/>
        </p:xfrm>
        <a:graphic>
          <a:graphicData uri="http://schemas.openxmlformats.org/presentationml/2006/ole">
            <mc:AlternateContent xmlns:mc="http://schemas.openxmlformats.org/markup-compatibility/2006">
              <mc:Choice xmlns:v="urn:schemas-microsoft-com:vml" Requires="v">
                <p:oleObj spid="_x0000_s3226" name="" r:id="rId1" imgW="6502400" imgH="2425700" progId="Visio.Drawing.11">
                  <p:embed/>
                </p:oleObj>
              </mc:Choice>
              <mc:Fallback>
                <p:oleObj name="" r:id="rId1" imgW="6502400" imgH="2425700" progId="Visio.Drawing.11">
                  <p:embed/>
                  <p:pic>
                    <p:nvPicPr>
                      <p:cNvPr id="0" name="图片 3225"/>
                      <p:cNvPicPr/>
                      <p:nvPr/>
                    </p:nvPicPr>
                    <p:blipFill>
                      <a:blip r:embed="rId2"/>
                      <a:stretch>
                        <a:fillRect/>
                      </a:stretch>
                    </p:blipFill>
                    <p:spPr>
                      <a:xfrm>
                        <a:off x="3354388" y="4379913"/>
                        <a:ext cx="5387975" cy="1843087"/>
                      </a:xfrm>
                      <a:prstGeom prst="rect">
                        <a:avLst/>
                      </a:prstGeom>
                      <a:noFill/>
                      <a:ln w="38100">
                        <a:noFill/>
                        <a:miter/>
                      </a:ln>
                    </p:spPr>
                  </p:pic>
                </p:oleObj>
              </mc:Fallback>
            </mc:AlternateContent>
          </a:graphicData>
        </a:graphic>
      </p:graphicFrame>
      <p:graphicFrame>
        <p:nvGraphicFramePr>
          <p:cNvPr id="99331" name="对象 -2147481872"/>
          <p:cNvGraphicFramePr>
            <a:graphicFrameLocks noChangeAspect="1"/>
          </p:cNvGraphicFramePr>
          <p:nvPr/>
        </p:nvGraphicFramePr>
        <p:xfrm>
          <a:off x="684213" y="795338"/>
          <a:ext cx="4732337" cy="2976562"/>
        </p:xfrm>
        <a:graphic>
          <a:graphicData uri="http://schemas.openxmlformats.org/presentationml/2006/ole">
            <mc:AlternateContent xmlns:mc="http://schemas.openxmlformats.org/markup-compatibility/2006">
              <mc:Choice xmlns:v="urn:schemas-microsoft-com:vml" Requires="v">
                <p:oleObj spid="_x0000_s3229" name="" r:id="rId3" imgW="4787900" imgH="3009900" progId="Visio.Drawing.11">
                  <p:embed/>
                </p:oleObj>
              </mc:Choice>
              <mc:Fallback>
                <p:oleObj name="" r:id="rId3" imgW="4787900" imgH="3009900" progId="Visio.Drawing.11">
                  <p:embed/>
                  <p:pic>
                    <p:nvPicPr>
                      <p:cNvPr id="0" name="图片 3228"/>
                      <p:cNvPicPr/>
                      <p:nvPr/>
                    </p:nvPicPr>
                    <p:blipFill>
                      <a:blip r:embed="rId4"/>
                      <a:stretch>
                        <a:fillRect/>
                      </a:stretch>
                    </p:blipFill>
                    <p:spPr>
                      <a:xfrm>
                        <a:off x="684213" y="795338"/>
                        <a:ext cx="4732337" cy="2976562"/>
                      </a:xfrm>
                      <a:prstGeom prst="rect">
                        <a:avLst/>
                      </a:prstGeom>
                      <a:noFill/>
                      <a:ln w="38100">
                        <a:noFill/>
                        <a:miter/>
                      </a:ln>
                    </p:spPr>
                  </p:pic>
                </p:oleObj>
              </mc:Fallback>
            </mc:AlternateContent>
          </a:graphicData>
        </a:graphic>
      </p:graphicFrame>
      <p:graphicFrame>
        <p:nvGraphicFramePr>
          <p:cNvPr id="99332" name="对象 -2147481871"/>
          <p:cNvGraphicFramePr>
            <a:graphicFrameLocks noChangeAspect="1"/>
          </p:cNvGraphicFramePr>
          <p:nvPr/>
        </p:nvGraphicFramePr>
        <p:xfrm>
          <a:off x="5832475" y="920750"/>
          <a:ext cx="2492375" cy="2300288"/>
        </p:xfrm>
        <a:graphic>
          <a:graphicData uri="http://schemas.openxmlformats.org/presentationml/2006/ole">
            <mc:AlternateContent xmlns:mc="http://schemas.openxmlformats.org/markup-compatibility/2006">
              <mc:Choice xmlns:v="urn:schemas-microsoft-com:vml" Requires="v">
                <p:oleObj spid="_x0000_s3227" name="" r:id="rId5" imgW="1167130" imgH="1082675" progId="Visio.Drawing.11">
                  <p:embed/>
                </p:oleObj>
              </mc:Choice>
              <mc:Fallback>
                <p:oleObj name="" r:id="rId5" imgW="1167130" imgH="1082675" progId="Visio.Drawing.11">
                  <p:embed/>
                  <p:pic>
                    <p:nvPicPr>
                      <p:cNvPr id="0" name="图片 3226"/>
                      <p:cNvPicPr/>
                      <p:nvPr/>
                    </p:nvPicPr>
                    <p:blipFill>
                      <a:blip r:embed="rId6"/>
                      <a:stretch>
                        <a:fillRect/>
                      </a:stretch>
                    </p:blipFill>
                    <p:spPr>
                      <a:xfrm>
                        <a:off x="5832475" y="920750"/>
                        <a:ext cx="2492375" cy="2300288"/>
                      </a:xfrm>
                      <a:prstGeom prst="rect">
                        <a:avLst/>
                      </a:prstGeom>
                      <a:noFill/>
                      <a:ln w="38100">
                        <a:noFill/>
                        <a:miter/>
                      </a:ln>
                    </p:spPr>
                  </p:pic>
                </p:oleObj>
              </mc:Fallback>
            </mc:AlternateContent>
          </a:graphicData>
        </a:graphic>
      </p:graphicFrame>
      <p:graphicFrame>
        <p:nvGraphicFramePr>
          <p:cNvPr id="99333" name="对象 4"/>
          <p:cNvGraphicFramePr/>
          <p:nvPr/>
        </p:nvGraphicFramePr>
        <p:xfrm>
          <a:off x="6565900" y="3409950"/>
          <a:ext cx="1620838" cy="361950"/>
        </p:xfrm>
        <a:graphic>
          <a:graphicData uri="http://schemas.openxmlformats.org/presentationml/2006/ole">
            <mc:AlternateContent xmlns:mc="http://schemas.openxmlformats.org/markup-compatibility/2006">
              <mc:Choice xmlns:v="urn:schemas-microsoft-com:vml" Requires="v">
                <p:oleObj spid="_x0000_s3231" name="" r:id="rId7" imgW="1619250" imgH="361950" progId="Paint.Picture">
                  <p:embed/>
                </p:oleObj>
              </mc:Choice>
              <mc:Fallback>
                <p:oleObj name="" r:id="rId7" imgW="1619250" imgH="361950" progId="Paint.Picture">
                  <p:embed/>
                  <p:pic>
                    <p:nvPicPr>
                      <p:cNvPr id="0" name="图片 3230"/>
                      <p:cNvPicPr/>
                      <p:nvPr/>
                    </p:nvPicPr>
                    <p:blipFill>
                      <a:blip r:embed="rId8"/>
                      <a:stretch>
                        <a:fillRect/>
                      </a:stretch>
                    </p:blipFill>
                    <p:spPr>
                      <a:xfrm>
                        <a:off x="6565900" y="3409950"/>
                        <a:ext cx="1620838" cy="361950"/>
                      </a:xfrm>
                      <a:prstGeom prst="rect">
                        <a:avLst/>
                      </a:prstGeom>
                      <a:noFill/>
                      <a:ln w="38100">
                        <a:noFill/>
                        <a:miter/>
                      </a:ln>
                    </p:spPr>
                  </p:pic>
                </p:oleObj>
              </mc:Fallback>
            </mc:AlternateContent>
          </a:graphicData>
        </a:graphic>
      </p:graphicFrame>
      <p:graphicFrame>
        <p:nvGraphicFramePr>
          <p:cNvPr id="99334" name="对象 6"/>
          <p:cNvGraphicFramePr/>
          <p:nvPr/>
        </p:nvGraphicFramePr>
        <p:xfrm>
          <a:off x="6642100" y="3863975"/>
          <a:ext cx="1468438" cy="371475"/>
        </p:xfrm>
        <a:graphic>
          <a:graphicData uri="http://schemas.openxmlformats.org/presentationml/2006/ole">
            <mc:AlternateContent xmlns:mc="http://schemas.openxmlformats.org/markup-compatibility/2006">
              <mc:Choice xmlns:v="urn:schemas-microsoft-com:vml" Requires="v">
                <p:oleObj spid="_x0000_s3228" name="" r:id="rId9" imgW="1466850" imgH="371475" progId="Paint.Picture">
                  <p:embed/>
                </p:oleObj>
              </mc:Choice>
              <mc:Fallback>
                <p:oleObj name="" r:id="rId9" imgW="1466850" imgH="371475" progId="Paint.Picture">
                  <p:embed/>
                  <p:pic>
                    <p:nvPicPr>
                      <p:cNvPr id="0" name="图片 3227"/>
                      <p:cNvPicPr/>
                      <p:nvPr/>
                    </p:nvPicPr>
                    <p:blipFill>
                      <a:blip r:embed="rId10"/>
                      <a:stretch>
                        <a:fillRect/>
                      </a:stretch>
                    </p:blipFill>
                    <p:spPr>
                      <a:xfrm>
                        <a:off x="6642100" y="3863975"/>
                        <a:ext cx="1468438" cy="371475"/>
                      </a:xfrm>
                      <a:prstGeom prst="rect">
                        <a:avLst/>
                      </a:prstGeom>
                      <a:noFill/>
                      <a:ln w="38100">
                        <a:noFill/>
                        <a:miter/>
                      </a:ln>
                    </p:spPr>
                  </p:pic>
                </p:oleObj>
              </mc:Fallback>
            </mc:AlternateContent>
          </a:graphicData>
        </a:graphic>
      </p:graphicFrame>
      <p:sp>
        <p:nvSpPr>
          <p:cNvPr id="99335" name="文本框 22530"/>
          <p:cNvSpPr txBox="1"/>
          <p:nvPr/>
        </p:nvSpPr>
        <p:spPr>
          <a:xfrm>
            <a:off x="1422400" y="3927475"/>
            <a:ext cx="2562225"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改进后的状态转换图</a:t>
            </a:r>
            <a:endParaRPr lang="zh-CN" altLang="en-US" dirty="0">
              <a:solidFill>
                <a:srgbClr val="0070C0"/>
              </a:solidFill>
              <a:latin typeface="Comic Sans MS" panose="030F07020303020202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dissolve">
                                      <p:cBhvr>
                                        <p:cTn id="7" dur="500"/>
                                        <p:tgtEl>
                                          <p:spTgt spid="99331"/>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99335"/>
                                        </p:tgtEl>
                                        <p:attrNameLst>
                                          <p:attrName>style.visibility</p:attrName>
                                        </p:attrNameLst>
                                      </p:cBhvr>
                                      <p:to>
                                        <p:strVal val="visible"/>
                                      </p:to>
                                    </p:set>
                                    <p:anim calcmode="discrete" valueType="clr">
                                      <p:cBhvr override="childStyle">
                                        <p:cTn id="11" dur="80"/>
                                        <p:tgtEl>
                                          <p:spTgt spid="99335"/>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99335"/>
                                        </p:tgtEl>
                                        <p:attrNameLst>
                                          <p:attrName>fillcolor</p:attrName>
                                        </p:attrNameLst>
                                      </p:cBhvr>
                                      <p:tavLst>
                                        <p:tav tm="0">
                                          <p:val>
                                            <p:clrVal>
                                              <a:schemeClr val="accent2"/>
                                            </p:clrVal>
                                          </p:val>
                                        </p:tav>
                                        <p:tav tm="50000">
                                          <p:val>
                                            <p:clrVal>
                                              <a:schemeClr val="hlink"/>
                                            </p:clrVal>
                                          </p:val>
                                        </p:tav>
                                      </p:tavLst>
                                    </p:anim>
                                    <p:set>
                                      <p:cBhvr>
                                        <p:cTn id="13" dur="80"/>
                                        <p:tgtEl>
                                          <p:spTgt spid="99335"/>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9332"/>
                                        </p:tgtEl>
                                        <p:attrNameLst>
                                          <p:attrName>style.visibility</p:attrName>
                                        </p:attrNameLst>
                                      </p:cBhvr>
                                      <p:to>
                                        <p:strVal val="visible"/>
                                      </p:to>
                                    </p:set>
                                    <p:animEffect transition="in" filter="dissolve">
                                      <p:cBhvr>
                                        <p:cTn id="18" dur="500"/>
                                        <p:tgtEl>
                                          <p:spTgt spid="9933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9333"/>
                                        </p:tgtEl>
                                        <p:attrNameLst>
                                          <p:attrName>style.visibility</p:attrName>
                                        </p:attrNameLst>
                                      </p:cBhvr>
                                      <p:to>
                                        <p:strVal val="visible"/>
                                      </p:to>
                                    </p:set>
                                    <p:animEffect transition="in" filter="wipe(left)">
                                      <p:cBhvr>
                                        <p:cTn id="23" dur="500"/>
                                        <p:tgtEl>
                                          <p:spTgt spid="993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9334"/>
                                        </p:tgtEl>
                                        <p:attrNameLst>
                                          <p:attrName>style.visibility</p:attrName>
                                        </p:attrNameLst>
                                      </p:cBhvr>
                                      <p:to>
                                        <p:strVal val="visible"/>
                                      </p:to>
                                    </p:set>
                                    <p:animEffect transition="in" filter="wipe(left)">
                                      <p:cBhvr>
                                        <p:cTn id="28" dur="500"/>
                                        <p:tgtEl>
                                          <p:spTgt spid="9933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9330"/>
                                        </p:tgtEl>
                                        <p:attrNameLst>
                                          <p:attrName>style.visibility</p:attrName>
                                        </p:attrNameLst>
                                      </p:cBhvr>
                                      <p:to>
                                        <p:strVal val="visible"/>
                                      </p:to>
                                    </p:set>
                                    <p:animEffect transition="in" filter="dissolve">
                                      <p:cBhvr>
                                        <p:cTn id="33" dur="500"/>
                                        <p:tgtEl>
                                          <p:spTgt spid="99330"/>
                                        </p:tgtEl>
                                      </p:cBhvr>
                                    </p:animEffec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99329"/>
                                        </p:tgtEl>
                                        <p:attrNameLst>
                                          <p:attrName>style.visibility</p:attrName>
                                        </p:attrNameLst>
                                      </p:cBhvr>
                                      <p:to>
                                        <p:strVal val="visible"/>
                                      </p:to>
                                    </p:set>
                                    <p:anim calcmode="discrete" valueType="clr">
                                      <p:cBhvr override="childStyle">
                                        <p:cTn id="38" dur="80"/>
                                        <p:tgtEl>
                                          <p:spTgt spid="99329"/>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99329"/>
                                        </p:tgtEl>
                                        <p:attrNameLst>
                                          <p:attrName>fillcolor</p:attrName>
                                        </p:attrNameLst>
                                      </p:cBhvr>
                                      <p:tavLst>
                                        <p:tav tm="0">
                                          <p:val>
                                            <p:clrVal>
                                              <a:schemeClr val="accent2"/>
                                            </p:clrVal>
                                          </p:val>
                                        </p:tav>
                                        <p:tav tm="50000">
                                          <p:val>
                                            <p:clrVal>
                                              <a:schemeClr val="hlink"/>
                                            </p:clrVal>
                                          </p:val>
                                        </p:tav>
                                      </p:tavLst>
                                    </p:anim>
                                    <p:set>
                                      <p:cBhvr>
                                        <p:cTn id="40" dur="80"/>
                                        <p:tgtEl>
                                          <p:spTgt spid="993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5" grpId="0"/>
      <p:bldP spid="99335" grpId="1"/>
      <p:bldP spid="99329" grpId="0"/>
      <p:bldP spid="99329"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矩形 53251"/>
          <p:cNvSpPr/>
          <p:nvPr/>
        </p:nvSpPr>
        <p:spPr>
          <a:xfrm>
            <a:off x="771525" y="654050"/>
            <a:ext cx="2676525" cy="398463"/>
          </a:xfrm>
          <a:prstGeom prst="rect">
            <a:avLst/>
          </a:prstGeom>
          <a:noFill/>
          <a:ln w="9525">
            <a:noFill/>
          </a:ln>
        </p:spPr>
        <p:txBody>
          <a:bodyPr wrap="square" anchor="t" anchorCtr="0">
            <a:spAutoFit/>
          </a:bodyPr>
          <a:p>
            <a:pPr eaLnBrk="0" hangingPunct="0"/>
            <a:r>
              <a:rPr lang="en-US" altLang="zh-CN" sz="2000" dirty="0">
                <a:solidFill>
                  <a:srgbClr val="C00000"/>
                </a:solidFill>
                <a:latin typeface="Comic Sans MS" panose="030F0702030302020204" pitchFamily="2" charset="0"/>
                <a:ea typeface="宋体" panose="02010600030101010101" pitchFamily="2" charset="-122"/>
              </a:rPr>
              <a:t>(2) </a:t>
            </a:r>
            <a:r>
              <a:rPr lang="zh-CN" altLang="en-US" sz="2000" dirty="0">
                <a:solidFill>
                  <a:srgbClr val="C00000"/>
                </a:solidFill>
                <a:latin typeface="Comic Sans MS" panose="030F0702030302020204" pitchFamily="2" charset="0"/>
                <a:ea typeface="宋体" panose="02010600030101010101" pitchFamily="2" charset="-122"/>
              </a:rPr>
              <a:t>扭环形计数器分析</a:t>
            </a:r>
            <a:endParaRPr lang="zh-CN" altLang="en-US" sz="2000" dirty="0">
              <a:solidFill>
                <a:srgbClr val="C00000"/>
              </a:solidFill>
              <a:latin typeface="Comic Sans MS" panose="030F0702030302020204" pitchFamily="2" charset="0"/>
              <a:ea typeface="宋体" panose="02010600030101010101" pitchFamily="2" charset="-122"/>
            </a:endParaRPr>
          </a:p>
        </p:txBody>
      </p:sp>
      <p:graphicFrame>
        <p:nvGraphicFramePr>
          <p:cNvPr id="100354" name="对象 1"/>
          <p:cNvGraphicFramePr/>
          <p:nvPr/>
        </p:nvGraphicFramePr>
        <p:xfrm>
          <a:off x="1647825" y="3468688"/>
          <a:ext cx="2608263" cy="2051050"/>
        </p:xfrm>
        <a:graphic>
          <a:graphicData uri="http://schemas.openxmlformats.org/presentationml/2006/ole">
            <mc:AlternateContent xmlns:mc="http://schemas.openxmlformats.org/markup-compatibility/2006">
              <mc:Choice xmlns:v="urn:schemas-microsoft-com:vml" Requires="v">
                <p:oleObj spid="_x0000_s3232" name="" r:id="rId1" imgW="3086100" imgH="2571750" progId="Paint.Picture">
                  <p:embed/>
                </p:oleObj>
              </mc:Choice>
              <mc:Fallback>
                <p:oleObj name="" r:id="rId1" imgW="3086100" imgH="2571750" progId="Paint.Picture">
                  <p:embed/>
                  <p:pic>
                    <p:nvPicPr>
                      <p:cNvPr id="0" name="图片 3231"/>
                      <p:cNvPicPr/>
                      <p:nvPr/>
                    </p:nvPicPr>
                    <p:blipFill>
                      <a:blip r:embed="rId2"/>
                      <a:stretch>
                        <a:fillRect/>
                      </a:stretch>
                    </p:blipFill>
                    <p:spPr>
                      <a:xfrm>
                        <a:off x="1647825" y="3468688"/>
                        <a:ext cx="2608263" cy="2051050"/>
                      </a:xfrm>
                      <a:prstGeom prst="rect">
                        <a:avLst/>
                      </a:prstGeom>
                      <a:noFill/>
                      <a:ln w="38100">
                        <a:noFill/>
                        <a:miter/>
                      </a:ln>
                    </p:spPr>
                  </p:pic>
                </p:oleObj>
              </mc:Fallback>
            </mc:AlternateContent>
          </a:graphicData>
        </a:graphic>
      </p:graphicFrame>
      <p:graphicFrame>
        <p:nvGraphicFramePr>
          <p:cNvPr id="100355" name="对象 3"/>
          <p:cNvGraphicFramePr/>
          <p:nvPr/>
        </p:nvGraphicFramePr>
        <p:xfrm>
          <a:off x="4872038" y="3470275"/>
          <a:ext cx="2533650" cy="2049463"/>
        </p:xfrm>
        <a:graphic>
          <a:graphicData uri="http://schemas.openxmlformats.org/presentationml/2006/ole">
            <mc:AlternateContent xmlns:mc="http://schemas.openxmlformats.org/markup-compatibility/2006">
              <mc:Choice xmlns:v="urn:schemas-microsoft-com:vml" Requires="v">
                <p:oleObj spid="_x0000_s3233" name="" r:id="rId3" imgW="2962275" imgH="2486025" progId="Paint.Picture">
                  <p:embed/>
                </p:oleObj>
              </mc:Choice>
              <mc:Fallback>
                <p:oleObj name="" r:id="rId3" imgW="2962275" imgH="2486025" progId="Paint.Picture">
                  <p:embed/>
                  <p:pic>
                    <p:nvPicPr>
                      <p:cNvPr id="0" name="图片 3232"/>
                      <p:cNvPicPr/>
                      <p:nvPr/>
                    </p:nvPicPr>
                    <p:blipFill>
                      <a:blip r:embed="rId4"/>
                      <a:stretch>
                        <a:fillRect/>
                      </a:stretch>
                    </p:blipFill>
                    <p:spPr>
                      <a:xfrm>
                        <a:off x="4872038" y="3470275"/>
                        <a:ext cx="2533650" cy="2049463"/>
                      </a:xfrm>
                      <a:prstGeom prst="rect">
                        <a:avLst/>
                      </a:prstGeom>
                      <a:noFill/>
                      <a:ln w="38100">
                        <a:noFill/>
                        <a:miter/>
                      </a:ln>
                    </p:spPr>
                  </p:pic>
                </p:oleObj>
              </mc:Fallback>
            </mc:AlternateContent>
          </a:graphicData>
        </a:graphic>
      </p:graphicFrame>
      <p:graphicFrame>
        <p:nvGraphicFramePr>
          <p:cNvPr id="100356" name="对象 -2147482182"/>
          <p:cNvGraphicFramePr>
            <a:graphicFrameLocks noChangeAspect="1"/>
          </p:cNvGraphicFramePr>
          <p:nvPr/>
        </p:nvGraphicFramePr>
        <p:xfrm>
          <a:off x="1435100" y="1052513"/>
          <a:ext cx="4864100" cy="1797050"/>
        </p:xfrm>
        <a:graphic>
          <a:graphicData uri="http://schemas.openxmlformats.org/presentationml/2006/ole">
            <mc:AlternateContent xmlns:mc="http://schemas.openxmlformats.org/markup-compatibility/2006">
              <mc:Choice xmlns:v="urn:schemas-microsoft-com:vml" Requires="v">
                <p:oleObj spid="_x0000_s3230" name="" r:id="rId5" imgW="3056255" imgH="1125220" progId="Visio.Drawing.11">
                  <p:embed/>
                </p:oleObj>
              </mc:Choice>
              <mc:Fallback>
                <p:oleObj name="" r:id="rId5" imgW="3056255" imgH="1125220" progId="Visio.Drawing.11">
                  <p:embed/>
                  <p:pic>
                    <p:nvPicPr>
                      <p:cNvPr id="0" name="图片 3229"/>
                      <p:cNvPicPr/>
                      <p:nvPr/>
                    </p:nvPicPr>
                    <p:blipFill>
                      <a:blip r:embed="rId6"/>
                      <a:stretch>
                        <a:fillRect/>
                      </a:stretch>
                    </p:blipFill>
                    <p:spPr>
                      <a:xfrm>
                        <a:off x="1435100" y="1052513"/>
                        <a:ext cx="4864100" cy="1797050"/>
                      </a:xfrm>
                      <a:prstGeom prst="rect">
                        <a:avLst/>
                      </a:prstGeom>
                      <a:noFill/>
                      <a:ln w="38100">
                        <a:noFill/>
                        <a:miter/>
                      </a:ln>
                    </p:spPr>
                  </p:pic>
                </p:oleObj>
              </mc:Fallback>
            </mc:AlternateContent>
          </a:graphicData>
        </a:graphic>
      </p:graphicFrame>
      <p:sp>
        <p:nvSpPr>
          <p:cNvPr id="100357" name="文本框 22530"/>
          <p:cNvSpPr txBox="1"/>
          <p:nvPr/>
        </p:nvSpPr>
        <p:spPr>
          <a:xfrm>
            <a:off x="1263650" y="3038475"/>
            <a:ext cx="3487738"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原始状态转换图</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0</a:t>
            </a:r>
            <a:r>
              <a:rPr lang="en-US" altLang="zh-CN" dirty="0">
                <a:solidFill>
                  <a:srgbClr val="0070C0"/>
                </a:solidFill>
                <a:latin typeface="Comic Sans MS" panose="030F0702030302020204" pitchFamily="2" charset="0"/>
                <a:ea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endParaRPr>
          </a:p>
        </p:txBody>
      </p:sp>
      <p:sp>
        <p:nvSpPr>
          <p:cNvPr id="100358" name="文本框 22530"/>
          <p:cNvSpPr txBox="1"/>
          <p:nvPr/>
        </p:nvSpPr>
        <p:spPr>
          <a:xfrm>
            <a:off x="1528763" y="5821363"/>
            <a:ext cx="879475" cy="368300"/>
          </a:xfrm>
          <a:prstGeom prst="rect">
            <a:avLst/>
          </a:prstGeom>
          <a:noFill/>
          <a:ln w="9525">
            <a:noFill/>
          </a:ln>
        </p:spPr>
        <p:txBody>
          <a:bodyPr wrap="square" anchor="t" anchorCtr="0">
            <a:spAutoFit/>
          </a:bodyPr>
          <a:p>
            <a:pPr eaLnBrk="0" hangingPunct="0">
              <a:spcBef>
                <a:spcPct val="50000"/>
              </a:spcBef>
            </a:pPr>
            <a:r>
              <a:rPr lang="zh-CN" altLang="zh-CN" dirty="0">
                <a:solidFill>
                  <a:srgbClr val="0070C0"/>
                </a:solidFill>
                <a:latin typeface="Comic Sans MS" panose="030F0702030302020204" pitchFamily="2" charset="0"/>
                <a:ea typeface="宋体" panose="02010600030101010101" pitchFamily="2" charset="-122"/>
              </a:rPr>
              <a:t>改进：</a:t>
            </a:r>
            <a:endParaRPr lang="zh-CN" altLang="zh-CN" dirty="0">
              <a:solidFill>
                <a:srgbClr val="0070C0"/>
              </a:solidFill>
              <a:latin typeface="Comic Sans MS" panose="030F0702030302020204" pitchFamily="2" charset="0"/>
              <a:ea typeface="宋体" panose="02010600030101010101" pitchFamily="2" charset="-122"/>
            </a:endParaRPr>
          </a:p>
        </p:txBody>
      </p:sp>
      <p:sp>
        <p:nvSpPr>
          <p:cNvPr id="100359" name="文本框 3"/>
          <p:cNvSpPr txBox="1"/>
          <p:nvPr/>
        </p:nvSpPr>
        <p:spPr>
          <a:xfrm>
            <a:off x="2278063" y="5821363"/>
            <a:ext cx="1349375" cy="368300"/>
          </a:xfrm>
          <a:prstGeom prst="rect">
            <a:avLst/>
          </a:prstGeom>
          <a:noFill/>
          <a:ln w="9525">
            <a:noFill/>
          </a:ln>
        </p:spPr>
        <p:txBody>
          <a:bodyPr wrap="non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rPr>
              <a:t>0</a:t>
            </a:r>
            <a:endParaRPr lang="zh-CN" altLang="en-US">
              <a:latin typeface="Arial" panose="020B0604020202020204" pitchFamily="34" charset="0"/>
              <a:ea typeface="宋体" panose="02010600030101010101" pitchFamily="2" charset="-122"/>
            </a:endParaRPr>
          </a:p>
        </p:txBody>
      </p:sp>
      <p:sp>
        <p:nvSpPr>
          <p:cNvPr id="100360" name="文本框 4"/>
          <p:cNvSpPr txBox="1"/>
          <p:nvPr/>
        </p:nvSpPr>
        <p:spPr>
          <a:xfrm>
            <a:off x="5894388" y="5900738"/>
            <a:ext cx="1223962" cy="368300"/>
          </a:xfrm>
          <a:prstGeom prst="rect">
            <a:avLst/>
          </a:prstGeom>
          <a:noFill/>
          <a:ln w="9525">
            <a:noFill/>
          </a:ln>
        </p:spPr>
        <p:txBody>
          <a:bodyPr wrap="non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rPr>
              <a:t>X</a:t>
            </a:r>
            <a:endParaRPr lang="en-US" altLang="zh-CN"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右箭头 5"/>
          <p:cNvSpPr/>
          <p:nvPr/>
        </p:nvSpPr>
        <p:spPr>
          <a:xfrm>
            <a:off x="3625850" y="5978525"/>
            <a:ext cx="2268538" cy="211138"/>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 name="文本框 1"/>
          <p:cNvSpPr txBox="1"/>
          <p:nvPr/>
        </p:nvSpPr>
        <p:spPr>
          <a:xfrm>
            <a:off x="7345363" y="5899150"/>
            <a:ext cx="981075" cy="368300"/>
          </a:xfrm>
          <a:prstGeom prst="rect">
            <a:avLst/>
          </a:prstGeom>
          <a:noFill/>
          <a:ln w="9525">
            <a:noFill/>
          </a:ln>
        </p:spPr>
        <p:txBody>
          <a:bodyPr wrap="none" anchor="t" anchorCtr="0">
            <a:spAutoFit/>
          </a:bodyPr>
          <a:p>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98313" name="乘号 1"/>
          <p:cNvSpPr/>
          <p:nvPr/>
        </p:nvSpPr>
        <p:spPr>
          <a:xfrm>
            <a:off x="4957763" y="3867150"/>
            <a:ext cx="523875" cy="512763"/>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cxnSp>
        <p:nvCxnSpPr>
          <p:cNvPr id="3" name="曲线连接符 2"/>
          <p:cNvCxnSpPr/>
          <p:nvPr/>
        </p:nvCxnSpPr>
        <p:spPr>
          <a:xfrm rot="10800000">
            <a:off x="4124325" y="3860800"/>
            <a:ext cx="819150" cy="635000"/>
          </a:xfrm>
          <a:prstGeom prst="curvedConnector3">
            <a:avLst>
              <a:gd name="adj1" fmla="val 49922"/>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graphicFrame>
        <p:nvGraphicFramePr>
          <p:cNvPr id="45059" name="对象 -2147482228"/>
          <p:cNvGraphicFramePr>
            <a:graphicFrameLocks noChangeAspect="1"/>
          </p:cNvGraphicFramePr>
          <p:nvPr/>
        </p:nvGraphicFramePr>
        <p:xfrm>
          <a:off x="6462078" y="989648"/>
          <a:ext cx="2333625" cy="1503362"/>
        </p:xfrm>
        <a:graphic>
          <a:graphicData uri="http://schemas.openxmlformats.org/presentationml/2006/ole">
            <mc:AlternateContent xmlns:mc="http://schemas.openxmlformats.org/markup-compatibility/2006">
              <mc:Choice xmlns:v="urn:schemas-microsoft-com:vml" Requires="v">
                <p:oleObj spid="_x0000_s3192" name="" r:id="rId7" imgW="3403600" imgH="2197100" progId="Visio.Drawing.11">
                  <p:embed/>
                </p:oleObj>
              </mc:Choice>
              <mc:Fallback>
                <p:oleObj name="" r:id="rId7" imgW="3403600" imgH="2197100" progId="Visio.Drawing.11">
                  <p:embed/>
                  <p:pic>
                    <p:nvPicPr>
                      <p:cNvPr id="0" name="图片 3191"/>
                      <p:cNvPicPr/>
                      <p:nvPr/>
                    </p:nvPicPr>
                    <p:blipFill>
                      <a:blip r:embed="rId8"/>
                      <a:stretch>
                        <a:fillRect/>
                      </a:stretch>
                    </p:blipFill>
                    <p:spPr>
                      <a:xfrm>
                        <a:off x="6462078" y="989648"/>
                        <a:ext cx="2333625" cy="1503362"/>
                      </a:xfrm>
                      <a:prstGeom prst="rect">
                        <a:avLst/>
                      </a:prstGeom>
                      <a:noFill/>
                      <a:ln w="38100">
                        <a:noFill/>
                        <a:miter/>
                      </a:ln>
                    </p:spPr>
                  </p:pic>
                </p:oleObj>
              </mc:Fallback>
            </mc:AlternateContent>
          </a:graphicData>
        </a:graphic>
      </p:graphicFrame>
      <p:sp>
        <p:nvSpPr>
          <p:cNvPr id="102406" name="文本框 4"/>
          <p:cNvSpPr txBox="1"/>
          <p:nvPr/>
        </p:nvSpPr>
        <p:spPr>
          <a:xfrm>
            <a:off x="6616065" y="2585085"/>
            <a:ext cx="2312988" cy="336550"/>
          </a:xfrm>
          <a:prstGeom prst="rect">
            <a:avLst/>
          </a:prstGeom>
          <a:noFill/>
          <a:ln w="9525">
            <a:noFill/>
          </a:ln>
        </p:spPr>
        <p:txBody>
          <a:bodyPr wrap="square" anchor="t" anchorCtr="0">
            <a:spAutoFit/>
          </a:bodyPr>
          <a:p>
            <a:pPr eaLnBrk="0" hangingPunct="0"/>
            <a:r>
              <a:rPr lang="zh-CN" altLang="en-US" sz="1600" dirty="0">
                <a:solidFill>
                  <a:srgbClr val="0070C0"/>
                </a:solidFill>
                <a:latin typeface="Comic Sans MS" panose="030F0702030302020204" pitchFamily="2" charset="0"/>
                <a:ea typeface="宋体" panose="02010600030101010101" pitchFamily="2" charset="-122"/>
              </a:rPr>
              <a:t>设</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0</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1</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2</a:t>
            </a:r>
            <a:r>
              <a:rPr lang="en-US" altLang="zh-CN" sz="1600" dirty="0">
                <a:solidFill>
                  <a:srgbClr val="0070C0"/>
                </a:solidFill>
                <a:latin typeface="Comic Sans MS" panose="030F0702030302020204" pitchFamily="2" charset="0"/>
                <a:ea typeface="宋体" panose="02010600030101010101" pitchFamily="2" charset="-122"/>
              </a:rPr>
              <a:t>Q</a:t>
            </a:r>
            <a:r>
              <a:rPr lang="en-US" altLang="zh-CN" sz="1600" baseline="-25000" dirty="0">
                <a:solidFill>
                  <a:srgbClr val="0070C0"/>
                </a:solidFill>
                <a:latin typeface="Comic Sans MS" panose="030F0702030302020204" pitchFamily="2" charset="0"/>
                <a:ea typeface="宋体" panose="02010600030101010101" pitchFamily="2" charset="-122"/>
              </a:rPr>
              <a:t>3</a:t>
            </a:r>
            <a:r>
              <a:rPr lang="en-US" altLang="zh-CN" sz="1600" dirty="0">
                <a:solidFill>
                  <a:srgbClr val="0070C0"/>
                </a:solidFill>
                <a:latin typeface="Comic Sans MS" panose="030F0702030302020204" pitchFamily="2" charset="0"/>
                <a:ea typeface="宋体" panose="02010600030101010101" pitchFamily="2" charset="-122"/>
              </a:rPr>
              <a:t>=0000</a:t>
            </a:r>
            <a:r>
              <a:rPr lang="zh-CN" altLang="en-US" sz="1600" dirty="0">
                <a:solidFill>
                  <a:srgbClr val="0070C0"/>
                </a:solidFill>
                <a:latin typeface="Comic Sans MS" panose="030F0702030302020204" pitchFamily="2" charset="0"/>
                <a:ea typeface="宋体" panose="02010600030101010101" pitchFamily="2" charset="-122"/>
              </a:rPr>
              <a:t>时</a:t>
            </a:r>
            <a:endParaRPr lang="zh-CN" altLang="en-US" sz="1600" dirty="0">
              <a:solidFill>
                <a:srgbClr val="0070C0"/>
              </a:solidFill>
              <a:latin typeface="Comic Sans MS" panose="030F0702030302020204" pitchFamily="2" charset="0"/>
              <a:ea typeface="宋体" panose="02010600030101010101" pitchFamily="2" charset="-122"/>
            </a:endParaRPr>
          </a:p>
        </p:txBody>
      </p:sp>
      <p:sp>
        <p:nvSpPr>
          <p:cNvPr id="102407" name="文本框 4"/>
          <p:cNvSpPr txBox="1"/>
          <p:nvPr/>
        </p:nvSpPr>
        <p:spPr>
          <a:xfrm>
            <a:off x="6622415" y="2921635"/>
            <a:ext cx="2378075" cy="336550"/>
          </a:xfrm>
          <a:prstGeom prst="rect">
            <a:avLst/>
          </a:prstGeom>
          <a:noFill/>
          <a:ln w="9525">
            <a:noFill/>
          </a:ln>
        </p:spPr>
        <p:txBody>
          <a:bodyPr wrap="square" anchor="t" anchorCtr="0">
            <a:spAutoFit/>
          </a:bodyPr>
          <a:p>
            <a:pPr eaLnBrk="0" hangingPunct="0"/>
            <a:r>
              <a:rPr lang="zh-CN" altLang="en-US" sz="1600" dirty="0">
                <a:solidFill>
                  <a:srgbClr val="7F7F7F"/>
                </a:solidFill>
                <a:latin typeface="Comic Sans MS" panose="030F0702030302020204" pitchFamily="2" charset="0"/>
                <a:ea typeface="宋体" panose="02010600030101010101" pitchFamily="2" charset="-122"/>
              </a:rPr>
              <a:t>设</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0</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1</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2</a:t>
            </a:r>
            <a:r>
              <a:rPr lang="en-US" altLang="zh-CN" sz="1600" dirty="0">
                <a:solidFill>
                  <a:srgbClr val="7F7F7F"/>
                </a:solidFill>
                <a:latin typeface="Comic Sans MS" panose="030F0702030302020204" pitchFamily="2" charset="0"/>
                <a:ea typeface="宋体" panose="02010600030101010101" pitchFamily="2" charset="-122"/>
              </a:rPr>
              <a:t>Q</a:t>
            </a:r>
            <a:r>
              <a:rPr lang="en-US" altLang="zh-CN" sz="1600" baseline="-25000" dirty="0">
                <a:solidFill>
                  <a:srgbClr val="7F7F7F"/>
                </a:solidFill>
                <a:latin typeface="Comic Sans MS" panose="030F0702030302020204" pitchFamily="2" charset="0"/>
                <a:ea typeface="宋体" panose="02010600030101010101" pitchFamily="2" charset="-122"/>
              </a:rPr>
              <a:t>3</a:t>
            </a:r>
            <a:r>
              <a:rPr lang="en-US" altLang="zh-CN" sz="1600" dirty="0">
                <a:solidFill>
                  <a:srgbClr val="7F7F7F"/>
                </a:solidFill>
                <a:latin typeface="Comic Sans MS" panose="030F0702030302020204" pitchFamily="2" charset="0"/>
                <a:ea typeface="宋体" panose="02010600030101010101" pitchFamily="2" charset="-122"/>
              </a:rPr>
              <a:t>=0100</a:t>
            </a:r>
            <a:r>
              <a:rPr lang="zh-CN" altLang="en-US" sz="1600" dirty="0">
                <a:solidFill>
                  <a:srgbClr val="7F7F7F"/>
                </a:solidFill>
                <a:latin typeface="Comic Sans MS" panose="030F0702030302020204" pitchFamily="2" charset="0"/>
                <a:ea typeface="宋体" panose="02010600030101010101" pitchFamily="2" charset="-122"/>
              </a:rPr>
              <a:t>时</a:t>
            </a:r>
            <a:endParaRPr lang="en-US" altLang="zh-CN" sz="1600" dirty="0">
              <a:solidFill>
                <a:srgbClr val="7F7F7F"/>
              </a:solidFill>
              <a:latin typeface="Comic Sans MS" panose="030F0702030302020204" pitchFamily="2" charset="0"/>
              <a:ea typeface="宋体" panose="02010600030101010101" pitchFamily="2" charset="-122"/>
            </a:endParaRPr>
          </a:p>
        </p:txBody>
      </p:sp>
      <p:sp>
        <p:nvSpPr>
          <p:cNvPr id="5" name="文本框 4"/>
          <p:cNvSpPr txBox="1"/>
          <p:nvPr/>
        </p:nvSpPr>
        <p:spPr>
          <a:xfrm>
            <a:off x="6503988" y="563563"/>
            <a:ext cx="909637" cy="336550"/>
          </a:xfrm>
          <a:prstGeom prst="rect">
            <a:avLst/>
          </a:prstGeom>
          <a:noFill/>
          <a:ln w="9525">
            <a:noFill/>
          </a:ln>
        </p:spPr>
        <p:txBody>
          <a:bodyPr wrap="none" anchor="t" anchorCtr="0">
            <a:spAutoFit/>
          </a:bodyPr>
          <a:p>
            <a:r>
              <a:rPr lang="zh-CN" altLang="zh-CN" sz="1600" dirty="0">
                <a:solidFill>
                  <a:srgbClr val="0070C0"/>
                </a:solidFill>
                <a:latin typeface="Arial" panose="020B0604020202020204" pitchFamily="34" charset="0"/>
                <a:ea typeface="宋体" panose="02010600030101010101" pitchFamily="2" charset="-122"/>
                <a:sym typeface="宋体" panose="02010600030101010101" pitchFamily="2" charset="-122"/>
              </a:rPr>
              <a:t>【例6】</a:t>
            </a:r>
            <a:endParaRPr lang="zh-CN" altLang="zh-CN" sz="1600" dirty="0">
              <a:solidFill>
                <a:srgbClr val="0070C0"/>
              </a:solidFill>
              <a:latin typeface="Arial" panose="020B0604020202020204" pitchFamily="34" charset="0"/>
              <a:ea typeface="宋体" panose="02010600030101010101" pitchFamily="2" charset="-122"/>
              <a:sym typeface="宋体" panose="02010600030101010101" pitchFamily="2" charset="-122"/>
            </a:endParaRPr>
          </a:p>
        </p:txBody>
      </p:sp>
      <p:sp>
        <p:nvSpPr>
          <p:cNvPr id="7" name="乘号 1"/>
          <p:cNvSpPr/>
          <p:nvPr/>
        </p:nvSpPr>
        <p:spPr>
          <a:xfrm>
            <a:off x="6765925" y="3867150"/>
            <a:ext cx="523875" cy="512763"/>
          </a:xfrm>
          <a:custGeom>
            <a:avLst/>
            <a:gdLst/>
            <a:ahLst/>
            <a:cxnLst>
              <a:cxn ang="10800000">
                <a:pos x="125974" y="123228"/>
              </a:cxn>
              <a:cxn ang="16200000">
                <a:pos x="398535" y="123228"/>
              </a:cxn>
              <a:cxn ang="0">
                <a:pos x="398535" y="389851"/>
              </a:cxn>
              <a:cxn ang="5400000">
                <a:pos x="125974" y="389851"/>
              </a:cxn>
            </a:cxnLst>
            <a:pathLst>
              <a:path w="524510" h="513080">
                <a:moveTo>
                  <a:pt x="83781" y="166361"/>
                </a:moveTo>
                <a:lnTo>
                  <a:pt x="168167" y="80096"/>
                </a:lnTo>
                <a:lnTo>
                  <a:pt x="262255" y="172133"/>
                </a:lnTo>
                <a:lnTo>
                  <a:pt x="356342" y="80096"/>
                </a:lnTo>
                <a:lnTo>
                  <a:pt x="440728" y="166361"/>
                </a:lnTo>
                <a:lnTo>
                  <a:pt x="348541" y="256540"/>
                </a:lnTo>
                <a:lnTo>
                  <a:pt x="440728" y="346718"/>
                </a:lnTo>
                <a:lnTo>
                  <a:pt x="356342" y="432983"/>
                </a:lnTo>
                <a:lnTo>
                  <a:pt x="262255" y="340946"/>
                </a:lnTo>
                <a:lnTo>
                  <a:pt x="168167" y="432983"/>
                </a:lnTo>
                <a:lnTo>
                  <a:pt x="83781" y="346718"/>
                </a:lnTo>
                <a:lnTo>
                  <a:pt x="175968" y="256540"/>
                </a:lnTo>
                <a:close/>
              </a:path>
            </a:pathLst>
          </a:custGeom>
          <a:solidFill>
            <a:srgbClr val="FF00FF">
              <a:alpha val="25998"/>
            </a:srgbClr>
          </a:solidFill>
          <a:ln w="9525">
            <a:noFill/>
          </a:ln>
        </p:spPr>
        <p:txBody>
          <a:bodyPr/>
          <a:p>
            <a:endParaRPr lang="zh-CN" altLang="en-US"/>
          </a:p>
        </p:txBody>
      </p:sp>
      <p:cxnSp>
        <p:nvCxnSpPr>
          <p:cNvPr id="8" name="曲线连接符 7"/>
          <p:cNvCxnSpPr/>
          <p:nvPr/>
        </p:nvCxnSpPr>
        <p:spPr>
          <a:xfrm rot="10800000" flipV="1">
            <a:off x="4256088" y="3876675"/>
            <a:ext cx="2601913" cy="619125"/>
          </a:xfrm>
          <a:prstGeom prst="curvedConnector3">
            <a:avLst>
              <a:gd name="adj1" fmla="val 50000"/>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4" name="文本框 3"/>
          <p:cNvSpPr txBox="1"/>
          <p:nvPr/>
        </p:nvSpPr>
        <p:spPr>
          <a:xfrm>
            <a:off x="3627438" y="5610225"/>
            <a:ext cx="2347912" cy="368300"/>
          </a:xfrm>
          <a:prstGeom prst="rect">
            <a:avLst/>
          </a:prstGeom>
          <a:noFill/>
          <a:ln w="9525">
            <a:noFill/>
          </a:ln>
        </p:spPr>
        <p:txBody>
          <a:bodyPr wrap="none" anchor="t" anchorCtr="0">
            <a:spAutoFit/>
          </a:bodyPr>
          <a:p>
            <a:pPr eaLnBrk="0" hangingPunct="0">
              <a:spcBef>
                <a:spcPct val="50000"/>
              </a:spcBef>
            </a:pP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D</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=F(Q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3</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2</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1</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,Q</a:t>
            </a:r>
            <a:r>
              <a:rPr lang="en-US" altLang="zh-CN" baseline="-25000" dirty="0">
                <a:solidFill>
                  <a:srgbClr val="0070C0"/>
                </a:solidFill>
                <a:latin typeface="Comic Sans MS" panose="030F0702030302020204" pitchFamily="2" charset="0"/>
                <a:ea typeface="宋体" panose="02010600030101010101" pitchFamily="2" charset="-122"/>
                <a:sym typeface="宋体" panose="02010600030101010101" pitchFamily="2" charset="-122"/>
              </a:rPr>
              <a:t>0</a:t>
            </a:r>
            <a:r>
              <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rPr>
              <a:t>)</a:t>
            </a:r>
            <a:endParaRPr lang="en-US" altLang="zh-CN"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0353"/>
                                        </p:tgtEl>
                                        <p:attrNameLst>
                                          <p:attrName>style.visibility</p:attrName>
                                        </p:attrNameLst>
                                      </p:cBhvr>
                                      <p:to>
                                        <p:strVal val="visible"/>
                                      </p:to>
                                    </p:set>
                                    <p:anim calcmode="discrete" valueType="clr">
                                      <p:cBhvr override="childStyle">
                                        <p:cTn id="7" dur="80"/>
                                        <p:tgtEl>
                                          <p:spTgt spid="10035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0353"/>
                                        </p:tgtEl>
                                        <p:attrNameLst>
                                          <p:attrName>fillcolor</p:attrName>
                                        </p:attrNameLst>
                                      </p:cBhvr>
                                      <p:tavLst>
                                        <p:tav tm="0">
                                          <p:val>
                                            <p:clrVal>
                                              <a:schemeClr val="accent2"/>
                                            </p:clrVal>
                                          </p:val>
                                        </p:tav>
                                        <p:tav tm="50000">
                                          <p:val>
                                            <p:clrVal>
                                              <a:schemeClr val="hlink"/>
                                            </p:clrVal>
                                          </p:val>
                                        </p:tav>
                                      </p:tavLst>
                                    </p:anim>
                                    <p:set>
                                      <p:cBhvr>
                                        <p:cTn id="9" dur="80"/>
                                        <p:tgtEl>
                                          <p:spTgt spid="10035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0356"/>
                                        </p:tgtEl>
                                        <p:attrNameLst>
                                          <p:attrName>style.visibility</p:attrName>
                                        </p:attrNameLst>
                                      </p:cBhvr>
                                      <p:to>
                                        <p:strVal val="visible"/>
                                      </p:to>
                                    </p:set>
                                    <p:animEffect transition="in" filter="dissolve">
                                      <p:cBhvr>
                                        <p:cTn id="14" dur="500"/>
                                        <p:tgtEl>
                                          <p:spTgt spid="100356"/>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100357"/>
                                        </p:tgtEl>
                                        <p:attrNameLst>
                                          <p:attrName>style.visibility</p:attrName>
                                        </p:attrNameLst>
                                      </p:cBhvr>
                                      <p:to>
                                        <p:strVal val="visible"/>
                                      </p:to>
                                    </p:set>
                                    <p:anim calcmode="discrete" valueType="clr">
                                      <p:cBhvr override="childStyle">
                                        <p:cTn id="19" dur="80"/>
                                        <p:tgtEl>
                                          <p:spTgt spid="100357"/>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00357"/>
                                        </p:tgtEl>
                                        <p:attrNameLst>
                                          <p:attrName>fillcolor</p:attrName>
                                        </p:attrNameLst>
                                      </p:cBhvr>
                                      <p:tavLst>
                                        <p:tav tm="0">
                                          <p:val>
                                            <p:clrVal>
                                              <a:schemeClr val="accent2"/>
                                            </p:clrVal>
                                          </p:val>
                                        </p:tav>
                                        <p:tav tm="50000">
                                          <p:val>
                                            <p:clrVal>
                                              <a:schemeClr val="hlink"/>
                                            </p:clrVal>
                                          </p:val>
                                        </p:tav>
                                      </p:tavLst>
                                    </p:anim>
                                    <p:set>
                                      <p:cBhvr>
                                        <p:cTn id="21" dur="80"/>
                                        <p:tgtEl>
                                          <p:spTgt spid="100357"/>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0354"/>
                                        </p:tgtEl>
                                        <p:attrNameLst>
                                          <p:attrName>style.visibility</p:attrName>
                                        </p:attrNameLst>
                                      </p:cBhvr>
                                      <p:to>
                                        <p:strVal val="visible"/>
                                      </p:to>
                                    </p:set>
                                    <p:animEffect transition="in" filter="dissolve">
                                      <p:cBhvr>
                                        <p:cTn id="26" dur="500"/>
                                        <p:tgtEl>
                                          <p:spTgt spid="10035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0355"/>
                                        </p:tgtEl>
                                        <p:attrNameLst>
                                          <p:attrName>style.visibility</p:attrName>
                                        </p:attrNameLst>
                                      </p:cBhvr>
                                      <p:to>
                                        <p:strVal val="visible"/>
                                      </p:to>
                                    </p:set>
                                    <p:animEffect transition="in" filter="dissolve">
                                      <p:cBhvr>
                                        <p:cTn id="31" dur="500"/>
                                        <p:tgtEl>
                                          <p:spTgt spid="100355"/>
                                        </p:tgtEl>
                                      </p:cBhvr>
                                    </p:animEffect>
                                  </p:childTnLst>
                                </p:cTn>
                              </p:par>
                            </p:childTnLst>
                          </p:cTn>
                        </p:par>
                      </p:childTnLst>
                    </p:cTn>
                  </p:par>
                  <p:par>
                    <p:cTn id="32" fill="hold">
                      <p:stCondLst>
                        <p:cond delay="indefinite"/>
                      </p:stCondLst>
                      <p:childTnLst>
                        <p:par>
                          <p:cTn id="33" fill="hold">
                            <p:stCondLst>
                              <p:cond delay="0"/>
                            </p:stCondLst>
                            <p:childTnLst>
                              <p:par>
                                <p:cTn id="34" presetID="27" presetClass="entr" presetSubtype="0" fill="hold" grpId="0" nodeType="clickEffect">
                                  <p:stCondLst>
                                    <p:cond delay="0"/>
                                  </p:stCondLst>
                                  <p:iterate type="lt">
                                    <p:tmPct val="50000"/>
                                  </p:iterate>
                                  <p:childTnLst>
                                    <p:set>
                                      <p:cBhvr>
                                        <p:cTn id="35" dur="1" fill="hold">
                                          <p:stCondLst>
                                            <p:cond delay="0"/>
                                          </p:stCondLst>
                                        </p:cTn>
                                        <p:tgtEl>
                                          <p:spTgt spid="5"/>
                                        </p:tgtEl>
                                        <p:attrNameLst>
                                          <p:attrName>style.visibility</p:attrName>
                                        </p:attrNameLst>
                                      </p:cBhvr>
                                      <p:to>
                                        <p:strVal val="visible"/>
                                      </p:to>
                                    </p:set>
                                    <p:anim calcmode="discrete" valueType="clr">
                                      <p:cBhvr override="childStyle">
                                        <p:cTn id="36"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5"/>
                                        </p:tgtEl>
                                        <p:attrNameLst>
                                          <p:attrName>fillcolor</p:attrName>
                                        </p:attrNameLst>
                                      </p:cBhvr>
                                      <p:tavLst>
                                        <p:tav tm="0">
                                          <p:val>
                                            <p:clrVal>
                                              <a:schemeClr val="accent2"/>
                                            </p:clrVal>
                                          </p:val>
                                        </p:tav>
                                        <p:tav tm="50000">
                                          <p:val>
                                            <p:clrVal>
                                              <a:schemeClr val="hlink"/>
                                            </p:clrVal>
                                          </p:val>
                                        </p:tav>
                                      </p:tavLst>
                                    </p:anim>
                                    <p:set>
                                      <p:cBhvr>
                                        <p:cTn id="38" dur="80"/>
                                        <p:tgtEl>
                                          <p:spTgt spid="5"/>
                                        </p:tgtEl>
                                        <p:attrNameLst>
                                          <p:attrName>fill.type</p:attrName>
                                        </p:attrNameLst>
                                      </p:cBhvr>
                                      <p:to>
                                        <p:strVal val="solid"/>
                                      </p:to>
                                    </p:set>
                                  </p:childTnLst>
                                </p:cTn>
                              </p:par>
                            </p:childTnLst>
                          </p:cTn>
                        </p:par>
                        <p:par>
                          <p:cTn id="39" fill="hold">
                            <p:stCondLst>
                              <p:cond delay="199"/>
                            </p:stCondLst>
                            <p:childTnLst>
                              <p:par>
                                <p:cTn id="40" presetID="9" presetClass="entr" presetSubtype="0" fill="hold" nodeType="afterEffect">
                                  <p:stCondLst>
                                    <p:cond delay="0"/>
                                  </p:stCondLst>
                                  <p:childTnLst>
                                    <p:set>
                                      <p:cBhvr>
                                        <p:cTn id="41" dur="1" fill="hold">
                                          <p:stCondLst>
                                            <p:cond delay="0"/>
                                          </p:stCondLst>
                                        </p:cTn>
                                        <p:tgtEl>
                                          <p:spTgt spid="45059"/>
                                        </p:tgtEl>
                                        <p:attrNameLst>
                                          <p:attrName>style.visibility</p:attrName>
                                        </p:attrNameLst>
                                      </p:cBhvr>
                                      <p:to>
                                        <p:strVal val="visible"/>
                                      </p:to>
                                    </p:set>
                                    <p:animEffect transition="in" filter="dissolve">
                                      <p:cBhvr>
                                        <p:cTn id="42" dur="500"/>
                                        <p:tgtEl>
                                          <p:spTgt spid="45059"/>
                                        </p:tgtEl>
                                      </p:cBhvr>
                                    </p:animEffec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102406"/>
                                        </p:tgtEl>
                                        <p:attrNameLst>
                                          <p:attrName>style.visibility</p:attrName>
                                        </p:attrNameLst>
                                      </p:cBhvr>
                                      <p:to>
                                        <p:strVal val="visible"/>
                                      </p:to>
                                    </p:set>
                                    <p:anim calcmode="discrete" valueType="clr">
                                      <p:cBhvr override="childStyle">
                                        <p:cTn id="47" dur="80"/>
                                        <p:tgtEl>
                                          <p:spTgt spid="102406"/>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02406"/>
                                        </p:tgtEl>
                                        <p:attrNameLst>
                                          <p:attrName>fillcolor</p:attrName>
                                        </p:attrNameLst>
                                      </p:cBhvr>
                                      <p:tavLst>
                                        <p:tav tm="0">
                                          <p:val>
                                            <p:clrVal>
                                              <a:schemeClr val="accent2"/>
                                            </p:clrVal>
                                          </p:val>
                                        </p:tav>
                                        <p:tav tm="50000">
                                          <p:val>
                                            <p:clrVal>
                                              <a:schemeClr val="hlink"/>
                                            </p:clrVal>
                                          </p:val>
                                        </p:tav>
                                      </p:tavLst>
                                    </p:anim>
                                    <p:set>
                                      <p:cBhvr>
                                        <p:cTn id="49" dur="80"/>
                                        <p:tgtEl>
                                          <p:spTgt spid="102406"/>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7" presetClass="entr" presetSubtype="0" fill="hold" grpId="0" nodeType="clickEffect">
                                  <p:stCondLst>
                                    <p:cond delay="0"/>
                                  </p:stCondLst>
                                  <p:iterate type="lt">
                                    <p:tmPct val="50000"/>
                                  </p:iterate>
                                  <p:childTnLst>
                                    <p:set>
                                      <p:cBhvr>
                                        <p:cTn id="53" dur="1" fill="hold">
                                          <p:stCondLst>
                                            <p:cond delay="0"/>
                                          </p:stCondLst>
                                        </p:cTn>
                                        <p:tgtEl>
                                          <p:spTgt spid="102407"/>
                                        </p:tgtEl>
                                        <p:attrNameLst>
                                          <p:attrName>style.visibility</p:attrName>
                                        </p:attrNameLst>
                                      </p:cBhvr>
                                      <p:to>
                                        <p:strVal val="visible"/>
                                      </p:to>
                                    </p:set>
                                    <p:anim calcmode="discrete" valueType="clr">
                                      <p:cBhvr override="childStyle">
                                        <p:cTn id="54" dur="80"/>
                                        <p:tgtEl>
                                          <p:spTgt spid="102407"/>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102407"/>
                                        </p:tgtEl>
                                        <p:attrNameLst>
                                          <p:attrName>fillcolor</p:attrName>
                                        </p:attrNameLst>
                                      </p:cBhvr>
                                      <p:tavLst>
                                        <p:tav tm="0">
                                          <p:val>
                                            <p:clrVal>
                                              <a:schemeClr val="accent2"/>
                                            </p:clrVal>
                                          </p:val>
                                        </p:tav>
                                        <p:tav tm="50000">
                                          <p:val>
                                            <p:clrVal>
                                              <a:schemeClr val="hlink"/>
                                            </p:clrVal>
                                          </p:val>
                                        </p:tav>
                                      </p:tavLst>
                                    </p:anim>
                                    <p:set>
                                      <p:cBhvr>
                                        <p:cTn id="56" dur="80"/>
                                        <p:tgtEl>
                                          <p:spTgt spid="102407"/>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grpId="0" nodeType="clickEffect">
                                  <p:stCondLst>
                                    <p:cond delay="0"/>
                                  </p:stCondLst>
                                  <p:iterate type="lt">
                                    <p:tmPct val="50000"/>
                                  </p:iterate>
                                  <p:childTnLst>
                                    <p:set>
                                      <p:cBhvr>
                                        <p:cTn id="60" dur="1" fill="hold">
                                          <p:stCondLst>
                                            <p:cond delay="0"/>
                                          </p:stCondLst>
                                        </p:cTn>
                                        <p:tgtEl>
                                          <p:spTgt spid="100358"/>
                                        </p:tgtEl>
                                        <p:attrNameLst>
                                          <p:attrName>style.visibility</p:attrName>
                                        </p:attrNameLst>
                                      </p:cBhvr>
                                      <p:to>
                                        <p:strVal val="visible"/>
                                      </p:to>
                                    </p:set>
                                    <p:anim calcmode="discrete" valueType="clr">
                                      <p:cBhvr override="childStyle">
                                        <p:cTn id="61" dur="80"/>
                                        <p:tgtEl>
                                          <p:spTgt spid="100358"/>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00358"/>
                                        </p:tgtEl>
                                        <p:attrNameLst>
                                          <p:attrName>fillcolor</p:attrName>
                                        </p:attrNameLst>
                                      </p:cBhvr>
                                      <p:tavLst>
                                        <p:tav tm="0">
                                          <p:val>
                                            <p:clrVal>
                                              <a:schemeClr val="accent2"/>
                                            </p:clrVal>
                                          </p:val>
                                        </p:tav>
                                        <p:tav tm="50000">
                                          <p:val>
                                            <p:clrVal>
                                              <a:schemeClr val="hlink"/>
                                            </p:clrVal>
                                          </p:val>
                                        </p:tav>
                                      </p:tavLst>
                                    </p:anim>
                                    <p:set>
                                      <p:cBhvr>
                                        <p:cTn id="63" dur="80"/>
                                        <p:tgtEl>
                                          <p:spTgt spid="100358"/>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7" presetClass="entr" presetSubtype="0" fill="hold" grpId="0" nodeType="clickEffect">
                                  <p:stCondLst>
                                    <p:cond delay="0"/>
                                  </p:stCondLst>
                                  <p:iterate type="lt">
                                    <p:tmPct val="50000"/>
                                  </p:iterate>
                                  <p:childTnLst>
                                    <p:set>
                                      <p:cBhvr>
                                        <p:cTn id="67" dur="1" fill="hold">
                                          <p:stCondLst>
                                            <p:cond delay="0"/>
                                          </p:stCondLst>
                                        </p:cTn>
                                        <p:tgtEl>
                                          <p:spTgt spid="100359"/>
                                        </p:tgtEl>
                                        <p:attrNameLst>
                                          <p:attrName>style.visibility</p:attrName>
                                        </p:attrNameLst>
                                      </p:cBhvr>
                                      <p:to>
                                        <p:strVal val="visible"/>
                                      </p:to>
                                    </p:set>
                                    <p:anim calcmode="discrete" valueType="clr">
                                      <p:cBhvr override="childStyle">
                                        <p:cTn id="68" dur="80"/>
                                        <p:tgtEl>
                                          <p:spTgt spid="100359"/>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100359"/>
                                        </p:tgtEl>
                                        <p:attrNameLst>
                                          <p:attrName>fillcolor</p:attrName>
                                        </p:attrNameLst>
                                      </p:cBhvr>
                                      <p:tavLst>
                                        <p:tav tm="0">
                                          <p:val>
                                            <p:clrVal>
                                              <a:schemeClr val="accent2"/>
                                            </p:clrVal>
                                          </p:val>
                                        </p:tav>
                                        <p:tav tm="50000">
                                          <p:val>
                                            <p:clrVal>
                                              <a:schemeClr val="hlink"/>
                                            </p:clrVal>
                                          </p:val>
                                        </p:tav>
                                      </p:tavLst>
                                    </p:anim>
                                    <p:set>
                                      <p:cBhvr>
                                        <p:cTn id="70" dur="80"/>
                                        <p:tgtEl>
                                          <p:spTgt spid="100359"/>
                                        </p:tgtEl>
                                        <p:attrNameLst>
                                          <p:attrName>fill.type</p:attrName>
                                        </p:attrNameLst>
                                      </p:cBhvr>
                                      <p:to>
                                        <p:strVal val="solid"/>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par>
                          <p:cTn id="75" fill="hold">
                            <p:stCondLst>
                              <p:cond delay="0"/>
                            </p:stCondLst>
                            <p:childTnLst>
                              <p:par>
                                <p:cTn id="76" presetID="27" presetClass="entr" presetSubtype="0" fill="hold" grpId="0" nodeType="afterEffect">
                                  <p:stCondLst>
                                    <p:cond delay="0"/>
                                  </p:stCondLst>
                                  <p:iterate type="lt">
                                    <p:tmPct val="50000"/>
                                  </p:iterate>
                                  <p:childTnLst>
                                    <p:set>
                                      <p:cBhvr>
                                        <p:cTn id="77" dur="1" fill="hold">
                                          <p:stCondLst>
                                            <p:cond delay="0"/>
                                          </p:stCondLst>
                                        </p:cTn>
                                        <p:tgtEl>
                                          <p:spTgt spid="4"/>
                                        </p:tgtEl>
                                        <p:attrNameLst>
                                          <p:attrName>style.visibility</p:attrName>
                                        </p:attrNameLst>
                                      </p:cBhvr>
                                      <p:to>
                                        <p:strVal val="visible"/>
                                      </p:to>
                                    </p:set>
                                    <p:anim calcmode="discrete" valueType="clr">
                                      <p:cBhvr override="childStyle">
                                        <p:cTn id="7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79" dur="80"/>
                                        <p:tgtEl>
                                          <p:spTgt spid="4"/>
                                        </p:tgtEl>
                                        <p:attrNameLst>
                                          <p:attrName>fillcolor</p:attrName>
                                        </p:attrNameLst>
                                      </p:cBhvr>
                                      <p:tavLst>
                                        <p:tav tm="0">
                                          <p:val>
                                            <p:clrVal>
                                              <a:schemeClr val="accent2"/>
                                            </p:clrVal>
                                          </p:val>
                                        </p:tav>
                                        <p:tav tm="50000">
                                          <p:val>
                                            <p:clrVal>
                                              <a:schemeClr val="hlink"/>
                                            </p:clrVal>
                                          </p:val>
                                        </p:tav>
                                      </p:tavLst>
                                    </p:anim>
                                    <p:set>
                                      <p:cBhvr>
                                        <p:cTn id="80" dur="80"/>
                                        <p:tgtEl>
                                          <p:spTgt spid="4"/>
                                        </p:tgtEl>
                                        <p:attrNameLst>
                                          <p:attrName>fill.type</p:attrName>
                                        </p:attrNameLst>
                                      </p:cBhvr>
                                      <p:to>
                                        <p:strVal val="solid"/>
                                      </p:to>
                                    </p:set>
                                  </p:childTnLst>
                                </p:cTn>
                              </p:par>
                            </p:childTnLst>
                          </p:cTn>
                        </p:par>
                        <p:par>
                          <p:cTn id="81" fill="hold">
                            <p:stCondLst>
                              <p:cond delay="720"/>
                            </p:stCondLst>
                            <p:childTnLst>
                              <p:par>
                                <p:cTn id="82" presetID="27" presetClass="entr" presetSubtype="0" fill="hold" grpId="0" nodeType="afterEffect">
                                  <p:stCondLst>
                                    <p:cond delay="0"/>
                                  </p:stCondLst>
                                  <p:iterate type="lt">
                                    <p:tmPct val="50000"/>
                                  </p:iterate>
                                  <p:childTnLst>
                                    <p:set>
                                      <p:cBhvr>
                                        <p:cTn id="83" dur="1" fill="hold">
                                          <p:stCondLst>
                                            <p:cond delay="0"/>
                                          </p:stCondLst>
                                        </p:cTn>
                                        <p:tgtEl>
                                          <p:spTgt spid="100360"/>
                                        </p:tgtEl>
                                        <p:attrNameLst>
                                          <p:attrName>style.visibility</p:attrName>
                                        </p:attrNameLst>
                                      </p:cBhvr>
                                      <p:to>
                                        <p:strVal val="visible"/>
                                      </p:to>
                                    </p:set>
                                    <p:anim calcmode="discrete" valueType="clr">
                                      <p:cBhvr override="childStyle">
                                        <p:cTn id="84" dur="80"/>
                                        <p:tgtEl>
                                          <p:spTgt spid="100360"/>
                                        </p:tgtEl>
                                        <p:attrNameLst>
                                          <p:attrName>style.color</p:attrName>
                                        </p:attrNameLst>
                                      </p:cBhvr>
                                      <p:tavLst>
                                        <p:tav tm="0">
                                          <p:val>
                                            <p:clrVal>
                                              <a:schemeClr val="accent2"/>
                                            </p:clrVal>
                                          </p:val>
                                        </p:tav>
                                        <p:tav tm="50000">
                                          <p:val>
                                            <p:clrVal>
                                              <a:schemeClr val="hlink"/>
                                            </p:clrVal>
                                          </p:val>
                                        </p:tav>
                                      </p:tavLst>
                                    </p:anim>
                                    <p:anim calcmode="discrete" valueType="clr">
                                      <p:cBhvr>
                                        <p:cTn id="85" dur="80"/>
                                        <p:tgtEl>
                                          <p:spTgt spid="100360"/>
                                        </p:tgtEl>
                                        <p:attrNameLst>
                                          <p:attrName>fillcolor</p:attrName>
                                        </p:attrNameLst>
                                      </p:cBhvr>
                                      <p:tavLst>
                                        <p:tav tm="0">
                                          <p:val>
                                            <p:clrVal>
                                              <a:schemeClr val="accent2"/>
                                            </p:clrVal>
                                          </p:val>
                                        </p:tav>
                                        <p:tav tm="50000">
                                          <p:val>
                                            <p:clrVal>
                                              <a:schemeClr val="hlink"/>
                                            </p:clrVal>
                                          </p:val>
                                        </p:tav>
                                      </p:tavLst>
                                    </p:anim>
                                    <p:set>
                                      <p:cBhvr>
                                        <p:cTn id="86" dur="80"/>
                                        <p:tgtEl>
                                          <p:spTgt spid="100360"/>
                                        </p:tgtEl>
                                        <p:attrNameLst>
                                          <p:attrName>fill.type</p:attrName>
                                        </p:attrNameLst>
                                      </p:cBhvr>
                                      <p:to>
                                        <p:strVal val="solid"/>
                                      </p:to>
                                    </p:set>
                                  </p:childTnLst>
                                </p:cTn>
                              </p:par>
                            </p:childTnLst>
                          </p:cTn>
                        </p:par>
                      </p:childTnLst>
                    </p:cTn>
                  </p:par>
                  <p:par>
                    <p:cTn id="87" fill="hold">
                      <p:stCondLst>
                        <p:cond delay="indefinite"/>
                      </p:stCondLst>
                      <p:childTnLst>
                        <p:par>
                          <p:cTn id="88" fill="hold">
                            <p:stCondLst>
                              <p:cond delay="0"/>
                            </p:stCondLst>
                            <p:childTnLst>
                              <p:par>
                                <p:cTn id="89" presetID="27" presetClass="entr" presetSubtype="0" fill="hold" grpId="0" nodeType="clickEffect">
                                  <p:stCondLst>
                                    <p:cond delay="0"/>
                                  </p:stCondLst>
                                  <p:iterate type="lt">
                                    <p:tmPct val="50000"/>
                                  </p:iterate>
                                  <p:childTnLst>
                                    <p:set>
                                      <p:cBhvr>
                                        <p:cTn id="90" dur="1" fill="hold">
                                          <p:stCondLst>
                                            <p:cond delay="0"/>
                                          </p:stCondLst>
                                        </p:cTn>
                                        <p:tgtEl>
                                          <p:spTgt spid="2"/>
                                        </p:tgtEl>
                                        <p:attrNameLst>
                                          <p:attrName>style.visibility</p:attrName>
                                        </p:attrNameLst>
                                      </p:cBhvr>
                                      <p:to>
                                        <p:strVal val="visible"/>
                                      </p:to>
                                    </p:set>
                                    <p:anim calcmode="discrete" valueType="clr">
                                      <p:cBhvr override="childStyle">
                                        <p:cTn id="91"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92" dur="80"/>
                                        <p:tgtEl>
                                          <p:spTgt spid="2"/>
                                        </p:tgtEl>
                                        <p:attrNameLst>
                                          <p:attrName>fillcolor</p:attrName>
                                        </p:attrNameLst>
                                      </p:cBhvr>
                                      <p:tavLst>
                                        <p:tav tm="0">
                                          <p:val>
                                            <p:clrVal>
                                              <a:schemeClr val="accent2"/>
                                            </p:clrVal>
                                          </p:val>
                                        </p:tav>
                                        <p:tav tm="50000">
                                          <p:val>
                                            <p:clrVal>
                                              <a:schemeClr val="hlink"/>
                                            </p:clrVal>
                                          </p:val>
                                        </p:tav>
                                      </p:tavLst>
                                    </p:anim>
                                    <p:set>
                                      <p:cBhvr>
                                        <p:cTn id="93" dur="80"/>
                                        <p:tgtEl>
                                          <p:spTgt spid="2"/>
                                        </p:tgtEl>
                                        <p:attrNameLst>
                                          <p:attrName>fill.type</p:attrName>
                                        </p:attrNameLst>
                                      </p:cBhvr>
                                      <p:to>
                                        <p:strVal val="solid"/>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9831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wipe(down)">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right)">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3" grpId="0"/>
      <p:bldP spid="100353" grpId="1"/>
      <p:bldP spid="100357" grpId="0"/>
      <p:bldP spid="100357" grpId="1"/>
      <p:bldP spid="100358" grpId="0"/>
      <p:bldP spid="100358" grpId="1"/>
      <p:bldP spid="100359" grpId="0"/>
      <p:bldP spid="100359" grpId="1"/>
      <p:bldP spid="6" grpId="0" bldLvl="0" animBg="1"/>
      <p:bldP spid="6" grpId="1" animBg="1"/>
      <p:bldP spid="100360" grpId="0"/>
      <p:bldP spid="100360" grpId="1"/>
      <p:bldP spid="2" grpId="0"/>
      <p:bldP spid="2" grpId="1"/>
      <p:bldP spid="98313" grpId="0" bldLvl="0" animBg="1"/>
      <p:bldP spid="98313" grpId="1" animBg="1"/>
      <p:bldP spid="5" grpId="0"/>
      <p:bldP spid="5" grpId="1"/>
      <p:bldP spid="102406" grpId="0"/>
      <p:bldP spid="102406" grpId="1"/>
      <p:bldP spid="102407" grpId="0"/>
      <p:bldP spid="102407" grpId="1"/>
      <p:bldP spid="7" grpId="0" bldLvl="0" animBg="1"/>
      <p:bldP spid="7" grpId="1" animBg="1"/>
      <p:bldP spid="4" grpId="0"/>
      <p:bldP spid="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文本框 65539"/>
          <p:cNvSpPr txBox="1"/>
          <p:nvPr/>
        </p:nvSpPr>
        <p:spPr>
          <a:xfrm>
            <a:off x="6164263" y="4630738"/>
            <a:ext cx="2801937" cy="1198562"/>
          </a:xfrm>
          <a:prstGeom prst="rect">
            <a:avLst/>
          </a:prstGeom>
          <a:noFill/>
          <a:ln w="9525">
            <a:noFill/>
          </a:ln>
        </p:spPr>
        <p:txBody>
          <a:bodyPr wrap="square" anchor="t" anchorCtr="0">
            <a:spAutoFit/>
          </a:bodyPr>
          <a:p>
            <a:pPr eaLnBrk="0" hangingPunct="0">
              <a:spcBef>
                <a:spcPct val="50000"/>
              </a:spcBef>
            </a:pPr>
            <a:r>
              <a:rPr lang="zh-CN" altLang="en-US" dirty="0">
                <a:solidFill>
                  <a:srgbClr val="C0C0C0"/>
                </a:solidFill>
                <a:latin typeface="Arial" panose="020B0604020202020204" pitchFamily="34" charset="0"/>
                <a:ea typeface="宋体" panose="02010600030101010101" pitchFamily="2" charset="-122"/>
              </a:rPr>
              <a:t>扭环形计数器优缺点分析</a:t>
            </a:r>
            <a:endParaRPr lang="en-US" altLang="zh-CN" dirty="0">
              <a:solidFill>
                <a:srgbClr val="C0C0C0"/>
              </a:solidFill>
              <a:latin typeface="Arial" panose="020B0604020202020204" pitchFamily="34" charset="0"/>
              <a:ea typeface="宋体" panose="02010600030101010101" pitchFamily="2" charset="-122"/>
            </a:endParaRPr>
          </a:p>
          <a:p>
            <a:pPr eaLnBrk="0" hangingPunct="0">
              <a:spcBef>
                <a:spcPct val="50000"/>
              </a:spcBef>
            </a:pPr>
            <a:r>
              <a:rPr lang="zh-CN" altLang="en-US" dirty="0">
                <a:solidFill>
                  <a:srgbClr val="C0C0C0"/>
                </a:solidFill>
                <a:latin typeface="Arial" panose="020B0604020202020204" pitchFamily="34" charset="0"/>
                <a:ea typeface="宋体" panose="02010600030101010101" pitchFamily="2" charset="-122"/>
              </a:rPr>
              <a:t>优点</a:t>
            </a:r>
            <a:r>
              <a:rPr lang="en-US" altLang="zh-CN" dirty="0">
                <a:solidFill>
                  <a:srgbClr val="C0C0C0"/>
                </a:solidFill>
                <a:latin typeface="Arial" panose="020B0604020202020204" pitchFamily="34" charset="0"/>
                <a:ea typeface="宋体" panose="02010600030101010101" pitchFamily="2" charset="-122"/>
              </a:rPr>
              <a:t>: …</a:t>
            </a:r>
            <a:endParaRPr lang="en-US" altLang="zh-CN" dirty="0">
              <a:solidFill>
                <a:srgbClr val="C0C0C0"/>
              </a:solidFill>
              <a:latin typeface="Arial" panose="020B0604020202020204" pitchFamily="34" charset="0"/>
              <a:ea typeface="宋体" panose="02010600030101010101" pitchFamily="2" charset="-122"/>
            </a:endParaRPr>
          </a:p>
          <a:p>
            <a:pPr eaLnBrk="0" hangingPunct="0">
              <a:spcBef>
                <a:spcPct val="50000"/>
              </a:spcBef>
            </a:pPr>
            <a:r>
              <a:rPr lang="zh-CN" altLang="en-US" dirty="0">
                <a:solidFill>
                  <a:srgbClr val="C0C0C0"/>
                </a:solidFill>
                <a:latin typeface="Arial" panose="020B0604020202020204" pitchFamily="34" charset="0"/>
                <a:ea typeface="宋体" panose="02010600030101010101" pitchFamily="2" charset="-122"/>
              </a:rPr>
              <a:t>缺点</a:t>
            </a:r>
            <a:r>
              <a:rPr lang="en-US" altLang="zh-CN" dirty="0">
                <a:solidFill>
                  <a:srgbClr val="C0C0C0"/>
                </a:solidFill>
                <a:latin typeface="Arial" panose="020B0604020202020204" pitchFamily="34" charset="0"/>
                <a:ea typeface="宋体" panose="02010600030101010101" pitchFamily="2" charset="-122"/>
              </a:rPr>
              <a:t>: …</a:t>
            </a:r>
            <a:endParaRPr lang="en-US" altLang="zh-CN" dirty="0">
              <a:solidFill>
                <a:srgbClr val="C0C0C0"/>
              </a:solidFill>
              <a:latin typeface="Arial" panose="020B0604020202020204" pitchFamily="34" charset="0"/>
              <a:ea typeface="宋体" panose="02010600030101010101" pitchFamily="2" charset="-122"/>
            </a:endParaRPr>
          </a:p>
        </p:txBody>
      </p:sp>
      <p:graphicFrame>
        <p:nvGraphicFramePr>
          <p:cNvPr id="101378" name="对象 65540"/>
          <p:cNvGraphicFramePr/>
          <p:nvPr/>
        </p:nvGraphicFramePr>
        <p:xfrm>
          <a:off x="1795463" y="3668713"/>
          <a:ext cx="1639887" cy="352425"/>
        </p:xfrm>
        <a:graphic>
          <a:graphicData uri="http://schemas.openxmlformats.org/presentationml/2006/ole">
            <mc:AlternateContent xmlns:mc="http://schemas.openxmlformats.org/markup-compatibility/2006">
              <mc:Choice xmlns:v="urn:schemas-microsoft-com:vml" Requires="v">
                <p:oleObj spid="_x0000_s3194" name="" r:id="rId1" imgW="1638300" imgH="352425" progId="PBrush">
                  <p:embed/>
                </p:oleObj>
              </mc:Choice>
              <mc:Fallback>
                <p:oleObj name="" r:id="rId1" imgW="1638300" imgH="352425" progId="PBrush">
                  <p:embed/>
                  <p:pic>
                    <p:nvPicPr>
                      <p:cNvPr id="0" name="图片 3193"/>
                      <p:cNvPicPr/>
                      <p:nvPr/>
                    </p:nvPicPr>
                    <p:blipFill>
                      <a:blip r:embed="rId2"/>
                      <a:stretch>
                        <a:fillRect/>
                      </a:stretch>
                    </p:blipFill>
                    <p:spPr>
                      <a:xfrm>
                        <a:off x="1795463" y="3668713"/>
                        <a:ext cx="1639887" cy="352425"/>
                      </a:xfrm>
                      <a:prstGeom prst="rect">
                        <a:avLst/>
                      </a:prstGeom>
                      <a:noFill/>
                      <a:ln w="38100">
                        <a:noFill/>
                        <a:miter/>
                      </a:ln>
                    </p:spPr>
                  </p:pic>
                </p:oleObj>
              </mc:Fallback>
            </mc:AlternateContent>
          </a:graphicData>
        </a:graphic>
      </p:graphicFrame>
      <p:graphicFrame>
        <p:nvGraphicFramePr>
          <p:cNvPr id="101379" name="对象 -2147482180"/>
          <p:cNvGraphicFramePr>
            <a:graphicFrameLocks noChangeAspect="1"/>
          </p:cNvGraphicFramePr>
          <p:nvPr/>
        </p:nvGraphicFramePr>
        <p:xfrm>
          <a:off x="1562100" y="820738"/>
          <a:ext cx="5973763" cy="2219325"/>
        </p:xfrm>
        <a:graphic>
          <a:graphicData uri="http://schemas.openxmlformats.org/presentationml/2006/ole">
            <mc:AlternateContent xmlns:mc="http://schemas.openxmlformats.org/markup-compatibility/2006">
              <mc:Choice xmlns:v="urn:schemas-microsoft-com:vml" Requires="v">
                <p:oleObj spid="_x0000_s3191" name="" r:id="rId3" imgW="6083300" imgH="2273300" progId="Visio.Drawing.11">
                  <p:embed/>
                </p:oleObj>
              </mc:Choice>
              <mc:Fallback>
                <p:oleObj name="" r:id="rId3" imgW="6083300" imgH="2273300" progId="Visio.Drawing.11">
                  <p:embed/>
                  <p:pic>
                    <p:nvPicPr>
                      <p:cNvPr id="0" name="图片 3190"/>
                      <p:cNvPicPr/>
                      <p:nvPr/>
                    </p:nvPicPr>
                    <p:blipFill>
                      <a:blip r:embed="rId4"/>
                      <a:stretch>
                        <a:fillRect/>
                      </a:stretch>
                    </p:blipFill>
                    <p:spPr>
                      <a:xfrm>
                        <a:off x="1562100" y="820738"/>
                        <a:ext cx="5973763" cy="2219325"/>
                      </a:xfrm>
                      <a:prstGeom prst="rect">
                        <a:avLst/>
                      </a:prstGeom>
                      <a:noFill/>
                      <a:ln w="38100">
                        <a:noFill/>
                        <a:miter/>
                      </a:ln>
                    </p:spPr>
                  </p:pic>
                </p:oleObj>
              </mc:Fallback>
            </mc:AlternateContent>
          </a:graphicData>
        </a:graphic>
      </p:graphicFrame>
      <p:graphicFrame>
        <p:nvGraphicFramePr>
          <p:cNvPr id="101380" name="对象 -2147482179"/>
          <p:cNvGraphicFramePr/>
          <p:nvPr/>
        </p:nvGraphicFramePr>
        <p:xfrm>
          <a:off x="1219200" y="4213225"/>
          <a:ext cx="4730750" cy="1887538"/>
        </p:xfrm>
        <a:graphic>
          <a:graphicData uri="http://schemas.openxmlformats.org/presentationml/2006/ole">
            <mc:AlternateContent xmlns:mc="http://schemas.openxmlformats.org/markup-compatibility/2006">
              <mc:Choice xmlns:v="urn:schemas-microsoft-com:vml" Requires="v">
                <p:oleObj spid="_x0000_s3193" name="" r:id="rId5" imgW="6604000" imgH="2540000" progId="Visio.Drawing.11">
                  <p:embed/>
                </p:oleObj>
              </mc:Choice>
              <mc:Fallback>
                <p:oleObj name="" r:id="rId5" imgW="6604000" imgH="2540000" progId="Visio.Drawing.11">
                  <p:embed/>
                  <p:pic>
                    <p:nvPicPr>
                      <p:cNvPr id="0" name="图片 3192"/>
                      <p:cNvPicPr/>
                      <p:nvPr/>
                    </p:nvPicPr>
                    <p:blipFill>
                      <a:blip r:embed="rId6"/>
                      <a:stretch>
                        <a:fillRect/>
                      </a:stretch>
                    </p:blipFill>
                    <p:spPr>
                      <a:xfrm>
                        <a:off x="1219200" y="4213225"/>
                        <a:ext cx="4730750" cy="1887538"/>
                      </a:xfrm>
                      <a:prstGeom prst="rect">
                        <a:avLst/>
                      </a:prstGeom>
                      <a:noFill/>
                      <a:ln w="38100">
                        <a:noFill/>
                        <a:miter/>
                      </a:ln>
                    </p:spPr>
                  </p:pic>
                </p:oleObj>
              </mc:Fallback>
            </mc:AlternateContent>
          </a:graphicData>
        </a:graphic>
      </p:graphicFrame>
      <p:sp>
        <p:nvSpPr>
          <p:cNvPr id="101381" name="文本框 22530"/>
          <p:cNvSpPr txBox="1"/>
          <p:nvPr/>
        </p:nvSpPr>
        <p:spPr>
          <a:xfrm>
            <a:off x="3267075" y="3108325"/>
            <a:ext cx="2562225"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改进后的状态转换图</a:t>
            </a:r>
            <a:endParaRPr lang="zh-CN" altLang="en-US" dirty="0">
              <a:solidFill>
                <a:srgbClr val="0070C0"/>
              </a:solidFill>
              <a:latin typeface="Comic Sans MS" panose="030F0702030302020204" pitchFamily="2" charset="0"/>
              <a:ea typeface="宋体" panose="02010600030101010101" pitchFamily="2" charset="-122"/>
            </a:endParaRPr>
          </a:p>
        </p:txBody>
      </p:sp>
      <p:sp>
        <p:nvSpPr>
          <p:cNvPr id="101382" name="矩形 11270"/>
          <p:cNvSpPr/>
          <p:nvPr/>
        </p:nvSpPr>
        <p:spPr>
          <a:xfrm>
            <a:off x="1457325" y="752475"/>
            <a:ext cx="2574925" cy="22891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dissolve">
                                      <p:cBhvr>
                                        <p:cTn id="7" dur="500"/>
                                        <p:tgtEl>
                                          <p:spTgt spid="101379"/>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01381"/>
                                        </p:tgtEl>
                                        <p:attrNameLst>
                                          <p:attrName>style.visibility</p:attrName>
                                        </p:attrNameLst>
                                      </p:cBhvr>
                                      <p:to>
                                        <p:strVal val="visible"/>
                                      </p:to>
                                    </p:set>
                                    <p:anim calcmode="discrete" valueType="clr">
                                      <p:cBhvr override="childStyle">
                                        <p:cTn id="11" dur="80"/>
                                        <p:tgtEl>
                                          <p:spTgt spid="101381"/>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01381"/>
                                        </p:tgtEl>
                                        <p:attrNameLst>
                                          <p:attrName>fillcolor</p:attrName>
                                        </p:attrNameLst>
                                      </p:cBhvr>
                                      <p:tavLst>
                                        <p:tav tm="0">
                                          <p:val>
                                            <p:clrVal>
                                              <a:schemeClr val="accent2"/>
                                            </p:clrVal>
                                          </p:val>
                                        </p:tav>
                                        <p:tav tm="50000">
                                          <p:val>
                                            <p:clrVal>
                                              <a:schemeClr val="hlink"/>
                                            </p:clrVal>
                                          </p:val>
                                        </p:tav>
                                      </p:tavLst>
                                    </p:anim>
                                    <p:set>
                                      <p:cBhvr>
                                        <p:cTn id="13" dur="80"/>
                                        <p:tgtEl>
                                          <p:spTgt spid="101381"/>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1382"/>
                                        </p:tgtEl>
                                        <p:attrNameLst>
                                          <p:attrName>style.visibility</p:attrName>
                                        </p:attrNameLst>
                                      </p:cBhvr>
                                      <p:to>
                                        <p:strVal val="visible"/>
                                      </p:to>
                                    </p:set>
                                    <p:animEffect transition="in" filter="dissolve">
                                      <p:cBhvr>
                                        <p:cTn id="18" dur="500"/>
                                        <p:tgtEl>
                                          <p:spTgt spid="10138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1378"/>
                                        </p:tgtEl>
                                        <p:attrNameLst>
                                          <p:attrName>style.visibility</p:attrName>
                                        </p:attrNameLst>
                                      </p:cBhvr>
                                      <p:to>
                                        <p:strVal val="visible"/>
                                      </p:to>
                                    </p:set>
                                    <p:animEffect transition="in" filter="wipe(left)">
                                      <p:cBhvr>
                                        <p:cTn id="23" dur="500"/>
                                        <p:tgtEl>
                                          <p:spTgt spid="10137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1380"/>
                                        </p:tgtEl>
                                        <p:attrNameLst>
                                          <p:attrName>style.visibility</p:attrName>
                                        </p:attrNameLst>
                                      </p:cBhvr>
                                      <p:to>
                                        <p:strVal val="visible"/>
                                      </p:to>
                                    </p:set>
                                    <p:animEffect transition="in" filter="dissolve">
                                      <p:cBhvr>
                                        <p:cTn id="28" dur="500"/>
                                        <p:tgtEl>
                                          <p:spTgt spid="101380"/>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101377"/>
                                        </p:tgtEl>
                                        <p:attrNameLst>
                                          <p:attrName>style.visibility</p:attrName>
                                        </p:attrNameLst>
                                      </p:cBhvr>
                                      <p:to>
                                        <p:strVal val="visible"/>
                                      </p:to>
                                    </p:set>
                                    <p:anim calcmode="discrete" valueType="clr">
                                      <p:cBhvr override="childStyle">
                                        <p:cTn id="33" dur="80"/>
                                        <p:tgtEl>
                                          <p:spTgt spid="101377"/>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01377"/>
                                        </p:tgtEl>
                                        <p:attrNameLst>
                                          <p:attrName>fillcolor</p:attrName>
                                        </p:attrNameLst>
                                      </p:cBhvr>
                                      <p:tavLst>
                                        <p:tav tm="0">
                                          <p:val>
                                            <p:clrVal>
                                              <a:schemeClr val="accent2"/>
                                            </p:clrVal>
                                          </p:val>
                                        </p:tav>
                                        <p:tav tm="50000">
                                          <p:val>
                                            <p:clrVal>
                                              <a:schemeClr val="hlink"/>
                                            </p:clrVal>
                                          </p:val>
                                        </p:tav>
                                      </p:tavLst>
                                    </p:anim>
                                    <p:set>
                                      <p:cBhvr>
                                        <p:cTn id="35" dur="80"/>
                                        <p:tgtEl>
                                          <p:spTgt spid="10137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animBg="1"/>
      <p:bldP spid="101382" grpId="1" animBg="1"/>
      <p:bldP spid="101381" grpId="0"/>
      <p:bldP spid="101381" grpId="1"/>
      <p:bldP spid="101377" grpId="0"/>
      <p:bldP spid="101377"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txBox="1"/>
          <p:nvPr/>
        </p:nvSpPr>
        <p:spPr>
          <a:xfrm>
            <a:off x="2124075" y="2049463"/>
            <a:ext cx="5178425" cy="1092200"/>
          </a:xfrm>
          <a:prstGeom prst="rect">
            <a:avLst/>
          </a:prstGeom>
          <a:noFill/>
          <a:ln w="9525">
            <a:noFill/>
          </a:ln>
          <a:effectLst>
            <a:outerShdw dist="38100" dir="8100000" algn="ctr" rotWithShape="0">
              <a:srgbClr val="000000">
                <a:alpha val="31998"/>
              </a:srgbClr>
            </a:outerShdw>
          </a:effectLst>
        </p:spPr>
        <p:txBody>
          <a:bodyPr anchor="t" anchorCtr="0"/>
          <a:p>
            <a:pPr algn="ctr">
              <a:lnSpc>
                <a:spcPct val="120000"/>
              </a:lnSpc>
            </a:pPr>
            <a:r>
              <a:rPr lang="en-US" altLang="zh-CN" sz="4800" b="0" dirty="0">
                <a:latin typeface="Comic Sans MS" panose="030F0702030302020204" pitchFamily="2" charset="0"/>
                <a:ea typeface="黑体" panose="02010609060101010101" pitchFamily="2" charset="-122"/>
              </a:rPr>
              <a:t>6.6 </a:t>
            </a:r>
            <a:r>
              <a:rPr lang="zh-CN" altLang="en-US" sz="4800" b="0" dirty="0">
                <a:latin typeface="Comic Sans MS" panose="030F0702030302020204" pitchFamily="2" charset="0"/>
                <a:ea typeface="黑体" panose="02010609060101010101" pitchFamily="2" charset="-122"/>
              </a:rPr>
              <a:t>两种时序单元电路</a:t>
            </a:r>
            <a:endParaRPr lang="zh-CN" altLang="en-US" sz="4800" b="0" dirty="0">
              <a:latin typeface="Comic Sans MS" panose="030F0702030302020204" pitchFamily="2" charset="0"/>
              <a:ea typeface="黑体" panose="0201060906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矩形 53249"/>
          <p:cNvSpPr/>
          <p:nvPr/>
        </p:nvSpPr>
        <p:spPr>
          <a:xfrm>
            <a:off x="693738" y="631825"/>
            <a:ext cx="2663825" cy="460375"/>
          </a:xfrm>
          <a:prstGeom prst="rect">
            <a:avLst/>
          </a:prstGeom>
          <a:noFill/>
          <a:ln w="9525">
            <a:noFill/>
          </a:ln>
        </p:spPr>
        <p:txBody>
          <a:bodyPr wrap="non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1. </a:t>
            </a:r>
            <a:r>
              <a:rPr lang="zh-CN" altLang="en-US" sz="2400" dirty="0">
                <a:solidFill>
                  <a:srgbClr val="C00000"/>
                </a:solidFill>
                <a:latin typeface="Arial" panose="020B0604020202020204" pitchFamily="34" charset="0"/>
                <a:ea typeface="宋体" panose="02010600030101010101" pitchFamily="2" charset="-122"/>
              </a:rPr>
              <a:t>顺序脉冲发生器</a:t>
            </a:r>
            <a:endParaRPr lang="zh-CN" altLang="en-US" sz="2400" dirty="0">
              <a:solidFill>
                <a:srgbClr val="C00000"/>
              </a:solidFill>
              <a:latin typeface="Arial" panose="020B0604020202020204" pitchFamily="34" charset="0"/>
              <a:ea typeface="宋体" panose="02010600030101010101" pitchFamily="2" charset="-122"/>
            </a:endParaRPr>
          </a:p>
        </p:txBody>
      </p:sp>
      <p:sp>
        <p:nvSpPr>
          <p:cNvPr id="103426" name="文本框 22530"/>
          <p:cNvSpPr txBox="1"/>
          <p:nvPr/>
        </p:nvSpPr>
        <p:spPr>
          <a:xfrm>
            <a:off x="798513" y="1177925"/>
            <a:ext cx="3930650" cy="368300"/>
          </a:xfrm>
          <a:prstGeom prst="rect">
            <a:avLst/>
          </a:prstGeom>
          <a:noFill/>
          <a:ln w="9525">
            <a:noFill/>
          </a:ln>
        </p:spPr>
        <p:txBody>
          <a:bodyPr wrap="square" anchor="t" anchorCtr="0">
            <a:spAutoFit/>
          </a:bodyPr>
          <a:p>
            <a:pPr eaLnBrk="0" hangingPunct="0">
              <a:spcBef>
                <a:spcPct val="50000"/>
              </a:spcBef>
            </a:pPr>
            <a:r>
              <a:rPr lang="zh-CN" altLang="en-US" dirty="0">
                <a:solidFill>
                  <a:srgbClr val="0070C0"/>
                </a:solidFill>
                <a:latin typeface="Comic Sans MS" panose="030F0702030302020204" pitchFamily="2" charset="0"/>
                <a:ea typeface="宋体" panose="02010600030101010101" pitchFamily="2" charset="-122"/>
              </a:rPr>
              <a:t>能够产生顺序脉冲的时序逻辑电路。</a:t>
            </a:r>
            <a:endParaRPr lang="zh-CN" altLang="en-US" dirty="0">
              <a:solidFill>
                <a:srgbClr val="0070C0"/>
              </a:solidFill>
              <a:latin typeface="Comic Sans MS" panose="030F0702030302020204" pitchFamily="2" charset="0"/>
              <a:ea typeface="宋体" panose="02010600030101010101" pitchFamily="2" charset="-122"/>
            </a:endParaRPr>
          </a:p>
        </p:txBody>
      </p:sp>
      <p:graphicFrame>
        <p:nvGraphicFramePr>
          <p:cNvPr id="103427" name="对象 -2147482187"/>
          <p:cNvGraphicFramePr>
            <a:graphicFrameLocks noChangeAspect="1"/>
          </p:cNvGraphicFramePr>
          <p:nvPr/>
        </p:nvGraphicFramePr>
        <p:xfrm>
          <a:off x="814388" y="1625600"/>
          <a:ext cx="3900487" cy="1449388"/>
        </p:xfrm>
        <a:graphic>
          <a:graphicData uri="http://schemas.openxmlformats.org/presentationml/2006/ole">
            <mc:AlternateContent xmlns:mc="http://schemas.openxmlformats.org/markup-compatibility/2006">
              <mc:Choice xmlns:v="urn:schemas-microsoft-com:vml" Requires="v">
                <p:oleObj spid="_x0000_s3190" name="" r:id="rId1" imgW="6070600" imgH="2273300" progId="Visio.Drawing.11">
                  <p:embed/>
                </p:oleObj>
              </mc:Choice>
              <mc:Fallback>
                <p:oleObj name="" r:id="rId1" imgW="6070600" imgH="2273300" progId="Visio.Drawing.11">
                  <p:embed/>
                  <p:pic>
                    <p:nvPicPr>
                      <p:cNvPr id="0" name="图片 3189"/>
                      <p:cNvPicPr/>
                      <p:nvPr/>
                    </p:nvPicPr>
                    <p:blipFill>
                      <a:blip r:embed="rId2"/>
                      <a:stretch>
                        <a:fillRect/>
                      </a:stretch>
                    </p:blipFill>
                    <p:spPr>
                      <a:xfrm>
                        <a:off x="814388" y="1625600"/>
                        <a:ext cx="3900487" cy="1449388"/>
                      </a:xfrm>
                      <a:prstGeom prst="rect">
                        <a:avLst/>
                      </a:prstGeom>
                      <a:noFill/>
                      <a:ln w="38100">
                        <a:noFill/>
                        <a:miter/>
                      </a:ln>
                    </p:spPr>
                  </p:pic>
                </p:oleObj>
              </mc:Fallback>
            </mc:AlternateContent>
          </a:graphicData>
        </a:graphic>
      </p:graphicFrame>
      <p:sp>
        <p:nvSpPr>
          <p:cNvPr id="103428" name="文本框 22530"/>
          <p:cNvSpPr txBox="1"/>
          <p:nvPr/>
        </p:nvSpPr>
        <p:spPr>
          <a:xfrm>
            <a:off x="695325" y="3152775"/>
            <a:ext cx="4033838" cy="922338"/>
          </a:xfrm>
          <a:prstGeom prst="rect">
            <a:avLst/>
          </a:prstGeom>
          <a:noFill/>
          <a:ln w="9525">
            <a:noFill/>
          </a:ln>
        </p:spPr>
        <p:txBody>
          <a:bodyPr wrap="square" anchor="t" anchorCtr="0">
            <a:spAutoFit/>
          </a:bodyPr>
          <a:p>
            <a:pPr eaLnBrk="0" hangingPunct="0">
              <a:lnSpc>
                <a:spcPct val="150000"/>
              </a:lnSpc>
            </a:pPr>
            <a:r>
              <a:rPr lang="en-US" altLang="zh-CN" dirty="0">
                <a:latin typeface="Comic Sans MS" panose="030F0702030302020204" pitchFamily="2" charset="0"/>
                <a:ea typeface="宋体" panose="02010600030101010101" pitchFamily="2" charset="-122"/>
              </a:rPr>
              <a:t>  </a:t>
            </a:r>
            <a:r>
              <a:rPr lang="zh-CN" altLang="en-US" dirty="0">
                <a:latin typeface="Comic Sans MS" panose="030F0702030302020204" pitchFamily="2" charset="0"/>
                <a:ea typeface="宋体" panose="02010600030101010101" pitchFamily="2" charset="-122"/>
              </a:rPr>
              <a:t>顺序脉冲发生器的典型结构是由计数器和译码器构成。例如：</a:t>
            </a:r>
            <a:endParaRPr lang="en-US" altLang="zh-CN" dirty="0">
              <a:latin typeface="Comic Sans MS" panose="030F0702030302020204" pitchFamily="2" charset="0"/>
              <a:ea typeface="宋体" panose="02010600030101010101" pitchFamily="2" charset="-122"/>
            </a:endParaRPr>
          </a:p>
        </p:txBody>
      </p:sp>
      <p:graphicFrame>
        <p:nvGraphicFramePr>
          <p:cNvPr id="103429" name="对象 -2147482178"/>
          <p:cNvGraphicFramePr>
            <a:graphicFrameLocks noChangeAspect="1"/>
          </p:cNvGraphicFramePr>
          <p:nvPr/>
        </p:nvGraphicFramePr>
        <p:xfrm>
          <a:off x="773113" y="4217988"/>
          <a:ext cx="3878262" cy="2063750"/>
        </p:xfrm>
        <a:graphic>
          <a:graphicData uri="http://schemas.openxmlformats.org/presentationml/2006/ole">
            <mc:AlternateContent xmlns:mc="http://schemas.openxmlformats.org/markup-compatibility/2006">
              <mc:Choice xmlns:v="urn:schemas-microsoft-com:vml" Requires="v">
                <p:oleObj spid="_x0000_s3197" name="" r:id="rId3" imgW="5295900" imgH="2819400" progId="Visio.Drawing.11">
                  <p:embed/>
                </p:oleObj>
              </mc:Choice>
              <mc:Fallback>
                <p:oleObj name="" r:id="rId3" imgW="5295900" imgH="2819400" progId="Visio.Drawing.11">
                  <p:embed/>
                  <p:pic>
                    <p:nvPicPr>
                      <p:cNvPr id="0" name="图片 3196"/>
                      <p:cNvPicPr/>
                      <p:nvPr/>
                    </p:nvPicPr>
                    <p:blipFill>
                      <a:blip r:embed="rId4"/>
                      <a:stretch>
                        <a:fillRect/>
                      </a:stretch>
                    </p:blipFill>
                    <p:spPr>
                      <a:xfrm>
                        <a:off x="773113" y="4217988"/>
                        <a:ext cx="3878262" cy="2063750"/>
                      </a:xfrm>
                      <a:prstGeom prst="rect">
                        <a:avLst/>
                      </a:prstGeom>
                      <a:noFill/>
                      <a:ln w="38100">
                        <a:noFill/>
                        <a:miter/>
                      </a:ln>
                    </p:spPr>
                  </p:pic>
                </p:oleObj>
              </mc:Fallback>
            </mc:AlternateContent>
          </a:graphicData>
        </a:graphic>
      </p:graphicFrame>
      <p:graphicFrame>
        <p:nvGraphicFramePr>
          <p:cNvPr id="103430" name="对象 -2147482177"/>
          <p:cNvGraphicFramePr>
            <a:graphicFrameLocks noChangeAspect="1"/>
          </p:cNvGraphicFramePr>
          <p:nvPr/>
        </p:nvGraphicFramePr>
        <p:xfrm>
          <a:off x="4960938" y="3152775"/>
          <a:ext cx="3813175" cy="3044825"/>
        </p:xfrm>
        <a:graphic>
          <a:graphicData uri="http://schemas.openxmlformats.org/presentationml/2006/ole">
            <mc:AlternateContent xmlns:mc="http://schemas.openxmlformats.org/markup-compatibility/2006">
              <mc:Choice xmlns:v="urn:schemas-microsoft-com:vml" Requires="v">
                <p:oleObj spid="_x0000_s3201" name="" r:id="rId5" imgW="5410200" imgH="4330700" progId="Visio.Drawing.11">
                  <p:embed/>
                </p:oleObj>
              </mc:Choice>
              <mc:Fallback>
                <p:oleObj name="" r:id="rId5" imgW="5410200" imgH="4330700" progId="Visio.Drawing.11">
                  <p:embed/>
                  <p:pic>
                    <p:nvPicPr>
                      <p:cNvPr id="0" name="图片 3200"/>
                      <p:cNvPicPr/>
                      <p:nvPr/>
                    </p:nvPicPr>
                    <p:blipFill>
                      <a:blip r:embed="rId6"/>
                      <a:stretch>
                        <a:fillRect/>
                      </a:stretch>
                    </p:blipFill>
                    <p:spPr>
                      <a:xfrm>
                        <a:off x="4960938" y="3152775"/>
                        <a:ext cx="3813175" cy="3044825"/>
                      </a:xfrm>
                      <a:prstGeom prst="rect">
                        <a:avLst/>
                      </a:prstGeom>
                      <a:noFill/>
                      <a:ln w="38100">
                        <a:noFill/>
                        <a:miter/>
                      </a:ln>
                    </p:spPr>
                  </p:pic>
                </p:oleObj>
              </mc:Fallback>
            </mc:AlternateContent>
          </a:graphicData>
        </a:graphic>
      </p:graphicFrame>
      <p:sp>
        <p:nvSpPr>
          <p:cNvPr id="103432" name="矩形 68611"/>
          <p:cNvSpPr/>
          <p:nvPr/>
        </p:nvSpPr>
        <p:spPr>
          <a:xfrm>
            <a:off x="5562600" y="2536825"/>
            <a:ext cx="2833688" cy="336550"/>
          </a:xfrm>
          <a:prstGeom prst="rect">
            <a:avLst/>
          </a:prstGeom>
          <a:noFill/>
          <a:ln w="9525">
            <a:noFill/>
          </a:ln>
        </p:spPr>
        <p:txBody>
          <a:bodyPr wrap="square" anchor="t" anchorCtr="0">
            <a:spAutoFit/>
          </a:bodyPr>
          <a:p>
            <a:pPr eaLnBrk="0" hangingPunct="0"/>
            <a:r>
              <a:rPr lang="en-US" altLang="zh-CN" sz="1600" dirty="0">
                <a:solidFill>
                  <a:srgbClr val="7F7F7F"/>
                </a:solidFill>
                <a:latin typeface="Arial" panose="020B0604020202020204" pitchFamily="34" charset="0"/>
                <a:ea typeface="宋体" panose="02010600030101010101" pitchFamily="2" charset="-122"/>
              </a:rPr>
              <a:t>(</a:t>
            </a:r>
            <a:r>
              <a:rPr lang="zh-CN" altLang="en-US" sz="1600" dirty="0">
                <a:solidFill>
                  <a:srgbClr val="7F7F7F"/>
                </a:solidFill>
                <a:latin typeface="Arial" panose="020B0604020202020204" pitchFamily="34" charset="0"/>
                <a:ea typeface="宋体" panose="02010600030101010101" pitchFamily="2" charset="-122"/>
              </a:rPr>
              <a:t>仿真程序：</a:t>
            </a:r>
            <a:r>
              <a:rPr lang="en-US" altLang="zh-CN" sz="1600" dirty="0">
                <a:solidFill>
                  <a:srgbClr val="7F7F7F"/>
                </a:solidFill>
                <a:latin typeface="Arial" panose="020B0604020202020204" pitchFamily="34" charset="0"/>
                <a:ea typeface="宋体" panose="02010600030101010101" pitchFamily="2" charset="-122"/>
              </a:rPr>
              <a:t>ex66-1.ms11)</a:t>
            </a:r>
            <a:endParaRPr lang="en-US" altLang="zh-CN" sz="1600" dirty="0">
              <a:solidFill>
                <a:srgbClr val="7F7F7F"/>
              </a:solidFill>
              <a:latin typeface="Arial" panose="020B0604020202020204" pitchFamily="34" charset="0"/>
              <a:ea typeface="宋体" panose="02010600030101010101" pitchFamily="2" charset="-122"/>
            </a:endParaRPr>
          </a:p>
        </p:txBody>
      </p:sp>
      <p:sp>
        <p:nvSpPr>
          <p:cNvPr id="4" name="文本框 22530"/>
          <p:cNvSpPr txBox="1"/>
          <p:nvPr/>
        </p:nvSpPr>
        <p:spPr>
          <a:xfrm>
            <a:off x="5072063" y="1209675"/>
            <a:ext cx="3813175" cy="336550"/>
          </a:xfrm>
          <a:prstGeom prst="rect">
            <a:avLst/>
          </a:prstGeom>
          <a:noFill/>
          <a:ln w="9525">
            <a:noFill/>
          </a:ln>
        </p:spPr>
        <p:txBody>
          <a:bodyPr wrap="square" anchor="t" anchorCtr="0">
            <a:spAutoFit/>
          </a:bodyPr>
          <a:p>
            <a:pPr eaLnBrk="0" hangingPunct="0">
              <a:spcBef>
                <a:spcPct val="50000"/>
              </a:spcBef>
            </a:pPr>
            <a:r>
              <a:rPr lang="en-US" altLang="zh-CN" sz="1600" dirty="0">
                <a:solidFill>
                  <a:srgbClr val="C00000"/>
                </a:solidFill>
                <a:latin typeface="Comic Sans MS" panose="030F0702030302020204" pitchFamily="2" charset="0"/>
                <a:ea typeface="宋体" panose="02010600030101010101" pitchFamily="2" charset="-122"/>
              </a:rPr>
              <a:t>1000 -&gt; 0100 -&gt; 0010 -&gt; 0001-&gt;</a:t>
            </a:r>
            <a:endParaRPr lang="en-US" altLang="zh-CN" sz="1600" dirty="0">
              <a:solidFill>
                <a:srgbClr val="C00000"/>
              </a:solidFill>
              <a:latin typeface="Comic Sans MS" panose="030F0702030302020204" pitchFamily="2" charset="0"/>
              <a:ea typeface="宋体" panose="02010600030101010101" pitchFamily="2" charset="-122"/>
            </a:endParaRPr>
          </a:p>
        </p:txBody>
      </p:sp>
      <p:sp>
        <p:nvSpPr>
          <p:cNvPr id="2" name="文本框 1"/>
          <p:cNvSpPr txBox="1"/>
          <p:nvPr/>
        </p:nvSpPr>
        <p:spPr>
          <a:xfrm>
            <a:off x="5072063" y="693738"/>
            <a:ext cx="1217612" cy="336550"/>
          </a:xfrm>
          <a:prstGeom prst="rect">
            <a:avLst/>
          </a:prstGeom>
          <a:noFill/>
          <a:ln w="9525">
            <a:noFill/>
          </a:ln>
        </p:spPr>
        <p:txBody>
          <a:bodyPr wrap="none" anchor="t" anchorCtr="0">
            <a:spAutoFit/>
          </a:bodyPr>
          <a:p>
            <a:r>
              <a:rPr lang="en-US" altLang="zh-CN" sz="1600" dirty="0">
                <a:solidFill>
                  <a:srgbClr val="C00000"/>
                </a:solidFill>
                <a:latin typeface="Comic Sans MS" panose="030F0702030302020204" pitchFamily="2" charset="0"/>
                <a:ea typeface="宋体" panose="02010600030101010101" pitchFamily="2" charset="-122"/>
              </a:rPr>
              <a:t>Q</a:t>
            </a:r>
            <a:r>
              <a:rPr lang="en-US" altLang="zh-CN" sz="1600" baseline="-25000" dirty="0">
                <a:solidFill>
                  <a:srgbClr val="C00000"/>
                </a:solidFill>
                <a:latin typeface="Comic Sans MS" panose="030F0702030302020204" pitchFamily="2" charset="0"/>
                <a:ea typeface="宋体" panose="02010600030101010101" pitchFamily="2" charset="-122"/>
              </a:rPr>
              <a:t>0</a:t>
            </a:r>
            <a:r>
              <a:rPr lang="en-US" altLang="zh-CN" sz="1600" dirty="0">
                <a:solidFill>
                  <a:srgbClr val="C00000"/>
                </a:solidFill>
                <a:latin typeface="Comic Sans MS" panose="030F0702030302020204" pitchFamily="2" charset="0"/>
                <a:ea typeface="宋体" panose="02010600030101010101" pitchFamily="2" charset="-122"/>
              </a:rPr>
              <a:t>Q</a:t>
            </a:r>
            <a:r>
              <a:rPr lang="en-US" altLang="zh-CN" sz="1600" baseline="-25000" dirty="0">
                <a:solidFill>
                  <a:srgbClr val="C00000"/>
                </a:solidFill>
                <a:latin typeface="Comic Sans MS" panose="030F0702030302020204" pitchFamily="2" charset="0"/>
                <a:ea typeface="宋体" panose="02010600030101010101" pitchFamily="2" charset="-122"/>
              </a:rPr>
              <a:t>1</a:t>
            </a:r>
            <a:r>
              <a:rPr lang="en-US" altLang="zh-CN" sz="1600" dirty="0">
                <a:solidFill>
                  <a:srgbClr val="C00000"/>
                </a:solidFill>
                <a:latin typeface="Comic Sans MS" panose="030F0702030302020204" pitchFamily="2" charset="0"/>
                <a:ea typeface="宋体" panose="02010600030101010101" pitchFamily="2" charset="-122"/>
              </a:rPr>
              <a:t>Q</a:t>
            </a:r>
            <a:r>
              <a:rPr lang="en-US" altLang="zh-CN" sz="1600" baseline="-25000" dirty="0">
                <a:solidFill>
                  <a:srgbClr val="C00000"/>
                </a:solidFill>
                <a:latin typeface="Comic Sans MS" panose="030F0702030302020204" pitchFamily="2" charset="0"/>
                <a:ea typeface="宋体" panose="02010600030101010101" pitchFamily="2" charset="-122"/>
              </a:rPr>
              <a:t>2</a:t>
            </a:r>
            <a:r>
              <a:rPr lang="en-US" altLang="zh-CN" sz="1600" dirty="0">
                <a:solidFill>
                  <a:srgbClr val="C00000"/>
                </a:solidFill>
                <a:latin typeface="Comic Sans MS" panose="030F0702030302020204" pitchFamily="2" charset="0"/>
                <a:ea typeface="宋体" panose="02010600030101010101" pitchFamily="2" charset="-122"/>
              </a:rPr>
              <a:t>Q</a:t>
            </a:r>
            <a:r>
              <a:rPr lang="en-US" altLang="zh-CN" sz="1600" baseline="-25000" dirty="0">
                <a:solidFill>
                  <a:srgbClr val="C00000"/>
                </a:solidFill>
                <a:latin typeface="Comic Sans MS" panose="030F0702030302020204" pitchFamily="2" charset="0"/>
                <a:ea typeface="宋体" panose="02010600030101010101" pitchFamily="2" charset="-122"/>
              </a:rPr>
              <a:t>3</a:t>
            </a:r>
            <a:endParaRPr lang="en-US" altLang="zh-CN" sz="1600" baseline="-25000" dirty="0">
              <a:solidFill>
                <a:srgbClr val="C00000"/>
              </a:solidFill>
              <a:latin typeface="Comic Sans MS" panose="030F0702030302020204" pitchFamily="2" charset="0"/>
              <a:ea typeface="宋体" panose="02010600030101010101" pitchFamily="2" charset="-122"/>
            </a:endParaRPr>
          </a:p>
        </p:txBody>
      </p:sp>
      <p:sp>
        <p:nvSpPr>
          <p:cNvPr id="101382" name="矩形 11270"/>
          <p:cNvSpPr/>
          <p:nvPr/>
        </p:nvSpPr>
        <p:spPr>
          <a:xfrm>
            <a:off x="2273300" y="4883150"/>
            <a:ext cx="249238" cy="612775"/>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3" name="文本框 2"/>
          <p:cNvSpPr txBox="1"/>
          <p:nvPr/>
        </p:nvSpPr>
        <p:spPr>
          <a:xfrm>
            <a:off x="5141913" y="1625600"/>
            <a:ext cx="722312"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rPr>
              <a:t>NO.1</a:t>
            </a:r>
            <a:endParaRPr lang="en-US" altLang="zh-CN" sz="1600" dirty="0">
              <a:solidFill>
                <a:srgbClr val="0070C0"/>
              </a:solidFill>
              <a:latin typeface="Comic Sans MS" panose="030F0702030302020204" pitchFamily="2" charset="0"/>
              <a:ea typeface="宋体" panose="02010600030101010101" pitchFamily="2" charset="-122"/>
            </a:endParaRPr>
          </a:p>
        </p:txBody>
      </p:sp>
      <p:sp>
        <p:nvSpPr>
          <p:cNvPr id="5" name="文本框 4"/>
          <p:cNvSpPr txBox="1"/>
          <p:nvPr/>
        </p:nvSpPr>
        <p:spPr>
          <a:xfrm>
            <a:off x="6021388" y="1625600"/>
            <a:ext cx="722312"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NO.2</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6" name="文本框 5"/>
          <p:cNvSpPr txBox="1"/>
          <p:nvPr/>
        </p:nvSpPr>
        <p:spPr>
          <a:xfrm>
            <a:off x="6927850" y="1625600"/>
            <a:ext cx="720725"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NO.3</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7" name="文本框 6"/>
          <p:cNvSpPr txBox="1"/>
          <p:nvPr/>
        </p:nvSpPr>
        <p:spPr>
          <a:xfrm>
            <a:off x="7839075" y="1625600"/>
            <a:ext cx="722313"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NO.4</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3425"/>
                                        </p:tgtEl>
                                        <p:attrNameLst>
                                          <p:attrName>style.visibility</p:attrName>
                                        </p:attrNameLst>
                                      </p:cBhvr>
                                      <p:to>
                                        <p:strVal val="visible"/>
                                      </p:to>
                                    </p:set>
                                    <p:anim calcmode="discrete" valueType="clr">
                                      <p:cBhvr override="childStyle">
                                        <p:cTn id="7" dur="80"/>
                                        <p:tgtEl>
                                          <p:spTgt spid="1034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3425"/>
                                        </p:tgtEl>
                                        <p:attrNameLst>
                                          <p:attrName>fillcolor</p:attrName>
                                        </p:attrNameLst>
                                      </p:cBhvr>
                                      <p:tavLst>
                                        <p:tav tm="0">
                                          <p:val>
                                            <p:clrVal>
                                              <a:schemeClr val="accent2"/>
                                            </p:clrVal>
                                          </p:val>
                                        </p:tav>
                                        <p:tav tm="50000">
                                          <p:val>
                                            <p:clrVal>
                                              <a:schemeClr val="hlink"/>
                                            </p:clrVal>
                                          </p:val>
                                        </p:tav>
                                      </p:tavLst>
                                    </p:anim>
                                    <p:set>
                                      <p:cBhvr>
                                        <p:cTn id="9" dur="80"/>
                                        <p:tgtEl>
                                          <p:spTgt spid="10342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03426"/>
                                        </p:tgtEl>
                                        <p:attrNameLst>
                                          <p:attrName>style.visibility</p:attrName>
                                        </p:attrNameLst>
                                      </p:cBhvr>
                                      <p:to>
                                        <p:strVal val="visible"/>
                                      </p:to>
                                    </p:set>
                                    <p:anim calcmode="discrete" valueType="clr">
                                      <p:cBhvr override="childStyle">
                                        <p:cTn id="14" dur="80"/>
                                        <p:tgtEl>
                                          <p:spTgt spid="10342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3426"/>
                                        </p:tgtEl>
                                        <p:attrNameLst>
                                          <p:attrName>fillcolor</p:attrName>
                                        </p:attrNameLst>
                                      </p:cBhvr>
                                      <p:tavLst>
                                        <p:tav tm="0">
                                          <p:val>
                                            <p:clrVal>
                                              <a:schemeClr val="accent2"/>
                                            </p:clrVal>
                                          </p:val>
                                        </p:tav>
                                        <p:tav tm="50000">
                                          <p:val>
                                            <p:clrVal>
                                              <a:schemeClr val="hlink"/>
                                            </p:clrVal>
                                          </p:val>
                                        </p:tav>
                                      </p:tavLst>
                                    </p:anim>
                                    <p:set>
                                      <p:cBhvr>
                                        <p:cTn id="16" dur="80"/>
                                        <p:tgtEl>
                                          <p:spTgt spid="10342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3427"/>
                                        </p:tgtEl>
                                        <p:attrNameLst>
                                          <p:attrName>style.visibility</p:attrName>
                                        </p:attrNameLst>
                                      </p:cBhvr>
                                      <p:to>
                                        <p:strVal val="visible"/>
                                      </p:to>
                                    </p:set>
                                    <p:animEffect transition="in" filter="dissolve">
                                      <p:cBhvr>
                                        <p:cTn id="21" dur="500"/>
                                        <p:tgtEl>
                                          <p:spTgt spid="103427"/>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
                                        </p:tgtEl>
                                        <p:attrNameLst>
                                          <p:attrName>style.visibility</p:attrName>
                                        </p:attrNameLst>
                                      </p:cBhvr>
                                      <p:to>
                                        <p:strVal val="visible"/>
                                      </p:to>
                                    </p:set>
                                    <p:anim calcmode="discrete" valueType="clr">
                                      <p:cBhvr override="childStyle">
                                        <p:cTn id="26"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
                                        </p:tgtEl>
                                        <p:attrNameLst>
                                          <p:attrName>fillcolor</p:attrName>
                                        </p:attrNameLst>
                                      </p:cBhvr>
                                      <p:tavLst>
                                        <p:tav tm="0">
                                          <p:val>
                                            <p:clrVal>
                                              <a:schemeClr val="accent2"/>
                                            </p:clrVal>
                                          </p:val>
                                        </p:tav>
                                        <p:tav tm="50000">
                                          <p:val>
                                            <p:clrVal>
                                              <a:schemeClr val="hlink"/>
                                            </p:clrVal>
                                          </p:val>
                                        </p:tav>
                                      </p:tavLst>
                                    </p:anim>
                                    <p:set>
                                      <p:cBhvr>
                                        <p:cTn id="28" dur="80"/>
                                        <p:tgtEl>
                                          <p:spTgt spid="2"/>
                                        </p:tgtEl>
                                        <p:attrNameLst>
                                          <p:attrName>fill.type</p:attrName>
                                        </p:attrNameLst>
                                      </p:cBhvr>
                                      <p:to>
                                        <p:strVal val="solid"/>
                                      </p:to>
                                    </p:set>
                                  </p:childTnLst>
                                </p:cTn>
                              </p:par>
                            </p:childTnLst>
                          </p:cTn>
                        </p:par>
                        <p:par>
                          <p:cTn id="29" fill="hold">
                            <p:stCondLst>
                              <p:cond delay="359"/>
                            </p:stCondLst>
                            <p:childTnLst>
                              <p:par>
                                <p:cTn id="30" presetID="27" presetClass="entr" presetSubtype="0" fill="hold" grpId="0" nodeType="afterEffect">
                                  <p:stCondLst>
                                    <p:cond delay="0"/>
                                  </p:stCondLst>
                                  <p:iterate type="lt">
                                    <p:tmPct val="50000"/>
                                  </p:iterate>
                                  <p:childTnLst>
                                    <p:set>
                                      <p:cBhvr>
                                        <p:cTn id="31" dur="1" fill="hold">
                                          <p:stCondLst>
                                            <p:cond delay="0"/>
                                          </p:stCondLst>
                                        </p:cTn>
                                        <p:tgtEl>
                                          <p:spTgt spid="4"/>
                                        </p:tgtEl>
                                        <p:attrNameLst>
                                          <p:attrName>style.visibility</p:attrName>
                                        </p:attrNameLst>
                                      </p:cBhvr>
                                      <p:to>
                                        <p:strVal val="visible"/>
                                      </p:to>
                                    </p:set>
                                    <p:anim calcmode="discrete" valueType="clr">
                                      <p:cBhvr override="childStyle">
                                        <p:cTn id="32"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4"/>
                                        </p:tgtEl>
                                        <p:attrNameLst>
                                          <p:attrName>fillcolor</p:attrName>
                                        </p:attrNameLst>
                                      </p:cBhvr>
                                      <p:tavLst>
                                        <p:tav tm="0">
                                          <p:val>
                                            <p:clrVal>
                                              <a:schemeClr val="accent2"/>
                                            </p:clrVal>
                                          </p:val>
                                        </p:tav>
                                        <p:tav tm="50000">
                                          <p:val>
                                            <p:clrVal>
                                              <a:schemeClr val="hlink"/>
                                            </p:clrVal>
                                          </p:val>
                                        </p:tav>
                                      </p:tavLst>
                                    </p:anim>
                                    <p:set>
                                      <p:cBhvr>
                                        <p:cTn id="34" dur="80"/>
                                        <p:tgtEl>
                                          <p:spTgt spid="4"/>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3"/>
                                        </p:tgtEl>
                                        <p:attrNameLst>
                                          <p:attrName>style.visibility</p:attrName>
                                        </p:attrNameLst>
                                      </p:cBhvr>
                                      <p:to>
                                        <p:strVal val="visible"/>
                                      </p:to>
                                    </p:set>
                                    <p:anim calcmode="discrete" valueType="clr">
                                      <p:cBhvr override="childStyle">
                                        <p:cTn id="39"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
                                        </p:tgtEl>
                                        <p:attrNameLst>
                                          <p:attrName>fillcolor</p:attrName>
                                        </p:attrNameLst>
                                      </p:cBhvr>
                                      <p:tavLst>
                                        <p:tav tm="0">
                                          <p:val>
                                            <p:clrVal>
                                              <a:schemeClr val="accent2"/>
                                            </p:clrVal>
                                          </p:val>
                                        </p:tav>
                                        <p:tav tm="50000">
                                          <p:val>
                                            <p:clrVal>
                                              <a:schemeClr val="hlink"/>
                                            </p:clrVal>
                                          </p:val>
                                        </p:tav>
                                      </p:tavLst>
                                    </p:anim>
                                    <p:set>
                                      <p:cBhvr>
                                        <p:cTn id="41" dur="80"/>
                                        <p:tgtEl>
                                          <p:spTgt spid="3"/>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5"/>
                                        </p:tgtEl>
                                        <p:attrNameLst>
                                          <p:attrName>style.visibility</p:attrName>
                                        </p:attrNameLst>
                                      </p:cBhvr>
                                      <p:to>
                                        <p:strVal val="visible"/>
                                      </p:to>
                                    </p:set>
                                    <p:anim calcmode="discrete" valueType="clr">
                                      <p:cBhvr override="childStyle">
                                        <p:cTn id="46"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5"/>
                                        </p:tgtEl>
                                        <p:attrNameLst>
                                          <p:attrName>fillcolor</p:attrName>
                                        </p:attrNameLst>
                                      </p:cBhvr>
                                      <p:tavLst>
                                        <p:tav tm="0">
                                          <p:val>
                                            <p:clrVal>
                                              <a:schemeClr val="accent2"/>
                                            </p:clrVal>
                                          </p:val>
                                        </p:tav>
                                        <p:tav tm="50000">
                                          <p:val>
                                            <p:clrVal>
                                              <a:schemeClr val="hlink"/>
                                            </p:clrVal>
                                          </p:val>
                                        </p:tav>
                                      </p:tavLst>
                                    </p:anim>
                                    <p:set>
                                      <p:cBhvr>
                                        <p:cTn id="48" dur="80"/>
                                        <p:tgtEl>
                                          <p:spTgt spid="5"/>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6"/>
                                        </p:tgtEl>
                                        <p:attrNameLst>
                                          <p:attrName>style.visibility</p:attrName>
                                        </p:attrNameLst>
                                      </p:cBhvr>
                                      <p:to>
                                        <p:strVal val="visible"/>
                                      </p:to>
                                    </p:set>
                                    <p:anim calcmode="discrete" valueType="clr">
                                      <p:cBhvr override="childStyle">
                                        <p:cTn id="53"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6"/>
                                        </p:tgtEl>
                                        <p:attrNameLst>
                                          <p:attrName>fillcolor</p:attrName>
                                        </p:attrNameLst>
                                      </p:cBhvr>
                                      <p:tavLst>
                                        <p:tav tm="0">
                                          <p:val>
                                            <p:clrVal>
                                              <a:schemeClr val="accent2"/>
                                            </p:clrVal>
                                          </p:val>
                                        </p:tav>
                                        <p:tav tm="50000">
                                          <p:val>
                                            <p:clrVal>
                                              <a:schemeClr val="hlink"/>
                                            </p:clrVal>
                                          </p:val>
                                        </p:tav>
                                      </p:tavLst>
                                    </p:anim>
                                    <p:set>
                                      <p:cBhvr>
                                        <p:cTn id="55" dur="80"/>
                                        <p:tgtEl>
                                          <p:spTgt spid="6"/>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27" presetClass="entr" presetSubtype="0" fill="hold" grpId="0" nodeType="clickEffect">
                                  <p:stCondLst>
                                    <p:cond delay="0"/>
                                  </p:stCondLst>
                                  <p:iterate type="lt">
                                    <p:tmPct val="50000"/>
                                  </p:iterate>
                                  <p:childTnLst>
                                    <p:set>
                                      <p:cBhvr>
                                        <p:cTn id="59" dur="1" fill="hold">
                                          <p:stCondLst>
                                            <p:cond delay="0"/>
                                          </p:stCondLst>
                                        </p:cTn>
                                        <p:tgtEl>
                                          <p:spTgt spid="7"/>
                                        </p:tgtEl>
                                        <p:attrNameLst>
                                          <p:attrName>style.visibility</p:attrName>
                                        </p:attrNameLst>
                                      </p:cBhvr>
                                      <p:to>
                                        <p:strVal val="visible"/>
                                      </p:to>
                                    </p:set>
                                    <p:anim calcmode="discrete" valueType="clr">
                                      <p:cBhvr override="childStyle">
                                        <p:cTn id="60"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7"/>
                                        </p:tgtEl>
                                        <p:attrNameLst>
                                          <p:attrName>fillcolor</p:attrName>
                                        </p:attrNameLst>
                                      </p:cBhvr>
                                      <p:tavLst>
                                        <p:tav tm="0">
                                          <p:val>
                                            <p:clrVal>
                                              <a:schemeClr val="accent2"/>
                                            </p:clrVal>
                                          </p:val>
                                        </p:tav>
                                        <p:tav tm="50000">
                                          <p:val>
                                            <p:clrVal>
                                              <a:schemeClr val="hlink"/>
                                            </p:clrVal>
                                          </p:val>
                                        </p:tav>
                                      </p:tavLst>
                                    </p:anim>
                                    <p:set>
                                      <p:cBhvr>
                                        <p:cTn id="62" dur="80"/>
                                        <p:tgtEl>
                                          <p:spTgt spid="7"/>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3428"/>
                                        </p:tgtEl>
                                        <p:attrNameLst>
                                          <p:attrName>style.visibility</p:attrName>
                                        </p:attrNameLst>
                                      </p:cBhvr>
                                      <p:to>
                                        <p:strVal val="visible"/>
                                      </p:to>
                                    </p:set>
                                    <p:animEffect transition="in" filter="wipe(left)">
                                      <p:cBhvr>
                                        <p:cTn id="67" dur="500"/>
                                        <p:tgtEl>
                                          <p:spTgt spid="10342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03429"/>
                                        </p:tgtEl>
                                        <p:attrNameLst>
                                          <p:attrName>style.visibility</p:attrName>
                                        </p:attrNameLst>
                                      </p:cBhvr>
                                      <p:to>
                                        <p:strVal val="visible"/>
                                      </p:to>
                                    </p:set>
                                    <p:animEffect transition="in" filter="dissolve">
                                      <p:cBhvr>
                                        <p:cTn id="72" dur="500"/>
                                        <p:tgtEl>
                                          <p:spTgt spid="103429"/>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01382"/>
                                        </p:tgtEl>
                                        <p:attrNameLst>
                                          <p:attrName>style.visibility</p:attrName>
                                        </p:attrNameLst>
                                      </p:cBhvr>
                                      <p:to>
                                        <p:strVal val="visible"/>
                                      </p:to>
                                    </p:set>
                                    <p:animEffect transition="in" filter="dissolve">
                                      <p:cBhvr>
                                        <p:cTn id="77" dur="500"/>
                                        <p:tgtEl>
                                          <p:spTgt spid="1013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03430"/>
                                        </p:tgtEl>
                                        <p:attrNameLst>
                                          <p:attrName>style.visibility</p:attrName>
                                        </p:attrNameLst>
                                      </p:cBhvr>
                                      <p:to>
                                        <p:strVal val="visible"/>
                                      </p:to>
                                    </p:set>
                                    <p:animEffect transition="in" filter="wipe(left)">
                                      <p:cBhvr>
                                        <p:cTn id="82" dur="500"/>
                                        <p:tgtEl>
                                          <p:spTgt spid="103430"/>
                                        </p:tgtEl>
                                      </p:cBhvr>
                                    </p:animEffect>
                                  </p:childTnLst>
                                </p:cTn>
                              </p:par>
                            </p:childTnLst>
                          </p:cTn>
                        </p:par>
                        <p:par>
                          <p:cTn id="83" fill="hold">
                            <p:stCondLst>
                              <p:cond delay="500"/>
                            </p:stCondLst>
                            <p:childTnLst>
                              <p:par>
                                <p:cTn id="84" presetID="27" presetClass="entr" presetSubtype="0" fill="hold" grpId="0" nodeType="afterEffect">
                                  <p:stCondLst>
                                    <p:cond delay="0"/>
                                  </p:stCondLst>
                                  <p:iterate type="lt">
                                    <p:tmPct val="50000"/>
                                  </p:iterate>
                                  <p:childTnLst>
                                    <p:set>
                                      <p:cBhvr>
                                        <p:cTn id="85" dur="1" fill="hold">
                                          <p:stCondLst>
                                            <p:cond delay="0"/>
                                          </p:stCondLst>
                                        </p:cTn>
                                        <p:tgtEl>
                                          <p:spTgt spid="103432"/>
                                        </p:tgtEl>
                                        <p:attrNameLst>
                                          <p:attrName>style.visibility</p:attrName>
                                        </p:attrNameLst>
                                      </p:cBhvr>
                                      <p:to>
                                        <p:strVal val="visible"/>
                                      </p:to>
                                    </p:set>
                                    <p:anim calcmode="discrete" valueType="clr">
                                      <p:cBhvr override="childStyle">
                                        <p:cTn id="86" dur="80"/>
                                        <p:tgtEl>
                                          <p:spTgt spid="103432"/>
                                        </p:tgtEl>
                                        <p:attrNameLst>
                                          <p:attrName>style.color</p:attrName>
                                        </p:attrNameLst>
                                      </p:cBhvr>
                                      <p:tavLst>
                                        <p:tav tm="0">
                                          <p:val>
                                            <p:clrVal>
                                              <a:schemeClr val="accent2"/>
                                            </p:clrVal>
                                          </p:val>
                                        </p:tav>
                                        <p:tav tm="50000">
                                          <p:val>
                                            <p:clrVal>
                                              <a:schemeClr val="hlink"/>
                                            </p:clrVal>
                                          </p:val>
                                        </p:tav>
                                      </p:tavLst>
                                    </p:anim>
                                    <p:anim calcmode="discrete" valueType="clr">
                                      <p:cBhvr>
                                        <p:cTn id="87" dur="80"/>
                                        <p:tgtEl>
                                          <p:spTgt spid="103432"/>
                                        </p:tgtEl>
                                        <p:attrNameLst>
                                          <p:attrName>fillcolor</p:attrName>
                                        </p:attrNameLst>
                                      </p:cBhvr>
                                      <p:tavLst>
                                        <p:tav tm="0">
                                          <p:val>
                                            <p:clrVal>
                                              <a:schemeClr val="accent2"/>
                                            </p:clrVal>
                                          </p:val>
                                        </p:tav>
                                        <p:tav tm="50000">
                                          <p:val>
                                            <p:clrVal>
                                              <a:schemeClr val="hlink"/>
                                            </p:clrVal>
                                          </p:val>
                                        </p:tav>
                                      </p:tavLst>
                                    </p:anim>
                                    <p:set>
                                      <p:cBhvr>
                                        <p:cTn id="88" dur="80"/>
                                        <p:tgtEl>
                                          <p:spTgt spid="10343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p:bldP spid="103425" grpId="1"/>
      <p:bldP spid="103426" grpId="0"/>
      <p:bldP spid="103426" grpId="1"/>
      <p:bldP spid="103428" grpId="0"/>
      <p:bldP spid="103428" grpId="1"/>
      <p:bldP spid="103432" grpId="0"/>
      <p:bldP spid="103432" grpId="1"/>
      <p:bldP spid="4" grpId="0"/>
      <p:bldP spid="4" grpId="1"/>
      <p:bldP spid="2" grpId="0"/>
      <p:bldP spid="2" grpId="1"/>
      <p:bldP spid="101382" grpId="0" bldLvl="0" animBg="1"/>
      <p:bldP spid="101382" grpId="1" animBg="1"/>
      <p:bldP spid="3" grpId="0"/>
      <p:bldP spid="3" grpId="1"/>
      <p:bldP spid="5" grpId="0"/>
      <p:bldP spid="5" grpId="1"/>
      <p:bldP spid="6" grpId="0"/>
      <p:bldP spid="6" grpId="1"/>
      <p:bldP spid="7" grpId="0"/>
      <p:bldP spid="7"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文本框 4"/>
          <p:cNvSpPr txBox="1"/>
          <p:nvPr/>
        </p:nvSpPr>
        <p:spPr>
          <a:xfrm>
            <a:off x="774700" y="2228850"/>
            <a:ext cx="2330450" cy="460375"/>
          </a:xfrm>
          <a:prstGeom prst="rect">
            <a:avLst/>
          </a:prstGeom>
          <a:noFill/>
          <a:ln w="9525">
            <a:noFill/>
          </a:ln>
        </p:spPr>
        <p:txBody>
          <a:bodyPr wrap="square" anchor="t" anchorCtr="0">
            <a:spAutoFit/>
          </a:bodyPr>
          <a:p>
            <a:pPr eaLnBrk="0" hangingPunct="0"/>
            <a:r>
              <a:rPr lang="en-US" altLang="zh-CN" sz="2400" dirty="0">
                <a:solidFill>
                  <a:srgbClr val="C00000"/>
                </a:solidFill>
                <a:latin typeface="Arial" panose="020B0604020202020204" pitchFamily="34" charset="0"/>
                <a:ea typeface="宋体" panose="02010600030101010101" pitchFamily="2" charset="-122"/>
              </a:rPr>
              <a:t>? </a:t>
            </a:r>
            <a:r>
              <a:rPr lang="zh-CN" altLang="zh-CN" sz="2400" dirty="0">
                <a:solidFill>
                  <a:srgbClr val="C00000"/>
                </a:solidFill>
                <a:latin typeface="Arial" panose="020B0604020202020204" pitchFamily="34" charset="0"/>
                <a:ea typeface="宋体" panose="02010600030101010101" pitchFamily="2" charset="-122"/>
              </a:rPr>
              <a:t>思考与练习</a:t>
            </a:r>
            <a:endParaRPr lang="en-US" altLang="zh-CN" sz="2400" dirty="0">
              <a:solidFill>
                <a:srgbClr val="C00000"/>
              </a:solidFill>
              <a:latin typeface="Arial" panose="020B0604020202020204" pitchFamily="34" charset="0"/>
              <a:ea typeface="宋体" panose="02010600030101010101" pitchFamily="2" charset="-122"/>
            </a:endParaRPr>
          </a:p>
        </p:txBody>
      </p:sp>
      <p:sp>
        <p:nvSpPr>
          <p:cNvPr id="104450" name="文本框 3"/>
          <p:cNvSpPr txBox="1"/>
          <p:nvPr/>
        </p:nvSpPr>
        <p:spPr>
          <a:xfrm>
            <a:off x="773113" y="2778125"/>
            <a:ext cx="3913187" cy="1752600"/>
          </a:xfrm>
          <a:prstGeom prst="rect">
            <a:avLst/>
          </a:prstGeom>
          <a:noFill/>
          <a:ln w="9525">
            <a:noFill/>
          </a:ln>
        </p:spPr>
        <p:txBody>
          <a:bodyPr wrap="square" anchor="t" anchorCtr="0">
            <a:spAutoFit/>
          </a:bodyPr>
          <a:p>
            <a:pPr>
              <a:lnSpc>
                <a:spcPct val="150000"/>
              </a:lnSpc>
            </a:pPr>
            <a:r>
              <a:rPr lang="zh-CN" altLang="zh-CN" dirty="0">
                <a:latin typeface="Comic Sans MS" panose="030F0702030302020204" pitchFamily="2" charset="0"/>
                <a:ea typeface="宋体" panose="02010600030101010101" pitchFamily="2" charset="-122"/>
                <a:sym typeface="宋体" panose="02010600030101010101" pitchFamily="2" charset="-122"/>
              </a:rPr>
              <a:t>6-25. 若将下图中译码器的控制端S</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2</a:t>
            </a:r>
            <a:r>
              <a:rPr lang="zh-CN" altLang="zh-CN" dirty="0">
                <a:latin typeface="Comic Sans MS" panose="030F0702030302020204" pitchFamily="2" charset="0"/>
                <a:ea typeface="宋体" panose="02010600030101010101" pitchFamily="2" charset="-122"/>
                <a:sym typeface="宋体" panose="02010600030101010101" pitchFamily="2" charset="-122"/>
              </a:rPr>
              <a:t>'和S</a:t>
            </a:r>
            <a:r>
              <a:rPr lang="zh-CN" altLang="zh-CN" baseline="-25000" dirty="0">
                <a:latin typeface="Comic Sans MS" panose="030F0702030302020204" pitchFamily="2" charset="0"/>
                <a:ea typeface="宋体" panose="02010600030101010101" pitchFamily="2" charset="-122"/>
                <a:sym typeface="宋体" panose="02010600030101010101" pitchFamily="2" charset="-122"/>
              </a:rPr>
              <a:t>3</a:t>
            </a:r>
            <a:r>
              <a:rPr lang="zh-CN" altLang="zh-CN" dirty="0">
                <a:latin typeface="Comic Sans MS" panose="030F0702030302020204" pitchFamily="2" charset="0"/>
                <a:ea typeface="宋体" panose="02010600030101010101" pitchFamily="2" charset="-122"/>
                <a:sym typeface="宋体" panose="02010600030101010101" pitchFamily="2" charset="-122"/>
              </a:rPr>
              <a:t>'由接地改接为时钟CLK，输出的顺序脉冲有什么变化？试说明其差异，并分析两种电路的优缺点。</a:t>
            </a:r>
            <a:endParaRPr lang="zh-CN" altLang="zh-CN" dirty="0">
              <a:latin typeface="Comic Sans MS" panose="030F0702030302020204" pitchFamily="2" charset="0"/>
              <a:ea typeface="宋体" panose="02010600030101010101" pitchFamily="2" charset="-122"/>
              <a:sym typeface="宋体" panose="02010600030101010101" pitchFamily="2" charset="-122"/>
            </a:endParaRPr>
          </a:p>
        </p:txBody>
      </p:sp>
      <p:graphicFrame>
        <p:nvGraphicFramePr>
          <p:cNvPr id="104451" name="对象 -2147482178"/>
          <p:cNvGraphicFramePr>
            <a:graphicFrameLocks noChangeAspect="1"/>
          </p:cNvGraphicFramePr>
          <p:nvPr/>
        </p:nvGraphicFramePr>
        <p:xfrm>
          <a:off x="5084763" y="2508250"/>
          <a:ext cx="3363912" cy="1789113"/>
        </p:xfrm>
        <a:graphic>
          <a:graphicData uri="http://schemas.openxmlformats.org/presentationml/2006/ole">
            <mc:AlternateContent xmlns:mc="http://schemas.openxmlformats.org/markup-compatibility/2006">
              <mc:Choice xmlns:v="urn:schemas-microsoft-com:vml" Requires="v">
                <p:oleObj spid="_x0000_s3202" name="" r:id="rId1" imgW="5295900" imgH="2819400" progId="Visio.Drawing.11">
                  <p:embed/>
                </p:oleObj>
              </mc:Choice>
              <mc:Fallback>
                <p:oleObj name="" r:id="rId1" imgW="5295900" imgH="2819400" progId="Visio.Drawing.11">
                  <p:embed/>
                  <p:pic>
                    <p:nvPicPr>
                      <p:cNvPr id="0" name="图片 3201"/>
                      <p:cNvPicPr/>
                      <p:nvPr/>
                    </p:nvPicPr>
                    <p:blipFill>
                      <a:blip r:embed="rId2"/>
                      <a:stretch>
                        <a:fillRect/>
                      </a:stretch>
                    </p:blipFill>
                    <p:spPr>
                      <a:xfrm>
                        <a:off x="5084763" y="2508250"/>
                        <a:ext cx="3363912" cy="1789113"/>
                      </a:xfrm>
                      <a:prstGeom prst="rect">
                        <a:avLst/>
                      </a:prstGeom>
                      <a:noFill/>
                      <a:ln w="38100">
                        <a:noFill/>
                        <a:miter/>
                      </a:ln>
                    </p:spPr>
                  </p:pic>
                </p:oleObj>
              </mc:Fallback>
            </mc:AlternateContent>
          </a:graphicData>
        </a:graphic>
      </p:graphicFrame>
      <p:graphicFrame>
        <p:nvGraphicFramePr>
          <p:cNvPr id="2" name="对象 -2147482178"/>
          <p:cNvGraphicFramePr>
            <a:graphicFrameLocks noChangeAspect="1"/>
          </p:cNvGraphicFramePr>
          <p:nvPr>
            <p:custDataLst>
              <p:tags r:id="rId3"/>
            </p:custDataLst>
          </p:nvPr>
        </p:nvGraphicFramePr>
        <p:xfrm>
          <a:off x="5172075" y="4518025"/>
          <a:ext cx="3189288" cy="1695450"/>
        </p:xfrm>
        <a:graphic>
          <a:graphicData uri="http://schemas.openxmlformats.org/presentationml/2006/ole">
            <mc:AlternateContent xmlns:mc="http://schemas.openxmlformats.org/markup-compatibility/2006">
              <mc:Choice xmlns:v="urn:schemas-microsoft-com:vml" Requires="v">
                <p:oleObj spid="_x0000_s3195" name="" r:id="rId4" imgW="5295900" imgH="2819400" progId="Visio.Drawing.11">
                  <p:embed/>
                </p:oleObj>
              </mc:Choice>
              <mc:Fallback>
                <p:oleObj name="" r:id="rId4" imgW="5295900" imgH="2819400" progId="Visio.Drawing.11">
                  <p:embed/>
                  <p:pic>
                    <p:nvPicPr>
                      <p:cNvPr id="0" name="图片 3194"/>
                      <p:cNvPicPr/>
                      <p:nvPr/>
                    </p:nvPicPr>
                    <p:blipFill>
                      <a:blip r:embed="rId5"/>
                      <a:stretch>
                        <a:fillRect/>
                      </a:stretch>
                    </p:blipFill>
                    <p:spPr>
                      <a:xfrm>
                        <a:off x="5172075" y="4518025"/>
                        <a:ext cx="3189288" cy="1695450"/>
                      </a:xfrm>
                      <a:prstGeom prst="rect">
                        <a:avLst/>
                      </a:prstGeom>
                      <a:noFill/>
                      <a:ln w="38100">
                        <a:noFill/>
                        <a:miter/>
                      </a:ln>
                    </p:spPr>
                  </p:pic>
                </p:oleObj>
              </mc:Fallback>
            </mc:AlternateContent>
          </a:graphicData>
        </a:graphic>
      </p:graphicFrame>
      <p:sp>
        <p:nvSpPr>
          <p:cNvPr id="104453" name="下箭头 5"/>
          <p:cNvSpPr/>
          <p:nvPr/>
        </p:nvSpPr>
        <p:spPr>
          <a:xfrm>
            <a:off x="6732588" y="4387850"/>
            <a:ext cx="215900" cy="220663"/>
          </a:xfrm>
          <a:prstGeom prst="downArrow">
            <a:avLst>
              <a:gd name="adj1" fmla="val 50000"/>
              <a:gd name="adj2" fmla="val 49976"/>
            </a:avLst>
          </a:prstGeom>
          <a:solidFill>
            <a:srgbClr val="C00000"/>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3431" name="文本框 22530"/>
          <p:cNvSpPr txBox="1"/>
          <p:nvPr/>
        </p:nvSpPr>
        <p:spPr>
          <a:xfrm>
            <a:off x="619125" y="641350"/>
            <a:ext cx="4683125" cy="1338263"/>
          </a:xfrm>
          <a:prstGeom prst="rect">
            <a:avLst/>
          </a:prstGeom>
          <a:noFill/>
          <a:ln w="9525">
            <a:noFill/>
          </a:ln>
        </p:spPr>
        <p:txBody>
          <a:bodyPr wrap="square" anchor="t" anchorCtr="0">
            <a:spAutoFit/>
          </a:bodyPr>
          <a:p>
            <a:pPr eaLnBrk="0" hangingPunct="0">
              <a:lnSpc>
                <a:spcPct val="150000"/>
              </a:lnSpc>
            </a:pPr>
            <a:r>
              <a:rPr lang="en-US" altLang="zh-CN" dirty="0">
                <a:solidFill>
                  <a:srgbClr val="C00000"/>
                </a:solidFill>
                <a:latin typeface="Comic Sans MS" panose="030F0702030302020204" pitchFamily="2" charset="0"/>
                <a:ea typeface="宋体" panose="02010600030101010101" pitchFamily="2" charset="-122"/>
              </a:rPr>
              <a:t>  </a:t>
            </a:r>
            <a:r>
              <a:rPr lang="zh-CN" altLang="en-US" dirty="0">
                <a:solidFill>
                  <a:srgbClr val="C00000"/>
                </a:solidFill>
                <a:latin typeface="Comic Sans MS" panose="030F0702030302020204" pitchFamily="2" charset="0"/>
                <a:ea typeface="宋体" panose="02010600030101010101" pitchFamily="2" charset="-122"/>
              </a:rPr>
              <a:t>产生n节拍的顺序脉冲发生器，需要用n进制计数器和能够输出n个高、低电平信号的译码器构成。</a:t>
            </a:r>
            <a:endParaRPr lang="zh-CN" altLang="en-US" dirty="0">
              <a:solidFill>
                <a:srgbClr val="C00000"/>
              </a:solidFill>
              <a:latin typeface="Comic Sans MS" panose="030F0702030302020204" pitchFamily="2" charset="0"/>
              <a:ea typeface="宋体" panose="02010600030101010101" pitchFamily="2" charset="-122"/>
            </a:endParaRPr>
          </a:p>
        </p:txBody>
      </p:sp>
      <p:sp>
        <p:nvSpPr>
          <p:cNvPr id="89103" name="文本框 9"/>
          <p:cNvSpPr txBox="1"/>
          <p:nvPr/>
        </p:nvSpPr>
        <p:spPr>
          <a:xfrm>
            <a:off x="722313" y="4876800"/>
            <a:ext cx="3913187" cy="1338263"/>
          </a:xfrm>
          <a:prstGeom prst="rect">
            <a:avLst/>
          </a:prstGeom>
          <a:noFill/>
          <a:ln w="9525">
            <a:noFill/>
          </a:ln>
        </p:spPr>
        <p:txBody>
          <a:bodyPr wrap="square" anchor="t" anchorCtr="0">
            <a:spAutoFit/>
          </a:bodyPr>
          <a:p>
            <a:pPr eaLnBrk="0" hangingPunct="0">
              <a:lnSpc>
                <a:spcPct val="150000"/>
              </a:lnSpc>
            </a:pPr>
            <a:r>
              <a:rPr lang="en-US" altLang="zh-CN" dirty="0">
                <a:solidFill>
                  <a:srgbClr val="0070C0"/>
                </a:solidFill>
                <a:latin typeface="Comic Sans MS" panose="030F0702030302020204" pitchFamily="2" charset="0"/>
                <a:ea typeface="宋体" panose="02010600030101010101" pitchFamily="2" charset="-122"/>
              </a:rPr>
              <a:t>EX4:</a:t>
            </a:r>
            <a:r>
              <a:rPr lang="zh-CN" altLang="en-US" dirty="0">
                <a:solidFill>
                  <a:srgbClr val="0070C0"/>
                </a:solidFill>
                <a:latin typeface="Comic Sans MS" panose="030F0702030302020204" pitchFamily="2" charset="0"/>
                <a:ea typeface="宋体" panose="02010600030101010101" pitchFamily="2" charset="-122"/>
              </a:rPr>
              <a:t>用Multisim</a:t>
            </a:r>
            <a:r>
              <a:rPr lang="en-US" altLang="zh-CN" dirty="0">
                <a:solidFill>
                  <a:srgbClr val="0070C0"/>
                </a:solidFill>
                <a:latin typeface="Comic Sans MS" panose="030F0702030302020204" pitchFamily="2" charset="0"/>
                <a:ea typeface="宋体" panose="02010600030101010101" pitchFamily="2" charset="-122"/>
              </a:rPr>
              <a:t>/Proteus</a:t>
            </a:r>
            <a:r>
              <a:rPr lang="zh-CN" altLang="en-US" dirty="0">
                <a:solidFill>
                  <a:srgbClr val="0070C0"/>
                </a:solidFill>
                <a:latin typeface="Comic Sans MS" panose="030F0702030302020204" pitchFamily="2" charset="0"/>
                <a:ea typeface="宋体" panose="02010600030101010101" pitchFamily="2" charset="-122"/>
              </a:rPr>
              <a:t>仿真分析</a:t>
            </a:r>
            <a:r>
              <a:rPr lang="en-US" altLang="zh-CN" dirty="0">
                <a:solidFill>
                  <a:srgbClr val="0070C0"/>
                </a:solidFill>
                <a:latin typeface="Comic Sans MS" panose="030F0702030302020204" pitchFamily="2" charset="0"/>
                <a:ea typeface="宋体" panose="02010600030101010101" pitchFamily="2" charset="-122"/>
              </a:rPr>
              <a:t>6-25</a:t>
            </a:r>
            <a:r>
              <a:rPr lang="zh-CN" altLang="zh-CN" dirty="0">
                <a:solidFill>
                  <a:srgbClr val="0070C0"/>
                </a:solidFill>
                <a:latin typeface="Comic Sans MS" panose="030F0702030302020204" pitchFamily="2" charset="0"/>
                <a:ea typeface="宋体" panose="02010600030101010101" pitchFamily="2" charset="-122"/>
              </a:rPr>
              <a:t>中</a:t>
            </a:r>
            <a:r>
              <a:rPr lang="zh-CN" altLang="en-US" dirty="0">
                <a:solidFill>
                  <a:srgbClr val="0070C0"/>
                </a:solidFill>
                <a:latin typeface="Comic Sans MS" panose="030F0702030302020204" pitchFamily="2" charset="0"/>
                <a:ea typeface="宋体" panose="02010600030101010101" pitchFamily="2" charset="-122"/>
              </a:rPr>
              <a:t>的两种顺序脉冲电路，比较其输出脉冲的差异。</a:t>
            </a:r>
            <a:endParaRPr lang="zh-CN" altLang="en-US" dirty="0">
              <a:solidFill>
                <a:srgbClr val="0070C0"/>
              </a:solidFill>
              <a:latin typeface="Comic Sans MS" panose="030F0702030302020204" pitchFamily="2" charset="0"/>
              <a:ea typeface="宋体" panose="02010600030101010101" pitchFamily="2" charset="-122"/>
            </a:endParaRPr>
          </a:p>
        </p:txBody>
      </p:sp>
      <p:graphicFrame>
        <p:nvGraphicFramePr>
          <p:cNvPr id="103430" name="对象 -2147482177"/>
          <p:cNvGraphicFramePr>
            <a:graphicFrameLocks noChangeAspect="1"/>
          </p:cNvGraphicFramePr>
          <p:nvPr>
            <p:custDataLst>
              <p:tags r:id="rId6"/>
            </p:custDataLst>
          </p:nvPr>
        </p:nvGraphicFramePr>
        <p:xfrm>
          <a:off x="5532438" y="641350"/>
          <a:ext cx="2503487" cy="1768475"/>
        </p:xfrm>
        <a:graphic>
          <a:graphicData uri="http://schemas.openxmlformats.org/presentationml/2006/ole">
            <mc:AlternateContent xmlns:mc="http://schemas.openxmlformats.org/markup-compatibility/2006">
              <mc:Choice xmlns:v="urn:schemas-microsoft-com:vml" Requires="v">
                <p:oleObj spid="_x0000_s3196" name="" r:id="rId7" imgW="5410200" imgH="4330700" progId="Visio.Drawing.11">
                  <p:embed/>
                </p:oleObj>
              </mc:Choice>
              <mc:Fallback>
                <p:oleObj name="" r:id="rId7" imgW="5410200" imgH="4330700" progId="Visio.Drawing.11">
                  <p:embed/>
                  <p:pic>
                    <p:nvPicPr>
                      <p:cNvPr id="0" name="图片 3195"/>
                      <p:cNvPicPr/>
                      <p:nvPr/>
                    </p:nvPicPr>
                    <p:blipFill>
                      <a:blip r:embed="rId8"/>
                      <a:stretch>
                        <a:fillRect/>
                      </a:stretch>
                    </p:blipFill>
                    <p:spPr>
                      <a:xfrm>
                        <a:off x="5532438" y="641350"/>
                        <a:ext cx="2503487" cy="1768475"/>
                      </a:xfrm>
                      <a:prstGeom prst="rect">
                        <a:avLst/>
                      </a:prstGeom>
                      <a:noFill/>
                      <a:ln w="38100">
                        <a:noFill/>
                        <a:miter/>
                      </a:ln>
                    </p:spPr>
                  </p:pic>
                </p:oleObj>
              </mc:Fallback>
            </mc:AlternateContent>
          </a:graphicData>
        </a:graphic>
      </p:graphicFrame>
      <p:sp>
        <p:nvSpPr>
          <p:cNvPr id="4" name="上箭头 3"/>
          <p:cNvSpPr/>
          <p:nvPr/>
        </p:nvSpPr>
        <p:spPr>
          <a:xfrm>
            <a:off x="6732588" y="2409825"/>
            <a:ext cx="215900" cy="215900"/>
          </a:xfrm>
          <a:prstGeom prst="upArrow">
            <a:avLst>
              <a:gd name="adj1" fmla="val 50000"/>
              <a:gd name="adj2" fmla="val 50000"/>
            </a:avLst>
          </a:prstGeom>
          <a:solidFill>
            <a:srgbClr val="C00000"/>
          </a:solidFill>
          <a:ln w="9525" cap="flat" cmpd="sng">
            <a:solidFill>
              <a:srgbClr val="C00000"/>
            </a:solidFill>
            <a:prstDash val="solid"/>
            <a:round/>
            <a:headEnd type="none" w="med" len="med"/>
            <a:tailEnd type="none" w="med" len="med"/>
          </a:ln>
        </p:spPr>
        <p:txBody>
          <a:bodyPr anchor="t" anchorCtr="0"/>
          <a:p>
            <a:pPr eaLnBrk="0" hangingPunct="0"/>
            <a:endParaRPr lang="zh-CN" altLang="en-US">
              <a:latin typeface="Arial" panose="020B0604020202020204" pitchFamily="34" charset="0"/>
              <a:ea typeface="仿宋_GB2312" pitchFamily="1" charset="-122"/>
            </a:endParaRPr>
          </a:p>
        </p:txBody>
      </p:sp>
      <p:sp>
        <p:nvSpPr>
          <p:cNvPr id="101382" name="矩形 11270"/>
          <p:cNvSpPr/>
          <p:nvPr/>
        </p:nvSpPr>
        <p:spPr>
          <a:xfrm>
            <a:off x="6889750" y="3544888"/>
            <a:ext cx="292100" cy="6746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
        <p:nvSpPr>
          <p:cNvPr id="5" name="矩形 11270"/>
          <p:cNvSpPr/>
          <p:nvPr/>
        </p:nvSpPr>
        <p:spPr>
          <a:xfrm>
            <a:off x="6889750" y="5484813"/>
            <a:ext cx="292100" cy="674687"/>
          </a:xfrm>
          <a:prstGeom prst="rect">
            <a:avLst/>
          </a:prstGeom>
          <a:solidFill>
            <a:srgbClr val="FF00FF">
              <a:alpha val="25998"/>
            </a:srgbClr>
          </a:solidFill>
          <a:ln w="9525">
            <a:noFill/>
          </a:ln>
        </p:spPr>
        <p:txBody>
          <a:bodyPr anchor="t" anchorCtr="0"/>
          <a:p>
            <a:pPr eaLnBrk="0" hangingPunct="0"/>
            <a:endParaRPr lang="zh-CN" altLang="en-US">
              <a:latin typeface="Arial" panose="020B0604020202020204" pitchFamily="34" charset="0"/>
              <a:ea typeface="仿宋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3431"/>
                                        </p:tgtEl>
                                        <p:attrNameLst>
                                          <p:attrName>style.visibility</p:attrName>
                                        </p:attrNameLst>
                                      </p:cBhvr>
                                      <p:to>
                                        <p:strVal val="visible"/>
                                      </p:to>
                                    </p:set>
                                    <p:animEffect transition="in" filter="wipe(up)">
                                      <p:cBhvr>
                                        <p:cTn id="7" dur="500"/>
                                        <p:tgtEl>
                                          <p:spTgt spid="103431"/>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04449"/>
                                        </p:tgtEl>
                                        <p:attrNameLst>
                                          <p:attrName>style.visibility</p:attrName>
                                        </p:attrNameLst>
                                      </p:cBhvr>
                                      <p:to>
                                        <p:strVal val="visible"/>
                                      </p:to>
                                    </p:set>
                                    <p:anim calcmode="discrete" valueType="clr">
                                      <p:cBhvr override="childStyle">
                                        <p:cTn id="12" dur="80"/>
                                        <p:tgtEl>
                                          <p:spTgt spid="104449"/>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04449"/>
                                        </p:tgtEl>
                                        <p:attrNameLst>
                                          <p:attrName>fillcolor</p:attrName>
                                        </p:attrNameLst>
                                      </p:cBhvr>
                                      <p:tavLst>
                                        <p:tav tm="0">
                                          <p:val>
                                            <p:clrVal>
                                              <a:schemeClr val="accent2"/>
                                            </p:clrVal>
                                          </p:val>
                                        </p:tav>
                                        <p:tav tm="50000">
                                          <p:val>
                                            <p:clrVal>
                                              <a:schemeClr val="hlink"/>
                                            </p:clrVal>
                                          </p:val>
                                        </p:tav>
                                      </p:tavLst>
                                    </p:anim>
                                    <p:set>
                                      <p:cBhvr>
                                        <p:cTn id="14" dur="80"/>
                                        <p:tgtEl>
                                          <p:spTgt spid="104449"/>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4450"/>
                                        </p:tgtEl>
                                        <p:attrNameLst>
                                          <p:attrName>style.visibility</p:attrName>
                                        </p:attrNameLst>
                                      </p:cBhvr>
                                      <p:to>
                                        <p:strVal val="visible"/>
                                      </p:to>
                                    </p:set>
                                    <p:animEffect transition="in" filter="wipe(left)">
                                      <p:cBhvr>
                                        <p:cTn id="19" dur="500"/>
                                        <p:tgtEl>
                                          <p:spTgt spid="10445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04451"/>
                                        </p:tgtEl>
                                        <p:attrNameLst>
                                          <p:attrName>style.visibility</p:attrName>
                                        </p:attrNameLst>
                                      </p:cBhvr>
                                      <p:to>
                                        <p:strVal val="visible"/>
                                      </p:to>
                                    </p:set>
                                    <p:animEffect transition="in" filter="dissolve">
                                      <p:cBhvr>
                                        <p:cTn id="24" dur="500"/>
                                        <p:tgtEl>
                                          <p:spTgt spid="10445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453"/>
                                        </p:tgtEl>
                                        <p:attrNameLst>
                                          <p:attrName>style.visibility</p:attrName>
                                        </p:attrNameLst>
                                      </p:cBhvr>
                                      <p:to>
                                        <p:strVal val="visible"/>
                                      </p:to>
                                    </p:set>
                                  </p:childTnLst>
                                </p:cTn>
                              </p:par>
                            </p:childTnLst>
                          </p:cTn>
                        </p:par>
                        <p:par>
                          <p:cTn id="29" fill="hold">
                            <p:stCondLst>
                              <p:cond delay="0"/>
                            </p:stCondLst>
                            <p:childTnLst>
                              <p:par>
                                <p:cTn id="30" presetID="9"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1382"/>
                                        </p:tgtEl>
                                        <p:attrNameLst>
                                          <p:attrName>style.visibility</p:attrName>
                                        </p:attrNameLst>
                                      </p:cBhvr>
                                      <p:to>
                                        <p:strVal val="visible"/>
                                      </p:to>
                                    </p:set>
                                    <p:animEffect transition="in" filter="dissolve">
                                      <p:cBhvr>
                                        <p:cTn id="37" dur="500"/>
                                        <p:tgtEl>
                                          <p:spTgt spid="10138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par>
                          <p:cTn id="42" fill="hold">
                            <p:stCondLst>
                              <p:cond delay="0"/>
                            </p:stCondLst>
                            <p:childTnLst>
                              <p:par>
                                <p:cTn id="43" presetID="22" presetClass="entr" presetSubtype="8" fill="hold" nodeType="afterEffect">
                                  <p:stCondLst>
                                    <p:cond delay="0"/>
                                  </p:stCondLst>
                                  <p:childTnLst>
                                    <p:set>
                                      <p:cBhvr>
                                        <p:cTn id="44" dur="1" fill="hold">
                                          <p:stCondLst>
                                            <p:cond delay="0"/>
                                          </p:stCondLst>
                                        </p:cTn>
                                        <p:tgtEl>
                                          <p:spTgt spid="103430"/>
                                        </p:tgtEl>
                                        <p:attrNameLst>
                                          <p:attrName>style.visibility</p:attrName>
                                        </p:attrNameLst>
                                      </p:cBhvr>
                                      <p:to>
                                        <p:strVal val="visible"/>
                                      </p:to>
                                    </p:set>
                                    <p:animEffect transition="in" filter="wipe(left)">
                                      <p:cBhvr>
                                        <p:cTn id="45" dur="500"/>
                                        <p:tgtEl>
                                          <p:spTgt spid="10343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9103"/>
                                        </p:tgtEl>
                                        <p:attrNameLst>
                                          <p:attrName>style.visibility</p:attrName>
                                        </p:attrNameLst>
                                      </p:cBhvr>
                                      <p:to>
                                        <p:strVal val="visible"/>
                                      </p:to>
                                    </p:set>
                                    <p:animEffect transition="in" filter="wipe(left)">
                                      <p:cBhvr>
                                        <p:cTn id="55" dur="500"/>
                                        <p:tgtEl>
                                          <p:spTgt spid="89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49" grpId="0"/>
      <p:bldP spid="104449" grpId="1"/>
      <p:bldP spid="104450" grpId="0"/>
      <p:bldP spid="104450" grpId="1"/>
      <p:bldP spid="103431" grpId="0"/>
      <p:bldP spid="103431" grpId="1"/>
      <p:bldP spid="89103" grpId="0"/>
      <p:bldP spid="89103" grpId="1"/>
      <p:bldP spid="104453" grpId="0" animBg="1"/>
      <p:bldP spid="104453" grpId="1" animBg="1"/>
      <p:bldP spid="4" grpId="0" animBg="1"/>
      <p:bldP spid="4" grpId="1" animBg="1"/>
      <p:bldP spid="101382" grpId="0" bldLvl="0" animBg="1"/>
      <p:bldP spid="101382" grpId="1" animBg="1"/>
      <p:bldP spid="5" grpId="0" bldLvl="0" animBg="1"/>
      <p:bldP spid="5"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25463" y="625475"/>
            <a:ext cx="5702300" cy="368300"/>
          </a:xfrm>
          <a:prstGeom prst="rect">
            <a:avLst/>
          </a:prstGeom>
          <a:noFill/>
          <a:ln w="9525">
            <a:noFill/>
          </a:ln>
        </p:spPr>
        <p:txBody>
          <a:bodyPr wrap="none" anchor="t" anchorCtr="0">
            <a:spAutoFit/>
          </a:bodyPr>
          <a:p>
            <a:r>
              <a:rPr lang="en-US" altLang="zh-CN" dirty="0">
                <a:solidFill>
                  <a:srgbClr val="C00000"/>
                </a:solidFill>
                <a:latin typeface="宋体" panose="02010600030101010101" pitchFamily="2" charset="-122"/>
                <a:ea typeface="宋体" panose="02010600030101010101" pitchFamily="2" charset="-122"/>
                <a:sym typeface="宋体" panose="02010600030101010101" pitchFamily="2" charset="-122"/>
              </a:rPr>
              <a:t>◆ </a:t>
            </a:r>
            <a:r>
              <a:rPr lang="zh-CN" altLang="en-US" dirty="0">
                <a:solidFill>
                  <a:srgbClr val="C00000"/>
                </a:solidFill>
                <a:latin typeface="宋体" panose="02010600030101010101" pitchFamily="2" charset="-122"/>
                <a:ea typeface="宋体" panose="02010600030101010101" pitchFamily="2" charset="-122"/>
                <a:sym typeface="宋体" panose="02010600030101010101" pitchFamily="2" charset="-122"/>
              </a:rPr>
              <a:t>顺序脉冲发生器的应用 </a:t>
            </a:r>
            <a:r>
              <a:rPr lang="en-US" altLang="zh-CN" dirty="0">
                <a:solidFill>
                  <a:srgbClr val="C00000"/>
                </a:solidFill>
                <a:latin typeface="宋体" panose="02010600030101010101" pitchFamily="2" charset="-122"/>
                <a:ea typeface="宋体" panose="02010600030101010101" pitchFamily="2" charset="-122"/>
                <a:sym typeface="宋体" panose="02010600030101010101" pitchFamily="2" charset="-122"/>
              </a:rPr>
              <a:t>- </a:t>
            </a:r>
            <a:r>
              <a:rPr lang="zh-CN" altLang="en-US" dirty="0">
                <a:solidFill>
                  <a:srgbClr val="C00000"/>
                </a:solidFill>
                <a:latin typeface="宋体" panose="02010600030101010101" pitchFamily="2" charset="-122"/>
                <a:ea typeface="宋体" panose="02010600030101010101" pitchFamily="2" charset="-122"/>
                <a:sym typeface="宋体" panose="02010600030101010101" pitchFamily="2" charset="-122"/>
              </a:rPr>
              <a:t>数字频率计主控电路设计</a:t>
            </a:r>
            <a:endParaRPr lang="zh-CN" altLang="en-US" baseline="-25000" dirty="0">
              <a:solidFill>
                <a:srgbClr val="C00000"/>
              </a:solidFill>
              <a:latin typeface="宋体" panose="02010600030101010101" pitchFamily="2" charset="-122"/>
              <a:ea typeface="宋体" panose="02010600030101010101" pitchFamily="2" charset="-122"/>
              <a:sym typeface="宋体" panose="02010600030101010101" pitchFamily="2" charset="-122"/>
            </a:endParaRPr>
          </a:p>
        </p:txBody>
      </p:sp>
      <p:graphicFrame>
        <p:nvGraphicFramePr>
          <p:cNvPr id="105474" name="对象 -2147482154"/>
          <p:cNvGraphicFramePr>
            <a:graphicFrameLocks noChangeAspect="1"/>
          </p:cNvGraphicFramePr>
          <p:nvPr/>
        </p:nvGraphicFramePr>
        <p:xfrm>
          <a:off x="1193800" y="1085850"/>
          <a:ext cx="6092825" cy="2178050"/>
        </p:xfrm>
        <a:graphic>
          <a:graphicData uri="http://schemas.openxmlformats.org/presentationml/2006/ole">
            <mc:AlternateContent xmlns:mc="http://schemas.openxmlformats.org/markup-compatibility/2006">
              <mc:Choice xmlns:v="urn:schemas-microsoft-com:vml" Requires="v">
                <p:oleObj spid="_x0000_s3200" name="" r:id="rId1" imgW="7835900" imgH="2476500" progId="Visio.Drawing.11">
                  <p:embed/>
                </p:oleObj>
              </mc:Choice>
              <mc:Fallback>
                <p:oleObj name="" r:id="rId1" imgW="7835900" imgH="2476500" progId="Visio.Drawing.11">
                  <p:embed/>
                  <p:pic>
                    <p:nvPicPr>
                      <p:cNvPr id="0" name="图片 3199"/>
                      <p:cNvPicPr/>
                      <p:nvPr/>
                    </p:nvPicPr>
                    <p:blipFill>
                      <a:blip r:embed="rId2"/>
                      <a:stretch>
                        <a:fillRect/>
                      </a:stretch>
                    </p:blipFill>
                    <p:spPr>
                      <a:xfrm>
                        <a:off x="1193800" y="1085850"/>
                        <a:ext cx="6092825" cy="2178050"/>
                      </a:xfrm>
                      <a:prstGeom prst="rect">
                        <a:avLst/>
                      </a:prstGeom>
                      <a:noFill/>
                      <a:ln w="38100">
                        <a:noFill/>
                        <a:miter/>
                      </a:ln>
                    </p:spPr>
                  </p:pic>
                </p:oleObj>
              </mc:Fallback>
            </mc:AlternateContent>
          </a:graphicData>
        </a:graphic>
      </p:graphicFrame>
      <p:graphicFrame>
        <p:nvGraphicFramePr>
          <p:cNvPr id="5" name="对象 4"/>
          <p:cNvGraphicFramePr/>
          <p:nvPr/>
        </p:nvGraphicFramePr>
        <p:xfrm>
          <a:off x="765175" y="3738563"/>
          <a:ext cx="4114800" cy="2433637"/>
        </p:xfrm>
        <a:graphic>
          <a:graphicData uri="http://schemas.openxmlformats.org/presentationml/2006/ole">
            <mc:AlternateContent xmlns:mc="http://schemas.openxmlformats.org/markup-compatibility/2006">
              <mc:Choice xmlns:v="urn:schemas-microsoft-com:vml" Requires="v">
                <p:oleObj spid="_x0000_s3198" name="" r:id="rId3" imgW="5953125" imgH="2533650" progId="Paint.Picture">
                  <p:embed/>
                </p:oleObj>
              </mc:Choice>
              <mc:Fallback>
                <p:oleObj name="" r:id="rId3" imgW="5953125" imgH="2533650" progId="Paint.Picture">
                  <p:embed/>
                  <p:pic>
                    <p:nvPicPr>
                      <p:cNvPr id="0" name="图片 3197"/>
                      <p:cNvPicPr/>
                      <p:nvPr/>
                    </p:nvPicPr>
                    <p:blipFill>
                      <a:blip r:embed="rId4"/>
                      <a:stretch>
                        <a:fillRect/>
                      </a:stretch>
                    </p:blipFill>
                    <p:spPr>
                      <a:xfrm>
                        <a:off x="765175" y="3738563"/>
                        <a:ext cx="4114800" cy="2433637"/>
                      </a:xfrm>
                      <a:prstGeom prst="rect">
                        <a:avLst/>
                      </a:prstGeom>
                      <a:noFill/>
                      <a:ln w="38100">
                        <a:noFill/>
                        <a:miter/>
                      </a:ln>
                    </p:spPr>
                  </p:pic>
                </p:oleObj>
              </mc:Fallback>
            </mc:AlternateContent>
          </a:graphicData>
        </a:graphic>
      </p:graphicFrame>
      <p:graphicFrame>
        <p:nvGraphicFramePr>
          <p:cNvPr id="105476" name="对象 -2147482153"/>
          <p:cNvGraphicFramePr>
            <a:graphicFrameLocks noChangeAspect="1"/>
          </p:cNvGraphicFramePr>
          <p:nvPr/>
        </p:nvGraphicFramePr>
        <p:xfrm>
          <a:off x="5257800" y="3135313"/>
          <a:ext cx="3619500" cy="881062"/>
        </p:xfrm>
        <a:graphic>
          <a:graphicData uri="http://schemas.openxmlformats.org/presentationml/2006/ole">
            <mc:AlternateContent xmlns:mc="http://schemas.openxmlformats.org/markup-compatibility/2006">
              <mc:Choice xmlns:v="urn:schemas-microsoft-com:vml" Requires="v">
                <p:oleObj spid="_x0000_s3199" name="" r:id="rId5" imgW="2882900" imgH="711200" progId="Equation.3">
                  <p:embed/>
                </p:oleObj>
              </mc:Choice>
              <mc:Fallback>
                <p:oleObj name="" r:id="rId5" imgW="2882900" imgH="711200" progId="Equation.3">
                  <p:embed/>
                  <p:pic>
                    <p:nvPicPr>
                      <p:cNvPr id="0" name="图片 3198"/>
                      <p:cNvPicPr/>
                      <p:nvPr/>
                    </p:nvPicPr>
                    <p:blipFill>
                      <a:blip r:embed="rId6"/>
                      <a:stretch>
                        <a:fillRect/>
                      </a:stretch>
                    </p:blipFill>
                    <p:spPr>
                      <a:xfrm>
                        <a:off x="5257800" y="3135313"/>
                        <a:ext cx="3619500" cy="881062"/>
                      </a:xfrm>
                      <a:prstGeom prst="rect">
                        <a:avLst/>
                      </a:prstGeom>
                      <a:noFill/>
                      <a:ln w="38100">
                        <a:noFill/>
                        <a:miter/>
                      </a:ln>
                    </p:spPr>
                  </p:pic>
                </p:oleObj>
              </mc:Fallback>
            </mc:AlternateContent>
          </a:graphicData>
        </a:graphic>
      </p:graphicFrame>
      <p:graphicFrame>
        <p:nvGraphicFramePr>
          <p:cNvPr id="105477" name="对象 -2147482152"/>
          <p:cNvGraphicFramePr/>
          <p:nvPr/>
        </p:nvGraphicFramePr>
        <p:xfrm>
          <a:off x="5257800" y="4327525"/>
          <a:ext cx="3430588" cy="1793875"/>
        </p:xfrm>
        <a:graphic>
          <a:graphicData uri="http://schemas.openxmlformats.org/presentationml/2006/ole">
            <mc:AlternateContent xmlns:mc="http://schemas.openxmlformats.org/markup-compatibility/2006">
              <mc:Choice xmlns:v="urn:schemas-microsoft-com:vml" Requires="v">
                <p:oleObj spid="_x0000_s3223" name="" r:id="rId7" imgW="4864100" imgH="2336800" progId="Visio.Drawing.11">
                  <p:embed/>
                </p:oleObj>
              </mc:Choice>
              <mc:Fallback>
                <p:oleObj name="" r:id="rId7" imgW="4864100" imgH="2336800" progId="Visio.Drawing.11">
                  <p:embed/>
                  <p:pic>
                    <p:nvPicPr>
                      <p:cNvPr id="0" name="图片 3222"/>
                      <p:cNvPicPr/>
                      <p:nvPr/>
                    </p:nvPicPr>
                    <p:blipFill>
                      <a:blip r:embed="rId8"/>
                      <a:stretch>
                        <a:fillRect/>
                      </a:stretch>
                    </p:blipFill>
                    <p:spPr>
                      <a:xfrm>
                        <a:off x="5257800" y="4327525"/>
                        <a:ext cx="3430588" cy="1793875"/>
                      </a:xfrm>
                      <a:prstGeom prst="rect">
                        <a:avLst/>
                      </a:prstGeom>
                      <a:noFill/>
                      <a:ln w="38100">
                        <a:noFill/>
                        <a:miter/>
                      </a:ln>
                    </p:spPr>
                  </p:pic>
                </p:oleObj>
              </mc:Fallback>
            </mc:AlternateContent>
          </a:graphicData>
        </a:graphic>
      </p:graphicFrame>
      <p:sp>
        <p:nvSpPr>
          <p:cNvPr id="9" name="文本框 8"/>
          <p:cNvSpPr txBox="1"/>
          <p:nvPr/>
        </p:nvSpPr>
        <p:spPr>
          <a:xfrm>
            <a:off x="676275" y="2776538"/>
            <a:ext cx="1066800"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rPr>
              <a:t>32768Hz</a:t>
            </a:r>
            <a:endParaRPr lang="en-US" altLang="zh-CN" sz="1600" dirty="0">
              <a:solidFill>
                <a:srgbClr val="0070C0"/>
              </a:solidFill>
              <a:latin typeface="Comic Sans MS" panose="030F0702030302020204" pitchFamily="2" charset="0"/>
              <a:ea typeface="宋体" panose="02010600030101010101" pitchFamily="2" charset="-122"/>
            </a:endParaRPr>
          </a:p>
        </p:txBody>
      </p:sp>
      <p:sp>
        <p:nvSpPr>
          <p:cNvPr id="10" name="文本框 9"/>
          <p:cNvSpPr txBox="1"/>
          <p:nvPr/>
        </p:nvSpPr>
        <p:spPr>
          <a:xfrm>
            <a:off x="3797300" y="2438400"/>
            <a:ext cx="571500" cy="338138"/>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8Hz</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1" name="文本框 10"/>
          <p:cNvSpPr txBox="1"/>
          <p:nvPr/>
        </p:nvSpPr>
        <p:spPr>
          <a:xfrm>
            <a:off x="5326063" y="1711325"/>
            <a:ext cx="674687"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1/8S</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2" name="文本框 11"/>
          <p:cNvSpPr txBox="1"/>
          <p:nvPr/>
        </p:nvSpPr>
        <p:spPr>
          <a:xfrm>
            <a:off x="5418138" y="2301875"/>
            <a:ext cx="676275"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1/8S</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3" name="文本框 12"/>
          <p:cNvSpPr txBox="1"/>
          <p:nvPr/>
        </p:nvSpPr>
        <p:spPr>
          <a:xfrm>
            <a:off x="3152775" y="1479550"/>
            <a:ext cx="447675" cy="336550"/>
          </a:xfrm>
          <a:prstGeom prst="rect">
            <a:avLst/>
          </a:prstGeom>
          <a:noFill/>
          <a:ln w="9525">
            <a:noFill/>
          </a:ln>
        </p:spPr>
        <p:txBody>
          <a:bodyPr wrap="none" anchor="t" anchorCtr="0">
            <a:spAutoFit/>
          </a:bodyPr>
          <a:p>
            <a:r>
              <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rPr>
              <a:t>1S</a:t>
            </a:r>
            <a:endParaRPr lang="en-US" altLang="zh-CN" sz="1600" dirty="0">
              <a:solidFill>
                <a:srgbClr val="0070C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4" name="文本框 13"/>
          <p:cNvSpPr txBox="1"/>
          <p:nvPr/>
        </p:nvSpPr>
        <p:spPr>
          <a:xfrm>
            <a:off x="2068513" y="2006600"/>
            <a:ext cx="1084262" cy="336550"/>
          </a:xfrm>
          <a:prstGeom prst="rect">
            <a:avLst/>
          </a:prstGeom>
          <a:noFill/>
          <a:ln w="9525">
            <a:noFill/>
          </a:ln>
        </p:spPr>
        <p:txBody>
          <a:bodyPr wrap="none" anchor="t" anchorCtr="0">
            <a:spAutoFit/>
          </a:bodyPr>
          <a:p>
            <a:r>
              <a:rPr lang="en-US" altLang="zh-CN" sz="1600" dirty="0">
                <a:solidFill>
                  <a:srgbClr val="C00000"/>
                </a:solidFill>
                <a:latin typeface="Comic Sans MS" panose="030F0702030302020204" pitchFamily="2" charset="0"/>
                <a:ea typeface="宋体" panose="02010600030101010101" pitchFamily="2" charset="-122"/>
                <a:sym typeface="宋体" panose="02010600030101010101" pitchFamily="2" charset="-122"/>
              </a:rPr>
              <a:t>74HC160</a:t>
            </a:r>
            <a:endParaRPr lang="en-US" altLang="zh-CN" sz="16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15" name="文本框 14"/>
          <p:cNvSpPr txBox="1"/>
          <p:nvPr/>
        </p:nvSpPr>
        <p:spPr>
          <a:xfrm>
            <a:off x="2495550" y="3263900"/>
            <a:ext cx="950913" cy="338138"/>
          </a:xfrm>
          <a:prstGeom prst="rect">
            <a:avLst/>
          </a:prstGeom>
          <a:noFill/>
          <a:ln w="9525">
            <a:noFill/>
          </a:ln>
        </p:spPr>
        <p:txBody>
          <a:bodyPr wrap="none" anchor="t" anchorCtr="0">
            <a:spAutoFit/>
          </a:bodyPr>
          <a:p>
            <a:r>
              <a:rPr lang="en-US" altLang="zh-CN" sz="1600" dirty="0">
                <a:solidFill>
                  <a:srgbClr val="C00000"/>
                </a:solidFill>
                <a:latin typeface="Comic Sans MS" panose="030F0702030302020204" pitchFamily="2" charset="0"/>
                <a:ea typeface="宋体" panose="02010600030101010101" pitchFamily="2" charset="-122"/>
                <a:sym typeface="宋体" panose="02010600030101010101" pitchFamily="2" charset="-122"/>
              </a:rPr>
              <a:t>CD4060</a:t>
            </a:r>
            <a:endParaRPr lang="en-US" altLang="zh-CN" sz="16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sp>
        <p:nvSpPr>
          <p:cNvPr id="2" name="文本框 1"/>
          <p:cNvSpPr txBox="1"/>
          <p:nvPr/>
        </p:nvSpPr>
        <p:spPr>
          <a:xfrm>
            <a:off x="5086350" y="2638425"/>
            <a:ext cx="2124075" cy="336550"/>
          </a:xfrm>
          <a:prstGeom prst="rect">
            <a:avLst/>
          </a:prstGeom>
          <a:noFill/>
          <a:ln w="9525">
            <a:noFill/>
          </a:ln>
        </p:spPr>
        <p:txBody>
          <a:bodyPr wrap="square" anchor="t" anchorCtr="0">
            <a:spAutoFit/>
          </a:bodyPr>
          <a:p>
            <a:r>
              <a:rPr lang="en-US" altLang="zh-CN" sz="1600" dirty="0">
                <a:solidFill>
                  <a:srgbClr val="C00000"/>
                </a:solidFill>
                <a:latin typeface="Comic Sans MS" panose="030F0702030302020204" pitchFamily="2" charset="0"/>
                <a:ea typeface="宋体" panose="02010600030101010101" pitchFamily="2" charset="-122"/>
                <a:sym typeface="宋体" panose="02010600030101010101" pitchFamily="2" charset="-122"/>
              </a:rPr>
              <a:t>74HC160+74HC42</a:t>
            </a:r>
            <a:endParaRPr lang="en-US" altLang="zh-CN" sz="1600" dirty="0">
              <a:solidFill>
                <a:srgbClr val="C00000"/>
              </a:solidFill>
              <a:latin typeface="Comic Sans MS" panose="030F0702030302020204" pitchFamily="2" charset="0"/>
              <a:ea typeface="宋体" panose="02010600030101010101" pitchFamily="2" charset="-122"/>
              <a:sym typeface="宋体" panose="02010600030101010101" pitchFamily="2" charset="-122"/>
            </a:endParaRPr>
          </a:p>
        </p:txBody>
      </p:sp>
      <p:cxnSp>
        <p:nvCxnSpPr>
          <p:cNvPr id="3" name="曲线连接符 2"/>
          <p:cNvCxnSpPr/>
          <p:nvPr/>
        </p:nvCxnSpPr>
        <p:spPr>
          <a:xfrm rot="10800000">
            <a:off x="4283075" y="2420938"/>
            <a:ext cx="676275" cy="400050"/>
          </a:xfrm>
          <a:prstGeom prst="curvedConnector3">
            <a:avLst>
              <a:gd name="adj1" fmla="val 49906"/>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5474"/>
                                        </p:tgtEl>
                                        <p:attrNameLst>
                                          <p:attrName>style.visibility</p:attrName>
                                        </p:attrNameLst>
                                      </p:cBhvr>
                                      <p:to>
                                        <p:strVal val="visible"/>
                                      </p:to>
                                    </p:set>
                                    <p:animEffect transition="in" filter="dissolve">
                                      <p:cBhvr>
                                        <p:cTn id="14" dur="500"/>
                                        <p:tgtEl>
                                          <p:spTgt spid="105474"/>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10"/>
                                        </p:tgtEl>
                                        <p:attrNameLst>
                                          <p:attrName>style.visibility</p:attrName>
                                        </p:attrNameLst>
                                      </p:cBhvr>
                                      <p:to>
                                        <p:strVal val="visible"/>
                                      </p:to>
                                    </p:set>
                                    <p:anim calcmode="discrete" valueType="clr">
                                      <p:cBhvr override="childStyle">
                                        <p:cTn id="19"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0"/>
                                        </p:tgtEl>
                                        <p:attrNameLst>
                                          <p:attrName>fillcolor</p:attrName>
                                        </p:attrNameLst>
                                      </p:cBhvr>
                                      <p:tavLst>
                                        <p:tav tm="0">
                                          <p:val>
                                            <p:clrVal>
                                              <a:schemeClr val="accent2"/>
                                            </p:clrVal>
                                          </p:val>
                                        </p:tav>
                                        <p:tav tm="50000">
                                          <p:val>
                                            <p:clrVal>
                                              <a:schemeClr val="hlink"/>
                                            </p:clrVal>
                                          </p:val>
                                        </p:tav>
                                      </p:tavLst>
                                    </p:anim>
                                    <p:set>
                                      <p:cBhvr>
                                        <p:cTn id="21" dur="80"/>
                                        <p:tgtEl>
                                          <p:spTgt spid="10"/>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14"/>
                                        </p:tgtEl>
                                        <p:attrNameLst>
                                          <p:attrName>style.visibility</p:attrName>
                                        </p:attrNameLst>
                                      </p:cBhvr>
                                      <p:to>
                                        <p:strVal val="visible"/>
                                      </p:to>
                                    </p:set>
                                    <p:anim calcmode="discrete" valueType="clr">
                                      <p:cBhvr override="childStyle">
                                        <p:cTn id="26"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4"/>
                                        </p:tgtEl>
                                        <p:attrNameLst>
                                          <p:attrName>fillcolor</p:attrName>
                                        </p:attrNameLst>
                                      </p:cBhvr>
                                      <p:tavLst>
                                        <p:tav tm="0">
                                          <p:val>
                                            <p:clrVal>
                                              <a:schemeClr val="accent2"/>
                                            </p:clrVal>
                                          </p:val>
                                        </p:tav>
                                        <p:tav tm="50000">
                                          <p:val>
                                            <p:clrVal>
                                              <a:schemeClr val="hlink"/>
                                            </p:clrVal>
                                          </p:val>
                                        </p:tav>
                                      </p:tavLst>
                                    </p:anim>
                                    <p:set>
                                      <p:cBhvr>
                                        <p:cTn id="28" dur="80"/>
                                        <p:tgtEl>
                                          <p:spTgt spid="14"/>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11"/>
                                        </p:tgtEl>
                                        <p:attrNameLst>
                                          <p:attrName>style.visibility</p:attrName>
                                        </p:attrNameLst>
                                      </p:cBhvr>
                                      <p:to>
                                        <p:strVal val="visible"/>
                                      </p:to>
                                    </p:set>
                                    <p:anim calcmode="discrete" valueType="clr">
                                      <p:cBhvr override="childStyle">
                                        <p:cTn id="33"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1"/>
                                        </p:tgtEl>
                                        <p:attrNameLst>
                                          <p:attrName>fillcolor</p:attrName>
                                        </p:attrNameLst>
                                      </p:cBhvr>
                                      <p:tavLst>
                                        <p:tav tm="0">
                                          <p:val>
                                            <p:clrVal>
                                              <a:schemeClr val="accent2"/>
                                            </p:clrVal>
                                          </p:val>
                                        </p:tav>
                                        <p:tav tm="50000">
                                          <p:val>
                                            <p:clrVal>
                                              <a:schemeClr val="hlink"/>
                                            </p:clrVal>
                                          </p:val>
                                        </p:tav>
                                      </p:tavLst>
                                    </p:anim>
                                    <p:set>
                                      <p:cBhvr>
                                        <p:cTn id="35" dur="80"/>
                                        <p:tgtEl>
                                          <p:spTgt spid="11"/>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13"/>
                                        </p:tgtEl>
                                        <p:attrNameLst>
                                          <p:attrName>style.visibility</p:attrName>
                                        </p:attrNameLst>
                                      </p:cBhvr>
                                      <p:to>
                                        <p:strVal val="visible"/>
                                      </p:to>
                                    </p:set>
                                    <p:anim calcmode="discrete" valueType="clr">
                                      <p:cBhvr override="childStyle">
                                        <p:cTn id="40"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3"/>
                                        </p:tgtEl>
                                        <p:attrNameLst>
                                          <p:attrName>fillcolor</p:attrName>
                                        </p:attrNameLst>
                                      </p:cBhvr>
                                      <p:tavLst>
                                        <p:tav tm="0">
                                          <p:val>
                                            <p:clrVal>
                                              <a:schemeClr val="accent2"/>
                                            </p:clrVal>
                                          </p:val>
                                        </p:tav>
                                        <p:tav tm="50000">
                                          <p:val>
                                            <p:clrVal>
                                              <a:schemeClr val="hlink"/>
                                            </p:clrVal>
                                          </p:val>
                                        </p:tav>
                                      </p:tavLst>
                                    </p:anim>
                                    <p:set>
                                      <p:cBhvr>
                                        <p:cTn id="42" dur="80"/>
                                        <p:tgtEl>
                                          <p:spTgt spid="13"/>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grpId="0" nodeType="clickEffect">
                                  <p:stCondLst>
                                    <p:cond delay="0"/>
                                  </p:stCondLst>
                                  <p:iterate type="lt">
                                    <p:tmPct val="50000"/>
                                  </p:iterate>
                                  <p:childTnLst>
                                    <p:set>
                                      <p:cBhvr>
                                        <p:cTn id="46" dur="1" fill="hold">
                                          <p:stCondLst>
                                            <p:cond delay="0"/>
                                          </p:stCondLst>
                                        </p:cTn>
                                        <p:tgtEl>
                                          <p:spTgt spid="12"/>
                                        </p:tgtEl>
                                        <p:attrNameLst>
                                          <p:attrName>style.visibility</p:attrName>
                                        </p:attrNameLst>
                                      </p:cBhvr>
                                      <p:to>
                                        <p:strVal val="visible"/>
                                      </p:to>
                                    </p:set>
                                    <p:anim calcmode="discrete" valueType="clr">
                                      <p:cBhvr override="childStyle">
                                        <p:cTn id="47"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2"/>
                                        </p:tgtEl>
                                        <p:attrNameLst>
                                          <p:attrName>fillcolor</p:attrName>
                                        </p:attrNameLst>
                                      </p:cBhvr>
                                      <p:tavLst>
                                        <p:tav tm="0">
                                          <p:val>
                                            <p:clrVal>
                                              <a:schemeClr val="accent2"/>
                                            </p:clrVal>
                                          </p:val>
                                        </p:tav>
                                        <p:tav tm="50000">
                                          <p:val>
                                            <p:clrVal>
                                              <a:schemeClr val="hlink"/>
                                            </p:clrVal>
                                          </p:val>
                                        </p:tav>
                                      </p:tavLst>
                                    </p:anim>
                                    <p:set>
                                      <p:cBhvr>
                                        <p:cTn id="49" dur="80"/>
                                        <p:tgtEl>
                                          <p:spTgt spid="12"/>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7" presetClass="entr" presetSubtype="0" fill="hold" grpId="0" nodeType="clickEffect">
                                  <p:stCondLst>
                                    <p:cond delay="0"/>
                                  </p:stCondLst>
                                  <p:iterate type="lt">
                                    <p:tmPct val="50000"/>
                                  </p:iterate>
                                  <p:childTnLst>
                                    <p:set>
                                      <p:cBhvr>
                                        <p:cTn id="53" dur="1" fill="hold">
                                          <p:stCondLst>
                                            <p:cond delay="0"/>
                                          </p:stCondLst>
                                        </p:cTn>
                                        <p:tgtEl>
                                          <p:spTgt spid="15"/>
                                        </p:tgtEl>
                                        <p:attrNameLst>
                                          <p:attrName>style.visibility</p:attrName>
                                        </p:attrNameLst>
                                      </p:cBhvr>
                                      <p:to>
                                        <p:strVal val="visible"/>
                                      </p:to>
                                    </p:set>
                                    <p:anim calcmode="discrete" valueType="clr">
                                      <p:cBhvr override="childStyle">
                                        <p:cTn id="54"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15"/>
                                        </p:tgtEl>
                                        <p:attrNameLst>
                                          <p:attrName>fillcolor</p:attrName>
                                        </p:attrNameLst>
                                      </p:cBhvr>
                                      <p:tavLst>
                                        <p:tav tm="0">
                                          <p:val>
                                            <p:clrVal>
                                              <a:schemeClr val="accent2"/>
                                            </p:clrVal>
                                          </p:val>
                                        </p:tav>
                                        <p:tav tm="50000">
                                          <p:val>
                                            <p:clrVal>
                                              <a:schemeClr val="hlink"/>
                                            </p:clrVal>
                                          </p:val>
                                        </p:tav>
                                      </p:tavLst>
                                    </p:anim>
                                    <p:set>
                                      <p:cBhvr>
                                        <p:cTn id="56" dur="80"/>
                                        <p:tgtEl>
                                          <p:spTgt spid="15"/>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grpId="0" nodeType="clickEffect">
                                  <p:stCondLst>
                                    <p:cond delay="0"/>
                                  </p:stCondLst>
                                  <p:iterate type="lt">
                                    <p:tmPct val="50000"/>
                                  </p:iterate>
                                  <p:childTnLst>
                                    <p:set>
                                      <p:cBhvr>
                                        <p:cTn id="60" dur="1" fill="hold">
                                          <p:stCondLst>
                                            <p:cond delay="0"/>
                                          </p:stCondLst>
                                        </p:cTn>
                                        <p:tgtEl>
                                          <p:spTgt spid="9"/>
                                        </p:tgtEl>
                                        <p:attrNameLst>
                                          <p:attrName>style.visibility</p:attrName>
                                        </p:attrNameLst>
                                      </p:cBhvr>
                                      <p:to>
                                        <p:strVal val="visible"/>
                                      </p:to>
                                    </p:set>
                                    <p:anim calcmode="discrete" valueType="clr">
                                      <p:cBhvr override="childStyle">
                                        <p:cTn id="61"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9"/>
                                        </p:tgtEl>
                                        <p:attrNameLst>
                                          <p:attrName>fillcolor</p:attrName>
                                        </p:attrNameLst>
                                      </p:cBhvr>
                                      <p:tavLst>
                                        <p:tav tm="0">
                                          <p:val>
                                            <p:clrVal>
                                              <a:schemeClr val="accent2"/>
                                            </p:clrVal>
                                          </p:val>
                                        </p:tav>
                                        <p:tav tm="50000">
                                          <p:val>
                                            <p:clrVal>
                                              <a:schemeClr val="hlink"/>
                                            </p:clrVal>
                                          </p:val>
                                        </p:tav>
                                      </p:tavLst>
                                    </p:anim>
                                    <p:set>
                                      <p:cBhvr>
                                        <p:cTn id="63" dur="80"/>
                                        <p:tgtEl>
                                          <p:spTgt spid="9"/>
                                        </p:tgtEl>
                                        <p:attrNameLst>
                                          <p:attrName>fill.type</p:attrName>
                                        </p:attrNameLst>
                                      </p:cBhvr>
                                      <p:to>
                                        <p:strVal val="solid"/>
                                      </p:to>
                                    </p:set>
                                  </p:childTnLst>
                                </p:cTn>
                              </p:par>
                            </p:childTnLst>
                          </p:cTn>
                        </p:par>
                      </p:childTnLst>
                    </p:cTn>
                  </p:par>
                  <p:par>
                    <p:cTn id="64" fill="hold">
                      <p:stCondLst>
                        <p:cond delay="indefinite"/>
                      </p:stCondLst>
                      <p:childTnLst>
                        <p:par>
                          <p:cTn id="65" fill="hold">
                            <p:stCondLst>
                              <p:cond delay="0"/>
                            </p:stCondLst>
                            <p:childTnLst>
                              <p:par>
                                <p:cTn id="66" presetID="27" presetClass="entr" presetSubtype="0" fill="hold" grpId="0" nodeType="clickEffect">
                                  <p:stCondLst>
                                    <p:cond delay="0"/>
                                  </p:stCondLst>
                                  <p:iterate type="lt">
                                    <p:tmPct val="50000"/>
                                  </p:iterate>
                                  <p:childTnLst>
                                    <p:set>
                                      <p:cBhvr>
                                        <p:cTn id="67" dur="1" fill="hold">
                                          <p:stCondLst>
                                            <p:cond delay="0"/>
                                          </p:stCondLst>
                                        </p:cTn>
                                        <p:tgtEl>
                                          <p:spTgt spid="2"/>
                                        </p:tgtEl>
                                        <p:attrNameLst>
                                          <p:attrName>style.visibility</p:attrName>
                                        </p:attrNameLst>
                                      </p:cBhvr>
                                      <p:to>
                                        <p:strVal val="visible"/>
                                      </p:to>
                                    </p:set>
                                    <p:anim calcmode="discrete" valueType="clr">
                                      <p:cBhvr override="childStyle">
                                        <p:cTn id="68"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69" dur="80"/>
                                        <p:tgtEl>
                                          <p:spTgt spid="2"/>
                                        </p:tgtEl>
                                        <p:attrNameLst>
                                          <p:attrName>fillcolor</p:attrName>
                                        </p:attrNameLst>
                                      </p:cBhvr>
                                      <p:tavLst>
                                        <p:tav tm="0">
                                          <p:val>
                                            <p:clrVal>
                                              <a:schemeClr val="accent2"/>
                                            </p:clrVal>
                                          </p:val>
                                        </p:tav>
                                        <p:tav tm="50000">
                                          <p:val>
                                            <p:clrVal>
                                              <a:schemeClr val="hlink"/>
                                            </p:clrVal>
                                          </p:val>
                                        </p:tav>
                                      </p:tavLst>
                                    </p:anim>
                                    <p:set>
                                      <p:cBhvr>
                                        <p:cTn id="70" dur="80"/>
                                        <p:tgtEl>
                                          <p:spTgt spid="2"/>
                                        </p:tgtEl>
                                        <p:attrNameLst>
                                          <p:attrName>fill.type</p:attrName>
                                        </p:attrNameLst>
                                      </p:cBhvr>
                                      <p:to>
                                        <p:strVal val="solid"/>
                                      </p:to>
                                    </p:set>
                                  </p:childTnLst>
                                </p:cTn>
                              </p:par>
                            </p:childTnLst>
                          </p:cTn>
                        </p:par>
                        <p:par>
                          <p:cTn id="71" fill="hold">
                            <p:stCondLst>
                              <p:cond delay="599"/>
                            </p:stCondLst>
                            <p:childTnLst>
                              <p:par>
                                <p:cTn id="72" presetID="22" presetClass="entr" presetSubtype="4" fill="hold"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wipe(down)">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dissolve">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05476"/>
                                        </p:tgtEl>
                                        <p:attrNameLst>
                                          <p:attrName>style.visibility</p:attrName>
                                        </p:attrNameLst>
                                      </p:cBhvr>
                                      <p:to>
                                        <p:strVal val="visible"/>
                                      </p:to>
                                    </p:set>
                                    <p:animEffect transition="in" filter="wipe(left)">
                                      <p:cBhvr>
                                        <p:cTn id="84" dur="500"/>
                                        <p:tgtEl>
                                          <p:spTgt spid="105476"/>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05477"/>
                                        </p:tgtEl>
                                        <p:attrNameLst>
                                          <p:attrName>style.visibility</p:attrName>
                                        </p:attrNameLst>
                                      </p:cBhvr>
                                      <p:to>
                                        <p:strVal val="visible"/>
                                      </p:to>
                                    </p:set>
                                    <p:animEffect transition="in" filter="dissolve">
                                      <p:cBhvr>
                                        <p:cTn id="89" dur="500"/>
                                        <p:tgtEl>
                                          <p:spTgt spid="105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5" grpId="0"/>
      <p:bldP spid="15" grpId="1"/>
      <p:bldP spid="9" grpId="0"/>
      <p:bldP spid="9" grpId="1"/>
      <p:bldP spid="10" grpId="0"/>
      <p:bldP spid="10" grpId="1"/>
      <p:bldP spid="14" grpId="0"/>
      <p:bldP spid="14" grpId="1"/>
      <p:bldP spid="11" grpId="0"/>
      <p:bldP spid="11" grpId="1"/>
      <p:bldP spid="13" grpId="0"/>
      <p:bldP spid="13" grpId="1"/>
      <p:bldP spid="12" grpId="0"/>
      <p:bldP spid="12" grpId="1"/>
      <p:bldP spid="2" grpId="0"/>
      <p:bldP spid="2" grpId="1"/>
    </p:bldLst>
  </p:timing>
</p:sld>
</file>

<file path=ppt/tags/tag1.xml><?xml version="1.0" encoding="utf-8"?>
<p:tagLst xmlns:p="http://schemas.openxmlformats.org/presentationml/2006/main">
  <p:tag name="REFSHAPE" val="731669356"/>
  <p:tag name="KSO_WM_UNIT_PLACING_PICTURE_USER_VIEWPORT" val="{&quot;height&quot;:2657.5007874015746,&quot;width&quot;:3810}"/>
</p:tagLst>
</file>

<file path=ppt/tags/tag10.xml><?xml version="1.0" encoding="utf-8"?>
<p:tagLst xmlns:p="http://schemas.openxmlformats.org/presentationml/2006/main">
  <p:tag name="REFSHAPE" val="846061932"/>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COMMONDATA" val="eyJoZGlkIjoiYWJjOWFlYWJmOTE2ZmJkZWYwYmM5MGYxMzNlYjI1OTMifQ=="/>
  <p:tag name="KSO_WPP_MARK_KEY" val="69e9c5c1-a53a-4a9a-967d-d09bb8f15aef"/>
</p:tagLst>
</file>

<file path=ppt/tags/tag11.xml><?xml version="1.0" encoding="utf-8"?>
<p:tagLst xmlns:p="http://schemas.openxmlformats.org/presentationml/2006/main">
  <p:tag name="REFSHAPE" val="1250003852"/>
  <p:tag name="KSO_WM_UNIT_PLACING_PICTURE_USER_VIEWPORT" val="{&quot;height&quot;:8827,&quot;width&quot;:7306}"/>
</p:tagLst>
</file>

<file path=ppt/tags/tag12.xml><?xml version="1.0" encoding="utf-8"?>
<p:tagLst xmlns:p="http://schemas.openxmlformats.org/presentationml/2006/main">
  <p:tag name="REFSHAPE" val="1316971764"/>
  <p:tag name="KSO_WM_UNIT_PLACING_PICTURE_USER_VIEWPORT" val="{&quot;height&quot;:3187.4992125984249,&quot;width&quot;:10845}"/>
</p:tagLst>
</file>

<file path=ppt/tags/tag13.xml><?xml version="1.0" encoding="utf-8"?>
<p:tagLst xmlns:p="http://schemas.openxmlformats.org/presentationml/2006/main">
  <p:tag name="REFSHAPE" val="495180852"/>
</p:tagLst>
</file>

<file path=ppt/tags/tag14.xml><?xml version="1.0" encoding="utf-8"?>
<p:tagLst xmlns:p="http://schemas.openxmlformats.org/presentationml/2006/main">
  <p:tag name="REFSHAPE" val="848305012"/>
</p:tagLst>
</file>

<file path=ppt/tags/tag15.xml><?xml version="1.0" encoding="utf-8"?>
<p:tagLst xmlns:p="http://schemas.openxmlformats.org/presentationml/2006/main">
  <p:tag name="REFSHAPE" val="1026413764"/>
</p:tagLst>
</file>

<file path=ppt/tags/tag16.xml><?xml version="1.0" encoding="utf-8"?>
<p:tagLst xmlns:p="http://schemas.openxmlformats.org/presentationml/2006/main">
  <p:tag name="KSO_WM_UNIT_PLACING_PICTURE_USER_VIEWPORT" val="{&quot;height&quot;:2427.4992125984249,&quot;width&quot;:6247.5007874015746}"/>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10770,&quot;width&quot;:11370}"/>
</p:tagLst>
</file>

<file path=ppt/tags/tag20.xml><?xml version="1.0" encoding="utf-8"?>
<p:tagLst xmlns:p="http://schemas.openxmlformats.org/presentationml/2006/main">
  <p:tag name="KSO_WM_BEAUTIFY_FLAG" val=""/>
  <p:tag name="KSO_WM_UNIT_PLACING_PICTURE_USER_VIEWPORT" val="{&quot;height&quot;:2905,&quot;width&quot;:5927}"/>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 name="KSO_WM_UNIT_PLACING_PICTURE_USER_VIEWPORT" val="{&quot;height&quot;:1311,&quot;width&quot;:3965}"/>
</p:tagLst>
</file>

<file path=ppt/tags/tag24.xml><?xml version="1.0" encoding="utf-8"?>
<p:tagLst xmlns:p="http://schemas.openxmlformats.org/presentationml/2006/main">
  <p:tag name="KSO_WM_UNIT_PLACING_PICTURE_USER_VIEWPORT" val="{&quot;height&quot;:11319,&quot;width&quot;:14321}"/>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 name="KSO_WM_UNIT_PLACING_PICTURE_USER_VIEWPORT" val="{&quot;height&quot;:3556,&quot;width&quot;:12961}"/>
</p:tagLst>
</file>

<file path=ppt/tags/tag3.xml><?xml version="1.0" encoding="utf-8"?>
<p:tagLst xmlns:p="http://schemas.openxmlformats.org/presentationml/2006/main">
  <p:tag name="KSO_WM_UNIT_PLACING_PICTURE_USER_VIEWPORT" val="{&quot;height&quot;:1257.4992125984252,&quot;width&quot;:5037.49921259842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REFSHAPE" val="1555607564"/>
  <p:tag name="KSO_WM_UNIT_PLACING_PICTURE_USER_VIEWPORT" val="{&quot;height&quot;:3182,&quot;width&quot;:1237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REFSHAPE" val="943090164"/>
  <p:tag name="KSO_WM_UNIT_PLACING_PICTURE_USER_VIEWPORT" val="{&quot;height&quot;:11559,&quot;width&quot;:7716}"/>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8812.5007874015755,&quot;width&quot;:9072.5007874015755}"/>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REFSHAPE" val="485687564"/>
  <p:tag name="KSO_WM_UNIT_PLACING_PICTURE_USER_VIEWPORT" val="{&quot;height&quot;:4398,&quot;width&quot;:5569}"/>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PLACING_PICTURE_USER_VIEWPORT" val="{&quot;height&quot;:1887.5007874015748,&quot;width&quot;:5107.499212598425}"/>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8890,&quot;width&quot;:7272.5007874015746}"/>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REFSHAPE" val="847855476"/>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 name="KSO_WM_UNIT_PLACING_PICTURE_USER_VIEWPORT" val="{&quot;height&quot;:7146,&quot;width&quot;:12823}"/>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FF">
            <a:alpha val="25998"/>
          </a:srgbClr>
        </a:solidFill>
        <a:ln w="9525">
          <a:noFill/>
        </a:ln>
      </a:spPr>
      <a:bodyPr anchor="t"/>
      <a:lstStyle>
        <a:defPPr eaLnBrk="0" hangingPunct="0">
          <a:defRPr lang="zh-CN" altLang="en-US">
            <a:latin typeface="Arial" panose="020B0604020202020204" pitchFamily="34" charset="0"/>
            <a:ea typeface="仿宋_GB2312" pitchFamily="1" charset="-122"/>
          </a:defRPr>
        </a:defPPr>
      </a:lstStyle>
    </a:sp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FF">
            <a:alpha val="25998"/>
          </a:srgbClr>
        </a:solidFill>
        <a:ln w="9525">
          <a:noFill/>
        </a:ln>
      </a:spPr>
      <a:bodyPr anchor="t"/>
      <a:lstStyle>
        <a:defPPr eaLnBrk="0" hangingPunct="0">
          <a:defRPr lang="zh-CN" altLang="en-US">
            <a:latin typeface="Arial" panose="020B0604020202020204" pitchFamily="34" charset="0"/>
            <a:ea typeface="仿宋_GB2312" pitchFamily="1" charset="-122"/>
          </a:defRPr>
        </a:defPPr>
      </a:lstStyle>
    </a:sp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FF">
            <a:alpha val="25998"/>
          </a:srgbClr>
        </a:solidFill>
        <a:ln w="9525">
          <a:noFill/>
        </a:ln>
      </a:spPr>
      <a:bodyPr anchor="t"/>
      <a:lstStyle>
        <a:defPPr eaLnBrk="0" hangingPunct="0">
          <a:defRPr lang="zh-CN" altLang="en-US">
            <a:latin typeface="Arial" panose="020B0604020202020204" pitchFamily="34" charset="0"/>
            <a:ea typeface="仿宋_GB2312" pitchFamily="1" charset="-122"/>
          </a:defRPr>
        </a:defPPr>
      </a:lstStyle>
    </a:sp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FF">
            <a:alpha val="25998"/>
          </a:srgbClr>
        </a:solidFill>
        <a:ln w="9525">
          <a:noFill/>
        </a:ln>
      </a:spPr>
      <a:bodyPr anchor="t"/>
      <a:lstStyle>
        <a:defPPr eaLnBrk="0" hangingPunct="0">
          <a:defRPr lang="zh-CN" altLang="en-US">
            <a:latin typeface="Arial" panose="020B0604020202020204" pitchFamily="34" charset="0"/>
            <a:ea typeface="仿宋_GB2312" pitchFamily="1" charset="-122"/>
          </a:defRPr>
        </a:defPPr>
      </a:lstStyle>
    </a:sp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0FF">
            <a:alpha val="25998"/>
          </a:srgbClr>
        </a:solidFill>
        <a:ln w="9525">
          <a:noFill/>
        </a:ln>
      </a:spPr>
      <a:bodyPr anchor="t"/>
      <a:lstStyle>
        <a:defPPr eaLnBrk="0" hangingPunct="0">
          <a:defRPr lang="zh-CN" altLang="en-US">
            <a:latin typeface="Arial" panose="020B0604020202020204" pitchFamily="34" charset="0"/>
            <a:ea typeface="仿宋_GB2312" pitchFamily="1" charset="-122"/>
          </a:defRPr>
        </a:defPPr>
      </a:lstStyle>
    </a:sp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18718</Words>
  <Application>WPS 演示</Application>
  <PresentationFormat>在屏幕上显示</PresentationFormat>
  <Paragraphs>1687</Paragraphs>
  <Slides>136</Slides>
  <Notes>0</Notes>
  <HiddenSlides>0</HiddenSlides>
  <MMClips>0</MMClips>
  <ScaleCrop>false</ScaleCrop>
  <HeadingPairs>
    <vt:vector size="8" baseType="variant">
      <vt:variant>
        <vt:lpstr>已用的字体</vt:lpstr>
      </vt:variant>
      <vt:variant>
        <vt:i4>16</vt:i4>
      </vt:variant>
      <vt:variant>
        <vt:lpstr>主题</vt:lpstr>
      </vt:variant>
      <vt:variant>
        <vt:i4>5</vt:i4>
      </vt:variant>
      <vt:variant>
        <vt:lpstr>嵌入 OLE 服务器</vt:lpstr>
      </vt:variant>
      <vt:variant>
        <vt:i4>207</vt:i4>
      </vt:variant>
      <vt:variant>
        <vt:lpstr>幻灯片标题</vt:lpstr>
      </vt:variant>
      <vt:variant>
        <vt:i4>136</vt:i4>
      </vt:variant>
    </vt:vector>
  </HeadingPairs>
  <TitlesOfParts>
    <vt:vector size="364" baseType="lpstr">
      <vt:lpstr>Arial</vt:lpstr>
      <vt:lpstr>宋体</vt:lpstr>
      <vt:lpstr>Wingdings</vt:lpstr>
      <vt:lpstr>仿宋_GB2312</vt:lpstr>
      <vt:lpstr>仿宋</vt:lpstr>
      <vt:lpstr>Comic Sans MS</vt:lpstr>
      <vt:lpstr>黑体</vt:lpstr>
      <vt:lpstr>楷体_GB2312</vt:lpstr>
      <vt:lpstr>新宋体</vt:lpstr>
      <vt:lpstr>华文行楷</vt:lpstr>
      <vt:lpstr>楷体</vt:lpstr>
      <vt:lpstr>隶书</vt:lpstr>
      <vt:lpstr>微软雅黑</vt:lpstr>
      <vt:lpstr>Arial Unicode MS</vt:lpstr>
      <vt:lpstr>Times New Roman</vt:lpstr>
      <vt:lpstr>Times New Roman</vt:lpstr>
      <vt:lpstr>默认设计模板</vt:lpstr>
      <vt:lpstr>1_默认设计模板</vt:lpstr>
      <vt:lpstr>2_默认设计模板</vt:lpstr>
      <vt:lpstr>3_默认设计模板</vt:lpstr>
      <vt:lpstr>4_默认设计模板</vt:lpstr>
      <vt:lpstr>Paint.Picture</vt:lpstr>
      <vt:lpstr>Equation.3</vt:lpstr>
      <vt:lpstr>PBrush</vt:lpstr>
      <vt:lpstr>Paint.Picture</vt:lpstr>
      <vt:lpstr>Visio.Drawing.11</vt:lpstr>
      <vt:lpstr>Paint.Picture</vt:lpstr>
      <vt:lpstr>Paint.Picture</vt:lpstr>
      <vt:lpstr>Visio.Drawing.11</vt:lpstr>
      <vt:lpstr>Equation.3</vt:lpstr>
      <vt:lpstr>Paint.Picture</vt:lpstr>
      <vt:lpstr>Equation.3</vt:lpstr>
      <vt:lpstr>Paint.Picture</vt:lpstr>
      <vt:lpstr>PBrush</vt:lpstr>
      <vt:lpstr>PBrush</vt:lpstr>
      <vt:lpstr>Visio.Drawing.11</vt:lpstr>
      <vt:lpstr>Visio.Drawing.11</vt:lpstr>
      <vt:lpstr>Visio.Drawing.11</vt:lpstr>
      <vt:lpstr>Visio.Drawing.11</vt:lpstr>
      <vt:lpstr>Visio.Drawing.11</vt:lpstr>
      <vt:lpstr>Paint.Picture</vt:lpstr>
      <vt:lpstr>Paint.Picture</vt:lpstr>
      <vt:lpstr>Paint.Picture</vt:lpstr>
      <vt:lpstr>Visio.Drawing.11</vt:lpstr>
      <vt:lpstr>Visio.Drawing.11</vt:lpstr>
      <vt:lpstr>Visio.Drawing.11</vt:lpstr>
      <vt:lpstr>Paint.Picture</vt:lpstr>
      <vt:lpstr>Visio.Drawing.11</vt:lpstr>
      <vt:lpstr>Visio.Drawing.11</vt:lpstr>
      <vt:lpstr>Paint.Picture</vt:lpstr>
      <vt:lpstr>Visio.Drawing.11</vt:lpstr>
      <vt:lpstr>Paint.Picture</vt:lpstr>
      <vt:lpstr>Visio.Drawing.11</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Visio.Drawing.11</vt:lpstr>
      <vt:lpstr>Visio.Drawing.11</vt:lpstr>
      <vt:lpstr>Visio.Drawing.11</vt:lpstr>
      <vt:lpstr>Visio.Drawing.11</vt:lpstr>
      <vt:lpstr>Visio.Drawing.11</vt:lpstr>
      <vt:lpstr>Visio.Drawing.11</vt:lpstr>
      <vt:lpstr>Visio.Drawing.11</vt:lpstr>
      <vt:lpstr>Visio.Drawing.11</vt:lpstr>
      <vt:lpstr>Visio.Drawing.11</vt:lpstr>
      <vt:lpstr>Paint.Picture</vt:lpstr>
      <vt:lpstr>Paint.Picture</vt:lpstr>
      <vt:lpstr>Paint.Picture</vt:lpstr>
      <vt:lpstr>Paint.Picture</vt:lpstr>
      <vt:lpstr>Visio.Drawing.11</vt:lpstr>
      <vt:lpstr>Visio.Drawing.11</vt:lpstr>
      <vt:lpstr>Visio.Drawing.11</vt:lpstr>
      <vt:lpstr>PBrush</vt:lpstr>
      <vt:lpstr>Visio.Drawing.11</vt:lpstr>
      <vt:lpstr>Visio.Drawing.11</vt:lpstr>
      <vt:lpstr>Visio.Drawing.11</vt:lpstr>
      <vt:lpstr>Visio.Drawing.11</vt:lpstr>
      <vt:lpstr>Visio.Drawing.11</vt:lpstr>
      <vt:lpstr>Visio.Drawing.11</vt:lpstr>
      <vt:lpstr>Visio.Drawing.11</vt:lpstr>
      <vt:lpstr>Visio.Drawing.11</vt:lpstr>
      <vt:lpstr>Paint.Picture</vt:lpstr>
      <vt:lpstr>Visio.Drawing.11</vt:lpstr>
      <vt:lpstr>Paint.Picture</vt:lpstr>
      <vt:lpstr>Equation.3</vt:lpstr>
      <vt:lpstr>Visio.Drawing.11</vt:lpstr>
      <vt:lpstr>Visio.Drawing.11</vt:lpstr>
      <vt:lpstr>Paint.Picture</vt:lpstr>
      <vt:lpstr>Paint.Picture</vt:lpstr>
      <vt:lpstr>Paint.Picture</vt:lpstr>
      <vt:lpstr>Paint.Picture</vt:lpstr>
      <vt:lpstr>Paint.Picture</vt:lpstr>
      <vt:lpstr>Paint.Picture</vt:lpstr>
      <vt:lpstr>Visio.Drawing.11</vt:lpstr>
      <vt:lpstr>Visio.Drawing.11</vt:lpstr>
      <vt:lpstr>Paint.Picture</vt:lpstr>
      <vt:lpstr>Visio.Drawing.11</vt:lpstr>
      <vt:lpstr>Visio.Drawing.11</vt:lpstr>
      <vt:lpstr>Visio.Drawing.11</vt:lpstr>
      <vt:lpstr>Visio.Drawing.11</vt:lpstr>
      <vt:lpstr>Paint.Picture</vt:lpstr>
      <vt:lpstr>Paint.Picture</vt:lpstr>
      <vt:lpstr>Paint.Picture</vt:lpstr>
      <vt:lpstr>Visio.Drawing.11</vt:lpstr>
      <vt:lpstr>Paint.Picture</vt:lpstr>
      <vt:lpstr>Paint.Picture</vt:lpstr>
      <vt:lpstr>Paint.Picture</vt:lpstr>
      <vt:lpstr>Paint.Picture</vt:lpstr>
      <vt:lpstr>Paint.Picture</vt:lpstr>
      <vt:lpstr>Paint.Picture</vt:lpstr>
      <vt:lpstr>Paint.Picture</vt:lpstr>
      <vt:lpstr>Paint.Picture</vt:lpstr>
      <vt:lpstr>PBrush</vt:lpstr>
      <vt:lpstr>Equation.3</vt:lpstr>
      <vt:lpstr>Visio.Drawing.11</vt:lpstr>
      <vt:lpstr>Visio.Drawing.11</vt:lpstr>
      <vt:lpstr>PBrush</vt:lpstr>
      <vt:lpstr>PBrush</vt:lpstr>
      <vt:lpstr>Visio.Drawing.11</vt:lpstr>
      <vt:lpstr>Visio.Drawing.11</vt:lpstr>
      <vt:lpstr>PBrush</vt:lpstr>
      <vt:lpstr>Visio.Drawing.11</vt:lpstr>
      <vt:lpstr>Visio.Drawing.11</vt:lpstr>
      <vt:lpstr>PBrush</vt:lpstr>
      <vt:lpstr>PBrush</vt:lpstr>
      <vt:lpstr>PBrush</vt:lpstr>
      <vt:lpstr>PBrush</vt:lpstr>
      <vt:lpstr>Visio.Drawing.11</vt:lpstr>
      <vt:lpstr>Visio.Drawing.11</vt:lpstr>
      <vt:lpstr>Visio.Drawing.11</vt:lpstr>
      <vt:lpstr>Visio.Drawing.11</vt:lpstr>
      <vt:lpstr>Visio.Drawing.11</vt:lpstr>
      <vt:lpstr>PBrush</vt:lpstr>
      <vt:lpstr>Equation.3</vt:lpstr>
      <vt:lpstr>Equation.3</vt:lpstr>
      <vt:lpstr>Equation.3</vt:lpstr>
      <vt:lpstr>Visio.Drawing.11</vt:lpstr>
      <vt:lpstr>Visio.Drawing.11</vt:lpstr>
      <vt:lpstr>Equation.3</vt:lpstr>
      <vt:lpstr>Visio.Drawing.11</vt:lpstr>
      <vt:lpstr>Equation.3</vt:lpstr>
      <vt:lpstr>Paint.Picture</vt:lpstr>
      <vt:lpstr>Equation.3</vt:lpstr>
      <vt:lpstr>Equation.3</vt:lpstr>
      <vt:lpstr>Equation.3</vt:lpstr>
      <vt:lpstr>Visio.Drawing.11</vt:lpstr>
      <vt:lpstr>Visio.Drawing.11</vt:lpstr>
      <vt:lpstr>Visio.Drawing.11</vt:lpstr>
      <vt:lpstr>Visio.Drawing.11</vt:lpstr>
      <vt:lpstr>Visio.Drawing.11</vt:lpstr>
      <vt:lpstr>Visio.Drawing.11</vt:lpstr>
      <vt:lpstr>Equation.3</vt:lpstr>
      <vt:lpstr>Equation.3</vt:lpstr>
      <vt:lpstr>Equation.3</vt:lpstr>
      <vt:lpstr>Equation.3</vt:lpstr>
      <vt:lpstr>Visio.Drawing.11</vt:lpstr>
      <vt:lpstr>Visio.Drawing.11</vt:lpstr>
      <vt:lpstr>Equation.3</vt:lpstr>
      <vt:lpstr>Equation.3</vt:lpstr>
      <vt:lpstr>Equation.3</vt:lpstr>
      <vt:lpstr>Visio.Drawing.11</vt:lpstr>
      <vt:lpstr>Visio.Drawing.11</vt:lpstr>
      <vt:lpstr>Paint.Picture</vt:lpstr>
      <vt:lpstr>Visio.Drawing.11</vt:lpstr>
      <vt:lpstr>Visio.Drawing.11</vt:lpstr>
      <vt:lpstr>Visio.Drawing.11</vt:lpstr>
      <vt:lpstr>Paint.Picture</vt:lpstr>
      <vt:lpstr>Visio.Drawing.11</vt:lpstr>
      <vt:lpstr>Visio.Drawing.11</vt:lpstr>
      <vt:lpstr>Paint.Picture</vt:lpstr>
      <vt:lpstr>Paint.Picture</vt:lpstr>
      <vt:lpstr>Equation.3</vt:lpstr>
      <vt:lpstr>Equation.3</vt:lpstr>
      <vt:lpstr>Equation.3</vt:lpstr>
      <vt:lpstr>Visio.Drawing.11</vt:lpstr>
      <vt:lpstr>Visio.Drawing.11</vt:lpstr>
      <vt:lpstr>Visio.Drawing.11</vt:lpstr>
      <vt:lpstr>Paint.Picture</vt:lpstr>
      <vt:lpstr>Visio.Drawing.11</vt:lpstr>
      <vt:lpstr>Paint.Picture</vt:lpstr>
      <vt:lpstr>Paint.Picture</vt:lpstr>
      <vt:lpstr>Visio.Drawing.11</vt:lpstr>
      <vt:lpstr>Equation.3</vt:lpstr>
      <vt:lpstr>Equation.3</vt:lpstr>
      <vt:lpstr>Visio.Drawing.11</vt:lpstr>
      <vt:lpstr>Visio.Drawing.11</vt:lpstr>
      <vt:lpstr>Paint.Picture</vt:lpstr>
      <vt:lpstr>Visio.Drawing.11</vt:lpstr>
      <vt:lpstr>Visio.Drawing.11</vt:lpstr>
      <vt:lpstr>Paint.Picture</vt:lpstr>
      <vt:lpstr>Paint.Picture</vt:lpstr>
      <vt:lpstr>Visio.Drawing.11</vt:lpstr>
      <vt:lpstr>Paint.Picture</vt:lpstr>
      <vt:lpstr>Paint.Picture</vt:lpstr>
      <vt:lpstr>Paint.Picture</vt:lpstr>
      <vt:lpstr>Visio.Drawing.11</vt:lpstr>
      <vt:lpstr>Paint.Picture</vt:lpstr>
      <vt:lpstr>Paint.Picture</vt:lpstr>
      <vt:lpstr>Visio.Drawing.11</vt:lpstr>
      <vt:lpstr>Paint.Picture</vt:lpstr>
      <vt:lpstr>Visio.Drawing.11</vt:lpstr>
      <vt:lpstr>Visio.Drawing.11</vt:lpstr>
      <vt:lpstr>Equation.3</vt:lpstr>
      <vt:lpstr>Equation.KSEE3</vt:lpstr>
      <vt:lpstr>Visio.Drawing.11</vt:lpstr>
      <vt:lpstr>Visio.Drawing.11</vt:lpstr>
      <vt:lpstr>Paint.Picture</vt:lpstr>
      <vt:lpstr>Paint.Picture</vt:lpstr>
      <vt:lpstr>Paint.Picture</vt:lpstr>
      <vt:lpstr>Visio.Drawing.11</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如歌</cp:lastModifiedBy>
  <cp:revision>2234</cp:revision>
  <dcterms:created xsi:type="dcterms:W3CDTF">2007-03-26T08:38:00Z</dcterms:created>
  <dcterms:modified xsi:type="dcterms:W3CDTF">2023-01-05T15:07:19Z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93AE8D27CC7A4683AE2AD93EABA6B838</vt:lpwstr>
  </property>
</Properties>
</file>